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14"/>
  </p:notesMasterIdLst>
  <p:sldIdLst>
    <p:sldId id="308" r:id="rId2"/>
    <p:sldId id="273" r:id="rId3"/>
    <p:sldId id="287" r:id="rId4"/>
    <p:sldId id="290" r:id="rId5"/>
    <p:sldId id="304" r:id="rId6"/>
    <p:sldId id="289" r:id="rId7"/>
    <p:sldId id="291" r:id="rId8"/>
    <p:sldId id="293" r:id="rId9"/>
    <p:sldId id="292" r:id="rId10"/>
    <p:sldId id="294" r:id="rId11"/>
    <p:sldId id="296" r:id="rId12"/>
    <p:sldId id="297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39F"/>
    <a:srgbClr val="F19105"/>
    <a:srgbClr val="33CC33"/>
    <a:srgbClr val="66FF99"/>
    <a:srgbClr val="66FF33"/>
    <a:srgbClr val="5B9BD5"/>
    <a:srgbClr val="FAAFA0"/>
    <a:srgbClr val="E6E6E6"/>
    <a:srgbClr val="FFBDB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82" autoAdjust="0"/>
    <p:restoredTop sz="90255" autoAdjust="0"/>
  </p:normalViewPr>
  <p:slideViewPr>
    <p:cSldViewPr snapToGrid="0">
      <p:cViewPr varScale="1">
        <p:scale>
          <a:sx n="76" d="100"/>
          <a:sy n="76" d="100"/>
        </p:scale>
        <p:origin x="54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9412A-52DA-4B94-8F56-92EE81AD42C7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A1DB2-0C43-4BF7-B1A9-19065533F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44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53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741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468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473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3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882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21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A1DB2-0C43-4BF7-B1A9-19065533FA7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707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78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035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17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51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621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84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07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502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833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837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7C652-F6B9-4281-97B3-A79D0EEDAC7D}" type="datetimeFigureOut">
              <a:rPr lang="ru-RU" smtClean="0"/>
              <a:t>16.07.2026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47258-2013-463C-8428-284BD0CD24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87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wall-216937724_9752" TargetMode="External"/><Relationship Id="rId13" Type="http://schemas.openxmlformats.org/officeDocument/2006/relationships/hyperlink" Target="https://vk.com/wall-216937724_9979" TargetMode="External"/><Relationship Id="rId18" Type="http://schemas.openxmlformats.org/officeDocument/2006/relationships/image" Target="../media/image14.png"/><Relationship Id="rId3" Type="http://schemas.openxmlformats.org/officeDocument/2006/relationships/image" Target="../media/image1.jpg"/><Relationship Id="rId21" Type="http://schemas.openxmlformats.org/officeDocument/2006/relationships/image" Target="../media/image17.png"/><Relationship Id="rId7" Type="http://schemas.openxmlformats.org/officeDocument/2006/relationships/hyperlink" Target="https://vk.com/wall-216937724_7372" TargetMode="External"/><Relationship Id="rId12" Type="http://schemas.openxmlformats.org/officeDocument/2006/relationships/hyperlink" Target="https://vk.com/wall-216937724_7188" TargetMode="External"/><Relationship Id="rId17" Type="http://schemas.openxmlformats.org/officeDocument/2006/relationships/hyperlink" Target="https://vk.ru/wall-216937724_9083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vk.com/wall-216937724_9821" TargetMode="External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wall-216937724_8246" TargetMode="External"/><Relationship Id="rId11" Type="http://schemas.openxmlformats.org/officeDocument/2006/relationships/hyperlink" Target="https://vk.com/wall-216937724_7403" TargetMode="External"/><Relationship Id="rId5" Type="http://schemas.openxmlformats.org/officeDocument/2006/relationships/hyperlink" Target="https://vk.com/wall-216937724_8449" TargetMode="External"/><Relationship Id="rId15" Type="http://schemas.openxmlformats.org/officeDocument/2006/relationships/hyperlink" Target="https://vk.com/wall-216937724_10831" TargetMode="External"/><Relationship Id="rId10" Type="http://schemas.openxmlformats.org/officeDocument/2006/relationships/hyperlink" Target="https://vk.com/wall-216937724_7774" TargetMode="External"/><Relationship Id="rId19" Type="http://schemas.openxmlformats.org/officeDocument/2006/relationships/image" Target="../media/image15.png"/><Relationship Id="rId4" Type="http://schemas.openxmlformats.org/officeDocument/2006/relationships/hyperlink" Target="https://vk.com/wall-216937724_9186" TargetMode="External"/><Relationship Id="rId9" Type="http://schemas.openxmlformats.org/officeDocument/2006/relationships/hyperlink" Target="https://vk.com/wall-216937724_9139" TargetMode="External"/><Relationship Id="rId14" Type="http://schemas.openxmlformats.org/officeDocument/2006/relationships/hyperlink" Target="https://vk.com/wall-216937724_9719" TargetMode="External"/><Relationship Id="rId22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wall-118572298_13372" TargetMode="External"/><Relationship Id="rId3" Type="http://schemas.openxmlformats.org/officeDocument/2006/relationships/image" Target="../media/image1.jpg"/><Relationship Id="rId7" Type="http://schemas.openxmlformats.org/officeDocument/2006/relationships/hyperlink" Target="https://vk.com/wall-232555493_28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97146" y="2599120"/>
            <a:ext cx="1138568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6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Проект </a:t>
            </a:r>
          </a:p>
          <a:p>
            <a:pPr algn="ctr"/>
            <a:r>
              <a:rPr lang="ru-RU" sz="60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«Навстречу будущей профессии!»</a:t>
            </a:r>
            <a:endParaRPr lang="ru-RU" sz="60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1410" y="5689544"/>
            <a:ext cx="606537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sz="16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0" cap="none" spc="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Ханты-Мансийский автономный округ-Югра, г. Ханты-Мансийск, </a:t>
            </a:r>
          </a:p>
          <a:p>
            <a:pPr algn="ctr"/>
            <a:r>
              <a:rPr lang="ru-RU" sz="16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год</a:t>
            </a:r>
            <a:endParaRPr lang="ru-RU" sz="1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501040" y="773916"/>
            <a:ext cx="12693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 высшего образования </a:t>
            </a:r>
          </a:p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округа-Югра</a:t>
            </a:r>
          </a:p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«Ханты-Мансийская государственная медицинская академия»</a:t>
            </a:r>
          </a:p>
        </p:txBody>
      </p:sp>
    </p:spTree>
    <p:extLst>
      <p:ext uri="{BB962C8B-B14F-4D97-AF65-F5344CB8AC3E}">
        <p14:creationId xmlns:p14="http://schemas.microsoft.com/office/powerpoint/2010/main" val="356005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33522" y="902551"/>
            <a:ext cx="11713929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2235" y="777291"/>
            <a:ext cx="5585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и партнеры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314" y="1546732"/>
            <a:ext cx="11528626" cy="6966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поддержке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образования и науки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автономного округа - Югры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32235" y="2362790"/>
            <a:ext cx="8729705" cy="11306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 высшего образование Ханты-Мансийского автономного округа-Югра «Ханты-Мансийская государственная медицинская академия»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3523" y="2527850"/>
            <a:ext cx="2452979" cy="38228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оператор федерального проекта «Билет в будущее» Центр опережающей профессиональной подготовки Ханты-Мансийского автономного округа-Югра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2235" y="3805731"/>
            <a:ext cx="1790286" cy="21316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Партнеры-работодатели: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740" y="3805731"/>
            <a:ext cx="1940344" cy="21369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4517" y="3806650"/>
            <a:ext cx="1934689" cy="213068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813390" y="3974271"/>
            <a:ext cx="17369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учреждение «Центр профессиональной патологии»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868" y="3805731"/>
            <a:ext cx="1935524" cy="213160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64740" y="3926016"/>
            <a:ext cx="20040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 Ханты-Мансийского автономного округа-Югра  «Окружной клинический </a:t>
            </a:r>
            <a:endParaRPr lang="ru-RU" sz="1400" i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лечебно-реабилитационный </a:t>
            </a:r>
            <a:r>
              <a:rPr lang="ru-RU" sz="14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046866" y="3968902"/>
            <a:ext cx="21075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учреждение Ханты-Мансийского автономного округа-Югра «Окружная клиническая больница»</a:t>
            </a:r>
          </a:p>
        </p:txBody>
      </p:sp>
    </p:spTree>
    <p:extLst>
      <p:ext uri="{BB962C8B-B14F-4D97-AF65-F5344CB8AC3E}">
        <p14:creationId xmlns:p14="http://schemas.microsoft.com/office/powerpoint/2010/main" val="336500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861696" y="3367409"/>
            <a:ext cx="7921131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1750" y="5242655"/>
            <a:ext cx="6913845" cy="7581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19627" y="748206"/>
            <a:ext cx="77027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развития проекта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604" y="1442564"/>
            <a:ext cx="1920406" cy="1420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7513" y="1448202"/>
            <a:ext cx="1398186" cy="13981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9893" y="1563813"/>
            <a:ext cx="4377307" cy="29202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5948" y="5407846"/>
            <a:ext cx="6124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VR-экскурсии по Академии, онлайн родительские собрания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751" y="3096712"/>
            <a:ext cx="6952323" cy="8768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749" y="4236557"/>
            <a:ext cx="6913845" cy="72287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50229" y="30776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системах: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«Школа-Вуз-предприятие»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Сибириус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-Вуз-Школа»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229" y="4256806"/>
            <a:ext cx="65580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финансирования за счет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профильных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 «Первые шаги в профессию медицинского работника» </a:t>
            </a:r>
          </a:p>
        </p:txBody>
      </p:sp>
    </p:spTree>
    <p:extLst>
      <p:ext uri="{BB962C8B-B14F-4D97-AF65-F5344CB8AC3E}">
        <p14:creationId xmlns:p14="http://schemas.microsoft.com/office/powerpoint/2010/main" val="163904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33522" y="902551"/>
            <a:ext cx="11713929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28" y="2352859"/>
            <a:ext cx="2603218" cy="26032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3328" y="1564266"/>
            <a:ext cx="31659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и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12712" y="2565802"/>
            <a:ext cx="766175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Ханты-Мансийский автономный округ-Югра, г. Ханты-Мансийск, ул. Мира, д.40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dpoprof@hmgma.ru,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 (3467) 939-001 доб. 251</a:t>
            </a:r>
          </a:p>
        </p:txBody>
      </p:sp>
    </p:spTree>
    <p:extLst>
      <p:ext uri="{BB962C8B-B14F-4D97-AF65-F5344CB8AC3E}">
        <p14:creationId xmlns:p14="http://schemas.microsoft.com/office/powerpoint/2010/main" val="423340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5784" y="2806575"/>
            <a:ext cx="11484863" cy="3838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1606" y="877056"/>
            <a:ext cx="8513879" cy="17351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обучающихся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«О национальных целях развития Российской Федерации на период до 2030 года и на перспективу до 2036 года» № 309 от 7.05.2024г.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210" y="3093013"/>
            <a:ext cx="8542880" cy="140351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4436" y="922232"/>
            <a:ext cx="2016690" cy="55286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61210" y="3053911"/>
            <a:ext cx="85263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системы здравоохранения высококвалифицированными специалистами и создание инновационных систем образования для подготовки специалистов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социально-экономического развития ХМАО-Югры до 2036 года с целевыми ориентирами до 2050 года № 679-рп от 03.11.2022г.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994436" y="1010828"/>
            <a:ext cx="205576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подтверждающие гипотезу проекта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(6-11 класс) в рамках федерального проекта «Билет в будущее» показал, что самый популярный вид погружения в профессию – это экскурсии на предприятия, стажировки, мастер-классы (так ответили 32% из 615 тысяч респондентов (https://www.kommersant.ru/doc/5940572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06" y="5000390"/>
            <a:ext cx="8513879" cy="144990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41606" y="4972962"/>
            <a:ext cx="86406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системы </a:t>
            </a:r>
            <a:r>
              <a:rPr lang="ru-RU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обучающихся 6 - 11-х классов общеобразовательных организаций региона в интересах содействия их профессиональному самоопределению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программа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в Ханты-Мансийском автономном округе - Югре на 2026 - 2027 годы» № 634-п от 30.11.2021г.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8890223" y="1514507"/>
            <a:ext cx="939452" cy="5761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83960" y="3482893"/>
            <a:ext cx="957155" cy="6157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1372" y="5390710"/>
            <a:ext cx="957155" cy="6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4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5090" y="1466002"/>
            <a:ext cx="105719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6-7 классов общеобразовательных организаций города Ханты-Мансийска, нацеленные на раннюю профориентацию.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5090" y="2630762"/>
            <a:ext cx="105719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8-9 классов общеобразовательных организаций ХМАО-Югры с запросом на </a:t>
            </a:r>
            <a:r>
              <a:rPr lang="ru-RU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профпробы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профессиональное самоопределение.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5090" y="3818824"/>
            <a:ext cx="105719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10-11 классов общеобразовательных организаций ХМАО-Югры естественно-научного, химико-биологического (медицинский) профилей.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5090" y="5006886"/>
            <a:ext cx="1057196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колледжей города 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Ханты-Мансийска и ХМАО-Югры, </a:t>
            </a:r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заинтересованные в получении медицинского образования.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87851" y="668642"/>
            <a:ext cx="72837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Целевая аудитория проекта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6027003"/>
            <a:ext cx="11862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Маршрутизация обучающихся с 6 класса до зачисления в Академию через 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«Школа-вуз-партнеры-работодатели»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242143" y="2112333"/>
            <a:ext cx="588723" cy="5184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143" y="3305012"/>
            <a:ext cx="627942" cy="536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533" y="4465155"/>
            <a:ext cx="627942" cy="5364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2143" y="5658454"/>
            <a:ext cx="627942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7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35691" y="611664"/>
            <a:ext cx="11713929" cy="98111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Цели и задачи проекта 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0048" y="2969266"/>
            <a:ext cx="11068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программы профориентационных мероприятий и профессиональных треков для участников проекта «Навстречу будущей профессии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20" y="3117310"/>
            <a:ext cx="375245" cy="346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640" y="4978956"/>
            <a:ext cx="371888" cy="3475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20" y="4394114"/>
            <a:ext cx="371888" cy="3475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77" y="3755151"/>
            <a:ext cx="371888" cy="34750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50048" y="3670627"/>
            <a:ext cx="10968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интерактивных форм для взаимодействия с участниками и вовлечение их в профессию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медицины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50048" y="4325376"/>
            <a:ext cx="10968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экспертов и наставников для реализации мероприятий, направленных на профессиональную ориентацию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0048" y="4978956"/>
            <a:ext cx="10880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 и профессиональных проб на предприятиях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партнеров-работодателей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0048" y="5468504"/>
            <a:ext cx="11068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участников, поступающих в БУ «Ханты-Мансийская государственная медицинская академия» на образовательные программы ВО 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520" y="5617919"/>
            <a:ext cx="371888" cy="34750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988" y="1413594"/>
            <a:ext cx="10871912" cy="10386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94988" y="1464959"/>
            <a:ext cx="108976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системы профессионального самоопределения обучающихся для осознанного выбора медицинских профессий с показателем 10 % конверсии участников проекта в абитуриенты 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«Ханты-Мансийская государственная медицинская академия» в 2026 году. </a:t>
            </a:r>
          </a:p>
        </p:txBody>
      </p:sp>
    </p:spTree>
    <p:extLst>
      <p:ext uri="{BB962C8B-B14F-4D97-AF65-F5344CB8AC3E}">
        <p14:creationId xmlns:p14="http://schemas.microsoft.com/office/powerpoint/2010/main" val="415608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270892" y="639468"/>
            <a:ext cx="11713929" cy="98111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Содержательное описание проекта 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56569" y="1412384"/>
            <a:ext cx="11169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 и артефакты, созданные в рамках проекта «Навстречу будущей профессии»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803715" y="2149451"/>
            <a:ext cx="3607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ru-RU" sz="20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260" y="5799044"/>
            <a:ext cx="5766653" cy="8519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Профильная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смена для обучающихся 8-11 классов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ХМАО-Югры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(«Школа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юного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хирурга»)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789285" y="2518904"/>
            <a:ext cx="2104373" cy="347786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 smtClean="0">
              <a:solidFill>
                <a:schemeClr val="accent5"/>
              </a:solidFill>
            </a:endParaRPr>
          </a:p>
          <a:p>
            <a:pPr algn="ctr"/>
            <a:r>
              <a:rPr lang="ru-RU" sz="16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участников подали заявления в академию на конкурс по целевым договорам.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8261" y="2009890"/>
            <a:ext cx="5766653" cy="116055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-игра «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ПрофНавигатор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квиз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«Город профессионалов: Что вы знаете о медицине?», викторины на медицинские темы, разработанные студентами-наставниками.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8262" y="3269529"/>
            <a:ext cx="5766652" cy="12651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в медицинские организации,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профессиональные пробы,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исполнении единой модели профориентации «ЦОПП-Вуз-партнёр-работодатель»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8262" y="4659411"/>
            <a:ext cx="5766652" cy="10148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профессиональные пробы и мастер-классы на тренажерах и симуляторах САЦ (симуляционно-аккредитационного центра)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292768" y="1838344"/>
            <a:ext cx="2255726" cy="212497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с 6-11 класс прошли </a:t>
            </a:r>
            <a:r>
              <a:rPr lang="ru-RU" sz="1400" dirty="0" err="1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проф.пробы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272223" y="4534658"/>
            <a:ext cx="2296814" cy="224513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старшеклассников получили квалификацию «Помощник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уходу», сделав свой первый шаг на пути к карьере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медика</a:t>
            </a:r>
            <a:endParaRPr lang="ru-RU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7195162" y="3981019"/>
            <a:ext cx="520871" cy="553639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956824" y="3963317"/>
            <a:ext cx="624222" cy="5286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10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33522" y="902551"/>
            <a:ext cx="11713929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81853" y="902551"/>
            <a:ext cx="7688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Логическая модель и дорожная карта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904" y="1671943"/>
            <a:ext cx="11254191" cy="456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9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59904" y="605807"/>
            <a:ext cx="11713929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 количественные и качественные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437" y="1423129"/>
            <a:ext cx="4094826" cy="16890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8231" y="1287820"/>
            <a:ext cx="2466150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73 % участников повысили уровень информированности о профессиях (по результатам опроса), что превысило показатель 2024-2025 </a:t>
            </a:r>
            <a:r>
              <a:rPr lang="ru-RU" sz="16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16</a:t>
            </a:r>
            <a:r>
              <a:rPr lang="ru-RU" sz="16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16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7619" y="3822388"/>
            <a:ext cx="2416519" cy="297259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714" y="3821750"/>
            <a:ext cx="2412171" cy="3036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293" y="3821750"/>
            <a:ext cx="2118511" cy="2973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3830240"/>
            <a:ext cx="106468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 «Ханты-Мансийская государственная медицинская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академия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отмечена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благодарственным письмом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опережающей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подготовки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Ханты-Мансийского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автономного округа – Югры,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плодотворную совместную работу в системе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ЦОПП-вуз-школа»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28145" y="1287820"/>
            <a:ext cx="2272570" cy="18243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3200 участников (увеличение на 11% по отношению к прошлому году)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41245" y="1287820"/>
            <a:ext cx="2161429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мероприятий профессиональной ориентации, что на 26% выше, чем в 2024-2025 </a:t>
            </a:r>
            <a:r>
              <a:rPr lang="ru-RU" sz="16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</a:t>
            </a:r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464293" y="1287820"/>
            <a:ext cx="2118511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 школьников-участников проекта подали заявления </a:t>
            </a:r>
          </a:p>
          <a:p>
            <a:pPr algn="ctr"/>
            <a:r>
              <a:rPr lang="ru-RU" sz="16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конкурс целевых мест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832932" y="1287820"/>
            <a:ext cx="217120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школьников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квалификацию «Помощник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уходу», </a:t>
            </a:r>
            <a:r>
              <a:rPr lang="ru-RU" sz="14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них трудоустроились по профессии, 7 выбрали поступление в ХМГМА.</a:t>
            </a:r>
          </a:p>
        </p:txBody>
      </p:sp>
    </p:spTree>
    <p:extLst>
      <p:ext uri="{BB962C8B-B14F-4D97-AF65-F5344CB8AC3E}">
        <p14:creationId xmlns:p14="http://schemas.microsoft.com/office/powerpoint/2010/main" val="384638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333522" y="902551"/>
            <a:ext cx="11713929" cy="98111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6896" y="2502906"/>
            <a:ext cx="1135326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vk.com/wall-216937724_9186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vk.com/wall-216937724_8449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vk.com/wall-216937724_8246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vk.com/wall-216937724_7372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vk.com/wall-216937724_9752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vk.com/wall-216937724_9139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vk.com/wall-216937724_7774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vk.com/wall-216937724_7403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vk.com/wall-216937724_7188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vk.com/wall-216937724_9979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vk.com/wall-216937724_9719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vk.com/wall-216937724_10831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vk.com/wall-216937724_9821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vk.ru/wall-216937724_9083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33522" y="902551"/>
            <a:ext cx="116442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на публикации в </a:t>
            </a:r>
            <a:r>
              <a:rPr lang="ru-RU" sz="360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госпабликах</a:t>
            </a:r>
            <a:endParaRPr lang="ru-RU" sz="36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публикации в сообществе </a:t>
            </a:r>
            <a:r>
              <a:rPr lang="ru-RU" sz="24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9677" y="4908623"/>
            <a:ext cx="2420322" cy="9205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51377" y="5675424"/>
            <a:ext cx="2268479" cy="10340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854597" y="4886385"/>
            <a:ext cx="2265260" cy="690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82613" y="5888802"/>
            <a:ext cx="2304488" cy="8206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282613" y="4861999"/>
            <a:ext cx="2304488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8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45632" y="1461400"/>
            <a:ext cx="4025536" cy="89363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Выступление на региональном семинаре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31" y="2355035"/>
            <a:ext cx="3010927" cy="42498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71400" y="754595"/>
            <a:ext cx="6281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Тиражирование опыта проекта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3974" y="2355034"/>
            <a:ext cx="2823105" cy="41459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3056" y="2355034"/>
            <a:ext cx="2783415" cy="43442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201869" y="1400927"/>
            <a:ext cx="67709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 в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госпабликах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проведенных профориентационных мероприятиях: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56678" y="6420206"/>
            <a:ext cx="3623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vk.com/wall-232555493_28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20646" y="6420206"/>
            <a:ext cx="3974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vk.com/wall-118572298_13372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4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3852</TotalTime>
  <Words>836</Words>
  <Application>Microsoft Office PowerPoint</Application>
  <PresentationFormat>Широкоэкранный</PresentationFormat>
  <Paragraphs>111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Roboto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Цели и задачи проекта </vt:lpstr>
      <vt:lpstr>Содержательное описание проекта </vt:lpstr>
      <vt:lpstr>    </vt:lpstr>
      <vt:lpstr>  Результаты: количественные и качественные  </vt:lpstr>
      <vt:lpstr>    </vt:lpstr>
      <vt:lpstr>Выступление на региональном семинаре</vt:lpstr>
      <vt:lpstr>    </vt:lpstr>
      <vt:lpstr>    </vt:lpstr>
      <vt:lpstr>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НАВ</dc:creator>
  <cp:lastModifiedBy>Васильева Мария Олеговна</cp:lastModifiedBy>
  <cp:revision>328</cp:revision>
  <cp:lastPrinted>2025-08-28T11:50:57Z</cp:lastPrinted>
  <dcterms:created xsi:type="dcterms:W3CDTF">2023-08-31T14:02:11Z</dcterms:created>
  <dcterms:modified xsi:type="dcterms:W3CDTF">2026-07-16T10:47:44Z</dcterms:modified>
</cp:coreProperties>
</file>