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</p:sldIdLst>
  <p:notesMasterIdLst>
    <p:notesMasterId r:id="rId9"/>
  </p:notesMasterIdLst>
  <p:sldSz cx="12191695" cy="6858000"/>
  <p:notesSz cx="6858000" cy="12191695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notesMaster" Target="notesMasters/notesMaster1.xml"/><Relationship Id="rId10" Type="http://schemas.openxmlformats.org/officeDocument/2006/relationships/presProps" Target="presProps.xml"/><Relationship Id="rId11" Type="http://schemas.openxmlformats.org/officeDocument/2006/relationships/viewProps" Target="viewProps.xml"/><Relationship Id="rId12" Type="http://schemas.openxmlformats.org/officeDocument/2006/relationships/theme" Target="theme/theme1.xml"/><Relationship Id="rId13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Слайд 1: название проекта, авторы, школа, населённый пункт, номинация. Команда — не более двух школьников.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Слайд 2: проблема должна быть конкретной, понятной и связанной с выбранной целевой аудиторией.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Слайд 3: участник должен показать, кому именно проект поможет и какую пользу даст.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Слайд 4: идея — это способ решения проблемы, цель — желаемое изменение, задачи — основные направления работы.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Слайд 5: план реализации показывает экспертам, что проект можно выполнить.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Слайд 6: важно показать, какие ресурсы есть, какие нужны, кто может помочь, и какие расходы планируются.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Слайд 7: результаты должны быть измеримыми, а финальный питч — коротким и убедительным.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LANK">
    <p:bg>
      <p:bgPr>
        <a:solidFill>
          <a:srgbClr val="FFF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hyperlink" Target="https://pro-domnit.ru/project_bank" TargetMode="External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hyperlink" Target="https://pro-domnit.ru/project_bank" TargetMode="External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hyperlink" Target="https://pro-domnit.ru/project_bank" TargetMode="External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hyperlink" Target="https://pro-domnit.ru/project_bank" TargetMode="External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hyperlink" Target="https://pro-domnit.ru/project_bank" TargetMode="External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hyperlink" Target="https://pro-domnit.ru/project_bank" TargetMode="External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hyperlink" Target="https://pro-domnit.ru/project_bank" TargetMode="External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841248" cy="6858000"/>
          </a:xfrm>
          <a:prstGeom prst="rect">
            <a:avLst/>
          </a:prstGeom>
          <a:solidFill>
            <a:srgbClr val="113B5B"/>
          </a:solidFill>
          <a:ln w="12700">
            <a:solidFill>
              <a:srgbClr val="113B5B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128016" y="292608"/>
            <a:ext cx="585216" cy="384048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800" dirty="0"/>
          </a:p>
        </p:txBody>
      </p:sp>
      <p:sp>
        <p:nvSpPr>
          <p:cNvPr id="4" name="Text 2"/>
          <p:cNvSpPr/>
          <p:nvPr/>
        </p:nvSpPr>
        <p:spPr>
          <a:xfrm>
            <a:off x="109728" y="5559552"/>
            <a:ext cx="621792" cy="566928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Проектный</a:t>
            </a:r>
            <a:endParaRPr lang="en-US" sz="900" dirty="0"/>
          </a:p>
          <a:p>
            <a:pPr algn="ctr" indent="0" marL="0"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вызов</a:t>
            </a:r>
            <a:endParaRPr lang="en-US" sz="900" dirty="0"/>
          </a:p>
        </p:txBody>
      </p:sp>
      <p:sp>
        <p:nvSpPr>
          <p:cNvPr id="5" name="Shape 3"/>
          <p:cNvSpPr/>
          <p:nvPr/>
        </p:nvSpPr>
        <p:spPr>
          <a:xfrm>
            <a:off x="1078992" y="164592"/>
            <a:ext cx="1965960" cy="73152"/>
          </a:xfrm>
          <a:prstGeom prst="rect">
            <a:avLst/>
          </a:prstGeom>
          <a:solidFill>
            <a:srgbClr val="14A6A6"/>
          </a:solidFill>
          <a:ln w="12700">
            <a:solidFill>
              <a:srgbClr val="14A6A6"/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3154680" y="164592"/>
            <a:ext cx="914400" cy="73152"/>
          </a:xfrm>
          <a:prstGeom prst="rect">
            <a:avLst/>
          </a:prstGeom>
          <a:solidFill>
            <a:srgbClr val="F6C85F"/>
          </a:solidFill>
          <a:ln w="12700">
            <a:solidFill>
              <a:srgbClr val="F6C85F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1078992" y="6455664"/>
            <a:ext cx="804672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750" dirty="0">
                <a:solidFill>
                  <a:srgbClr val="5F6B75"/>
                </a:solidFill>
              </a:rPr>
              <a:t>Конкурс школьных проектов «Проектный вызов: от идеи к действию»</a:t>
            </a:r>
            <a:endParaRPr lang="en-US" sz="750" dirty="0"/>
          </a:p>
        </p:txBody>
      </p:sp>
      <p:sp>
        <p:nvSpPr>
          <p:cNvPr id="8" name="Text 6">
            <a:hlinkClick r:id="rId1" tooltip=""/>
          </p:cNvPr>
          <p:cNvSpPr/>
          <p:nvPr/>
        </p:nvSpPr>
        <p:spPr>
          <a:xfrm>
            <a:off x="9189720" y="6455664"/>
            <a:ext cx="269748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750" u="sng" dirty="0">
                <a:solidFill>
                  <a:srgbClr val="5F6B75"/>
                </a:solidFill>
                <a:hlinkClick r:id="rId1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Банк идей: pro-domnit.ru/project_bank</a:t>
            </a:r>
            <a:endParaRPr lang="en-US" sz="750" dirty="0"/>
          </a:p>
        </p:txBody>
      </p:sp>
      <p:sp>
        <p:nvSpPr>
          <p:cNvPr id="9" name="Text 7"/>
          <p:cNvSpPr/>
          <p:nvPr/>
        </p:nvSpPr>
        <p:spPr>
          <a:xfrm>
            <a:off x="1078992" y="457200"/>
            <a:ext cx="795528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14A6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ШАБЛОН ПРЕЗЕНТАЦИИ ПРОЕКТА</a:t>
            </a:r>
            <a:endParaRPr lang="en-US" sz="1600" dirty="0"/>
          </a:p>
        </p:txBody>
      </p:sp>
      <p:sp>
        <p:nvSpPr>
          <p:cNvPr id="10" name="Text 8"/>
          <p:cNvSpPr/>
          <p:nvPr/>
        </p:nvSpPr>
        <p:spPr>
          <a:xfrm>
            <a:off x="1078992" y="960120"/>
            <a:ext cx="1024128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4000" b="1" dirty="0">
                <a:solidFill>
                  <a:srgbClr val="1F2A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«[НАЗВАНИЕ ПРОЕКТА]»</a:t>
            </a:r>
            <a:endParaRPr lang="en-US" sz="4000" dirty="0"/>
          </a:p>
        </p:txBody>
      </p:sp>
      <p:sp>
        <p:nvSpPr>
          <p:cNvPr id="11" name="Text 9"/>
          <p:cNvSpPr/>
          <p:nvPr/>
        </p:nvSpPr>
        <p:spPr>
          <a:xfrm>
            <a:off x="1078992" y="2176272"/>
            <a:ext cx="6995160" cy="1325880"/>
          </a:xfrm>
          <a:prstGeom prst="rect">
            <a:avLst/>
          </a:prstGeom>
          <a:solidFill>
            <a:srgbClr val="E9F3F7"/>
          </a:solidFill>
          <a:ln w="12700">
            <a:solidFill>
              <a:srgbClr val="E9F3F7"/>
            </a:solidFill>
          </a:ln>
        </p:spPr>
        <p:txBody>
          <a:bodyPr wrap="square" lIns="1651" tIns="1651" rIns="1651" bIns="1651" rtlCol="0" anchor="t">
            <a:normAutofit/>
          </a:bodyPr>
          <a:lstStyle/>
          <a:p>
            <a:pPr algn="l" indent="0" marL="0">
              <a:buNone/>
            </a:pPr>
            <a:r>
              <a:rPr lang="en-US" sz="1700" dirty="0">
                <a:solidFill>
                  <a:srgbClr val="1F2A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Авторы: [ФИО участника 1], [ФИО участника 2]</a:t>
            </a:r>
            <a:endParaRPr lang="en-US" sz="1700" dirty="0"/>
          </a:p>
          <a:p>
            <a:pPr algn="l" indent="0" marL="0">
              <a:buNone/>
            </a:pPr>
            <a:r>
              <a:rPr lang="en-US" sz="1700" dirty="0">
                <a:solidFill>
                  <a:srgbClr val="1F2A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Класс: [ ]   Школа: [ ]   Населённый пункт: [ ]</a:t>
            </a:r>
            <a:endParaRPr lang="en-US" sz="1700" dirty="0"/>
          </a:p>
          <a:p>
            <a:pPr algn="l" indent="0" marL="0">
              <a:buNone/>
            </a:pPr>
            <a:r>
              <a:rPr lang="en-US" sz="1700" dirty="0">
                <a:solidFill>
                  <a:srgbClr val="1F2A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Номинация: [выберите одну номинацию]</a:t>
            </a:r>
            <a:endParaRPr lang="en-US" sz="1700" dirty="0"/>
          </a:p>
          <a:p>
            <a:pPr algn="l" indent="0" marL="0">
              <a:buNone/>
            </a:pPr>
            <a:r>
              <a:rPr lang="en-US" sz="1700" dirty="0">
                <a:solidFill>
                  <a:srgbClr val="1F2A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Наставник: [ФИО, при наличии]</a:t>
            </a:r>
            <a:endParaRPr lang="en-US" sz="1700" dirty="0"/>
          </a:p>
        </p:txBody>
      </p:sp>
      <p:sp>
        <p:nvSpPr>
          <p:cNvPr id="12" name="Text 10"/>
          <p:cNvSpPr/>
          <p:nvPr/>
        </p:nvSpPr>
        <p:spPr>
          <a:xfrm>
            <a:off x="8366760" y="2176272"/>
            <a:ext cx="2971800" cy="1325880"/>
          </a:xfrm>
          <a:prstGeom prst="rect">
            <a:avLst/>
          </a:prstGeom>
          <a:solidFill>
            <a:srgbClr val="FFFFFF"/>
          </a:solidFill>
          <a:ln w="12700">
            <a:solidFill>
              <a:srgbClr val="F6C85F"/>
            </a:solidFill>
          </a:ln>
        </p:spPr>
        <p:txBody>
          <a:bodyPr wrap="square" lIns="1651" tIns="1651" rIns="1651" bIns="1651" rtlCol="0" anchor="t">
            <a:normAutofit/>
          </a:bodyPr>
          <a:lstStyle/>
          <a:p>
            <a:pPr algn="l" indent="0" marL="0">
              <a:buNone/>
            </a:pPr>
            <a:r>
              <a:rPr lang="en-US" sz="1400" dirty="0">
                <a:solidFill>
                  <a:srgbClr val="1F2A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Команда — не более 2 человек</a:t>
            </a:r>
            <a:endParaRPr lang="en-US" sz="1400" dirty="0"/>
          </a:p>
          <a:p>
            <a:pPr algn="l" indent="0" marL="0">
              <a:buNone/>
            </a:pPr>
            <a:endParaRPr lang="en-US" sz="1400" dirty="0"/>
          </a:p>
          <a:p>
            <a:pPr algn="l" indent="0" marL="0">
              <a:buNone/>
            </a:pPr>
            <a:r>
              <a:rPr lang="en-US" sz="1400" dirty="0">
                <a:solidFill>
                  <a:srgbClr val="1F2A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Сделайте титульный слайд чистым: одно название, авторы, школа и номинация. Не перегружайте его длинным описанием.</a:t>
            </a:r>
            <a:endParaRPr lang="en-US" sz="1400" dirty="0"/>
          </a:p>
        </p:txBody>
      </p:sp>
      <p:sp>
        <p:nvSpPr>
          <p:cNvPr id="13" name="Text 11"/>
          <p:cNvSpPr/>
          <p:nvPr/>
        </p:nvSpPr>
        <p:spPr>
          <a:xfrm>
            <a:off x="1078992" y="3886200"/>
            <a:ext cx="1627632" cy="310896"/>
          </a:xfrm>
          <a:prstGeom prst="rect">
            <a:avLst/>
          </a:prstGeom>
          <a:solidFill>
            <a:srgbClr val="14A6A6"/>
          </a:solidFill>
          <a:ln>
            <a:solidFill>
              <a:srgbClr val="14A6A6"/>
            </a:solidFill>
          </a:ln>
        </p:spPr>
        <p:txBody>
          <a:bodyPr wrap="square" lIns="508" tIns="508" rIns="508" bIns="508" rtlCol="0" anchor="ctr">
            <a:normAutofit/>
          </a:bodyPr>
          <a:lstStyle/>
          <a:p>
            <a:pPr algn="ctr" indent="0" marL="0">
              <a:buNone/>
            </a:pPr>
            <a:r>
              <a:rPr lang="en-US" sz="11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Социальный проект</a:t>
            </a:r>
            <a:endParaRPr lang="en-US" sz="1150" dirty="0"/>
          </a:p>
        </p:txBody>
      </p:sp>
      <p:sp>
        <p:nvSpPr>
          <p:cNvPr id="14" name="Text 12"/>
          <p:cNvSpPr/>
          <p:nvPr/>
        </p:nvSpPr>
        <p:spPr>
          <a:xfrm>
            <a:off x="2880360" y="3886200"/>
            <a:ext cx="2157984" cy="310896"/>
          </a:xfrm>
          <a:prstGeom prst="rect">
            <a:avLst/>
          </a:prstGeom>
          <a:solidFill>
            <a:srgbClr val="EF6F6C"/>
          </a:solidFill>
          <a:ln>
            <a:solidFill>
              <a:srgbClr val="EF6F6C"/>
            </a:solidFill>
          </a:ln>
        </p:spPr>
        <p:txBody>
          <a:bodyPr wrap="square" lIns="508" tIns="508" rIns="508" bIns="508" rtlCol="0" anchor="ctr">
            <a:normAutofit/>
          </a:bodyPr>
          <a:lstStyle/>
          <a:p>
            <a:pPr algn="ctr" indent="0" marL="0">
              <a:buNone/>
            </a:pPr>
            <a:r>
              <a:rPr lang="en-US" sz="11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Предпринимательский проект</a:t>
            </a:r>
            <a:endParaRPr lang="en-US" sz="1150" dirty="0"/>
          </a:p>
        </p:txBody>
      </p:sp>
      <p:sp>
        <p:nvSpPr>
          <p:cNvPr id="15" name="Text 13"/>
          <p:cNvSpPr/>
          <p:nvPr/>
        </p:nvSpPr>
        <p:spPr>
          <a:xfrm>
            <a:off x="5212080" y="3886200"/>
            <a:ext cx="1664208" cy="310896"/>
          </a:xfrm>
          <a:prstGeom prst="rect">
            <a:avLst/>
          </a:prstGeom>
          <a:solidFill>
            <a:srgbClr val="113B5B"/>
          </a:solidFill>
          <a:ln>
            <a:solidFill>
              <a:srgbClr val="113B5B"/>
            </a:solidFill>
          </a:ln>
        </p:spPr>
        <p:txBody>
          <a:bodyPr wrap="square" lIns="508" tIns="508" rIns="508" bIns="508" rtlCol="0" anchor="ctr">
            <a:normAutofit/>
          </a:bodyPr>
          <a:lstStyle/>
          <a:p>
            <a:pPr algn="ctr" indent="0" marL="0">
              <a:buNone/>
            </a:pPr>
            <a:r>
              <a:rPr lang="en-US" sz="11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Цифровое решение</a:t>
            </a:r>
            <a:endParaRPr lang="en-US" sz="1150" dirty="0"/>
          </a:p>
        </p:txBody>
      </p:sp>
      <p:sp>
        <p:nvSpPr>
          <p:cNvPr id="16" name="Text 14"/>
          <p:cNvSpPr/>
          <p:nvPr/>
        </p:nvSpPr>
        <p:spPr>
          <a:xfrm>
            <a:off x="7059168" y="3886200"/>
            <a:ext cx="1078992" cy="310896"/>
          </a:xfrm>
          <a:prstGeom prst="rect">
            <a:avLst/>
          </a:prstGeom>
          <a:solidFill>
            <a:srgbClr val="14A6A6"/>
          </a:solidFill>
          <a:ln>
            <a:solidFill>
              <a:srgbClr val="14A6A6"/>
            </a:solidFill>
          </a:ln>
        </p:spPr>
        <p:txBody>
          <a:bodyPr wrap="square" lIns="508" tIns="508" rIns="508" bIns="508" rtlCol="0" anchor="ctr">
            <a:normAutofit/>
          </a:bodyPr>
          <a:lstStyle/>
          <a:p>
            <a:pPr algn="ctr" indent="0" marL="0">
              <a:buNone/>
            </a:pPr>
            <a:r>
              <a:rPr lang="en-US" sz="11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Экология</a:t>
            </a:r>
            <a:endParaRPr lang="en-US" sz="1150" dirty="0"/>
          </a:p>
        </p:txBody>
      </p:sp>
      <p:sp>
        <p:nvSpPr>
          <p:cNvPr id="17" name="Text 15"/>
          <p:cNvSpPr/>
          <p:nvPr/>
        </p:nvSpPr>
        <p:spPr>
          <a:xfrm>
            <a:off x="1078992" y="4553712"/>
            <a:ext cx="10241280" cy="1051560"/>
          </a:xfrm>
          <a:prstGeom prst="rect">
            <a:avLst/>
          </a:prstGeom>
          <a:solidFill>
            <a:srgbClr val="FFFFFF"/>
          </a:solidFill>
          <a:ln w="12700">
            <a:solidFill>
              <a:srgbClr val="C8D7DC"/>
            </a:solidFill>
          </a:ln>
        </p:spPr>
        <p:txBody>
          <a:bodyPr wrap="square" lIns="1651" tIns="1651" rIns="1651" bIns="1651" rtlCol="0" anchor="t">
            <a:normAutofit/>
          </a:bodyPr>
          <a:lstStyle/>
          <a:p>
            <a:pPr algn="l" indent="0" marL="0">
              <a:buNone/>
            </a:pPr>
            <a:r>
              <a:rPr lang="en-US" sz="1800" dirty="0">
                <a:solidFill>
                  <a:srgbClr val="1F2A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Главная мысль проекта в 1 предложении:</a:t>
            </a:r>
            <a:endParaRPr lang="en-US" sz="1800" dirty="0"/>
          </a:p>
          <a:p>
            <a:pPr algn="l" indent="0" marL="0">
              <a:buNone/>
            </a:pPr>
            <a:r>
              <a:rPr lang="en-US" sz="1800" dirty="0">
                <a:solidFill>
                  <a:srgbClr val="1F2A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[Напишите здесь: какую проблему решает проект и что вы предлагаете сделать]</a:t>
            </a:r>
            <a:endParaRPr lang="en-US" sz="1800" dirty="0"/>
          </a:p>
        </p:txBody>
      </p:sp>
      <p:sp>
        <p:nvSpPr>
          <p:cNvPr id="18" name="Text 16"/>
          <p:cNvSpPr/>
          <p:nvPr/>
        </p:nvSpPr>
        <p:spPr>
          <a:xfrm>
            <a:off x="1078992" y="5797296"/>
            <a:ext cx="98755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050" i="1" dirty="0">
                <a:solidFill>
                  <a:srgbClr val="5F6B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Подсказка: сначала заполните паспорт проекта, затем перенесите главное в презентацию.</a:t>
            </a:r>
            <a:endParaRPr lang="en-US" sz="105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841248" cy="6858000"/>
          </a:xfrm>
          <a:prstGeom prst="rect">
            <a:avLst/>
          </a:prstGeom>
          <a:solidFill>
            <a:srgbClr val="113B5B"/>
          </a:solidFill>
          <a:ln w="12700">
            <a:solidFill>
              <a:srgbClr val="113B5B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128016" y="292608"/>
            <a:ext cx="585216" cy="384048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800" dirty="0"/>
          </a:p>
        </p:txBody>
      </p:sp>
      <p:sp>
        <p:nvSpPr>
          <p:cNvPr id="4" name="Text 2"/>
          <p:cNvSpPr/>
          <p:nvPr/>
        </p:nvSpPr>
        <p:spPr>
          <a:xfrm>
            <a:off x="109728" y="5559552"/>
            <a:ext cx="621792" cy="566928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Проектный</a:t>
            </a:r>
            <a:endParaRPr lang="en-US" sz="900" dirty="0"/>
          </a:p>
          <a:p>
            <a:pPr algn="ctr" indent="0" marL="0"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вызов</a:t>
            </a:r>
            <a:endParaRPr lang="en-US" sz="900" dirty="0"/>
          </a:p>
        </p:txBody>
      </p:sp>
      <p:sp>
        <p:nvSpPr>
          <p:cNvPr id="5" name="Shape 3"/>
          <p:cNvSpPr/>
          <p:nvPr/>
        </p:nvSpPr>
        <p:spPr>
          <a:xfrm>
            <a:off x="1078992" y="164592"/>
            <a:ext cx="1965960" cy="73152"/>
          </a:xfrm>
          <a:prstGeom prst="rect">
            <a:avLst/>
          </a:prstGeom>
          <a:solidFill>
            <a:srgbClr val="14A6A6"/>
          </a:solidFill>
          <a:ln w="12700">
            <a:solidFill>
              <a:srgbClr val="14A6A6"/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3154680" y="164592"/>
            <a:ext cx="914400" cy="73152"/>
          </a:xfrm>
          <a:prstGeom prst="rect">
            <a:avLst/>
          </a:prstGeom>
          <a:solidFill>
            <a:srgbClr val="F6C85F"/>
          </a:solidFill>
          <a:ln w="12700">
            <a:solidFill>
              <a:srgbClr val="F6C85F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1078992" y="6455664"/>
            <a:ext cx="804672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750" dirty="0">
                <a:solidFill>
                  <a:srgbClr val="5F6B75"/>
                </a:solidFill>
              </a:rPr>
              <a:t>Конкурс школьных проектов «Проектный вызов: от идеи к действию»</a:t>
            </a:r>
            <a:endParaRPr lang="en-US" sz="750" dirty="0"/>
          </a:p>
        </p:txBody>
      </p:sp>
      <p:sp>
        <p:nvSpPr>
          <p:cNvPr id="8" name="Text 6">
            <a:hlinkClick r:id="rId1" tooltip=""/>
          </p:cNvPr>
          <p:cNvSpPr/>
          <p:nvPr/>
        </p:nvSpPr>
        <p:spPr>
          <a:xfrm>
            <a:off x="9189720" y="6455664"/>
            <a:ext cx="269748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750" u="sng" dirty="0">
                <a:solidFill>
                  <a:srgbClr val="5F6B75"/>
                </a:solidFill>
                <a:hlinkClick r:id="rId1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Банк идей: pro-domnit.ru/project_bank</a:t>
            </a:r>
            <a:endParaRPr lang="en-US" sz="750" dirty="0"/>
          </a:p>
        </p:txBody>
      </p:sp>
      <p:sp>
        <p:nvSpPr>
          <p:cNvPr id="9" name="Text 7"/>
          <p:cNvSpPr/>
          <p:nvPr/>
        </p:nvSpPr>
        <p:spPr>
          <a:xfrm>
            <a:off x="1078992" y="429768"/>
            <a:ext cx="98755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1F2A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Проблема</a:t>
            </a:r>
            <a:endParaRPr lang="en-US" sz="2800" dirty="0"/>
          </a:p>
        </p:txBody>
      </p:sp>
      <p:sp>
        <p:nvSpPr>
          <p:cNvPr id="10" name="Text 8"/>
          <p:cNvSpPr/>
          <p:nvPr/>
        </p:nvSpPr>
        <p:spPr>
          <a:xfrm>
            <a:off x="1097280" y="960120"/>
            <a:ext cx="905256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dirty="0">
                <a:solidFill>
                  <a:srgbClr val="5F6B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Покажите, что вы заметили реальную ситуацию, которую важно изменить.</a:t>
            </a:r>
            <a:endParaRPr lang="en-US" sz="1350" dirty="0"/>
          </a:p>
        </p:txBody>
      </p:sp>
      <p:sp>
        <p:nvSpPr>
          <p:cNvPr id="11" name="Text 9"/>
          <p:cNvSpPr/>
          <p:nvPr/>
        </p:nvSpPr>
        <p:spPr>
          <a:xfrm>
            <a:off x="1078992" y="1490472"/>
            <a:ext cx="5623560" cy="2971800"/>
          </a:xfrm>
          <a:prstGeom prst="rect">
            <a:avLst/>
          </a:prstGeom>
          <a:solidFill>
            <a:srgbClr val="FFFFFF"/>
          </a:solidFill>
          <a:ln w="12700">
            <a:solidFill>
              <a:srgbClr val="C8D7DC"/>
            </a:solidFill>
          </a:ln>
        </p:spPr>
        <p:txBody>
          <a:bodyPr wrap="square" lIns="1651" tIns="1651" rIns="1651" bIns="1651" rtlCol="0" anchor="t">
            <a:normAutofit/>
          </a:bodyPr>
          <a:lstStyle/>
          <a:p>
            <a:pPr algn="l" indent="0" marL="0">
              <a:buNone/>
            </a:pPr>
            <a:r>
              <a:rPr lang="en-US" sz="1700" dirty="0">
                <a:solidFill>
                  <a:srgbClr val="1F2A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происходит сейчас?</a:t>
            </a:r>
            <a:endParaRPr lang="en-US" sz="1700" dirty="0"/>
          </a:p>
          <a:p>
            <a:pPr algn="l" indent="0" marL="0">
              <a:buNone/>
            </a:pPr>
            <a:endParaRPr lang="en-US" sz="1700" dirty="0"/>
          </a:p>
          <a:p>
            <a:pPr algn="l" indent="0" marL="0">
              <a:buNone/>
            </a:pPr>
            <a:r>
              <a:rPr lang="en-US" sz="1700" dirty="0">
                <a:solidFill>
                  <a:srgbClr val="1F2A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[Опишите проблему конкретно: где она проявляется, в чём трудность, почему это мешает людям или развитию территории.]</a:t>
            </a:r>
            <a:endParaRPr lang="en-US" sz="1700" dirty="0"/>
          </a:p>
        </p:txBody>
      </p:sp>
      <p:sp>
        <p:nvSpPr>
          <p:cNvPr id="12" name="Text 10"/>
          <p:cNvSpPr/>
          <p:nvPr/>
        </p:nvSpPr>
        <p:spPr>
          <a:xfrm>
            <a:off x="6995160" y="1490472"/>
            <a:ext cx="4480560" cy="1371600"/>
          </a:xfrm>
          <a:prstGeom prst="rect">
            <a:avLst/>
          </a:prstGeom>
          <a:solidFill>
            <a:srgbClr val="E9F3F7"/>
          </a:solidFill>
          <a:ln w="12700">
            <a:solidFill>
              <a:srgbClr val="C8D7DC"/>
            </a:solidFill>
          </a:ln>
        </p:spPr>
        <p:txBody>
          <a:bodyPr wrap="square" lIns="1651" tIns="1651" rIns="1651" bIns="1651" rtlCol="0" anchor="t">
            <a:normAutofit/>
          </a:bodyPr>
          <a:lstStyle/>
          <a:p>
            <a:pPr algn="l" indent="0" marL="0">
              <a:buNone/>
            </a:pPr>
            <a:r>
              <a:rPr lang="en-US" sz="1600" dirty="0">
                <a:solidFill>
                  <a:srgbClr val="1F2A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это важно?</a:t>
            </a:r>
            <a:endParaRPr lang="en-US" sz="1600" dirty="0"/>
          </a:p>
          <a:p>
            <a:pPr algn="l" indent="0" marL="0">
              <a:buNone/>
            </a:pPr>
            <a:endParaRPr lang="en-US" sz="1600" dirty="0"/>
          </a:p>
          <a:p>
            <a:pPr algn="l" indent="0" marL="0">
              <a:buNone/>
            </a:pPr>
            <a:r>
              <a:rPr lang="en-US" sz="1600" dirty="0">
                <a:solidFill>
                  <a:srgbClr val="1F2A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[Напишите, к чему приводит проблема, почему её нельзя оставить без внимания.]</a:t>
            </a:r>
            <a:endParaRPr lang="en-US" sz="1600" dirty="0"/>
          </a:p>
        </p:txBody>
      </p:sp>
      <p:sp>
        <p:nvSpPr>
          <p:cNvPr id="13" name="Text 11"/>
          <p:cNvSpPr/>
          <p:nvPr/>
        </p:nvSpPr>
        <p:spPr>
          <a:xfrm>
            <a:off x="6995160" y="3090672"/>
            <a:ext cx="4480560" cy="1371600"/>
          </a:xfrm>
          <a:prstGeom prst="rect">
            <a:avLst/>
          </a:prstGeom>
          <a:solidFill>
            <a:srgbClr val="E9F6F4"/>
          </a:solidFill>
          <a:ln w="12700">
            <a:solidFill>
              <a:srgbClr val="C8D7DC"/>
            </a:solidFill>
          </a:ln>
        </p:spPr>
        <p:txBody>
          <a:bodyPr wrap="square" lIns="1651" tIns="1651" rIns="1651" bIns="1651" rtlCol="0" anchor="t">
            <a:normAutofit/>
          </a:bodyPr>
          <a:lstStyle/>
          <a:p>
            <a:pPr algn="l" indent="0" marL="0">
              <a:buNone/>
            </a:pPr>
            <a:r>
              <a:rPr lang="en-US" sz="1600" dirty="0">
                <a:solidFill>
                  <a:srgbClr val="1F2A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Кого касается?</a:t>
            </a:r>
            <a:endParaRPr lang="en-US" sz="1600" dirty="0"/>
          </a:p>
          <a:p>
            <a:pPr algn="l" indent="0" marL="0">
              <a:buNone/>
            </a:pPr>
            <a:endParaRPr lang="en-US" sz="1600" dirty="0"/>
          </a:p>
          <a:p>
            <a:pPr algn="l" indent="0" marL="0">
              <a:buNone/>
            </a:pPr>
            <a:r>
              <a:rPr lang="en-US" sz="1600" dirty="0">
                <a:solidFill>
                  <a:srgbClr val="1F2A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[Укажите людей, школу, двор, посёлок, город, животных, природу или другую группу, на которую влияет проблема.]</a:t>
            </a:r>
            <a:endParaRPr lang="en-US" sz="1600" dirty="0"/>
          </a:p>
        </p:txBody>
      </p:sp>
      <p:sp>
        <p:nvSpPr>
          <p:cNvPr id="14" name="Text 12"/>
          <p:cNvSpPr/>
          <p:nvPr/>
        </p:nvSpPr>
        <p:spPr>
          <a:xfrm>
            <a:off x="1078992" y="4828032"/>
            <a:ext cx="10396728" cy="621792"/>
          </a:xfrm>
          <a:prstGeom prst="rect">
            <a:avLst/>
          </a:prstGeom>
          <a:solidFill>
            <a:srgbClr val="FFF9EF"/>
          </a:solidFill>
          <a:ln w="12700">
            <a:solidFill>
              <a:srgbClr val="F6C85F"/>
            </a:solidFill>
          </a:ln>
        </p:spPr>
        <p:txBody>
          <a:bodyPr wrap="square" lIns="1651" tIns="1651" rIns="1651" bIns="1651" rtlCol="0" anchor="t">
            <a:normAutofit/>
          </a:bodyPr>
          <a:lstStyle/>
          <a:p>
            <a:pPr algn="l" indent="0" marL="0">
              <a:buNone/>
            </a:pPr>
            <a:r>
              <a:rPr lang="en-US" sz="1500" dirty="0">
                <a:solidFill>
                  <a:srgbClr val="1F2A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Можно добавить: фото ситуации, данные опроса, 1–2 факта, короткую цитату жителей или школьников.</a:t>
            </a:r>
            <a:endParaRPr lang="en-US" sz="1500" dirty="0"/>
          </a:p>
        </p:txBody>
      </p:sp>
      <p:sp>
        <p:nvSpPr>
          <p:cNvPr id="15" name="Text 13"/>
          <p:cNvSpPr/>
          <p:nvPr/>
        </p:nvSpPr>
        <p:spPr>
          <a:xfrm>
            <a:off x="1078992" y="5705856"/>
            <a:ext cx="10241280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050" i="1" dirty="0">
                <a:solidFill>
                  <a:srgbClr val="5F6B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 пишите общо: «есть экологическая проблема». Лучше: «в школьном дворе нет мест для раздельного сбора батареек, поэтому ученики выбрасывают их вместе с обычным мусором».</a:t>
            </a:r>
            <a:endParaRPr lang="en-US" sz="105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841248" cy="6858000"/>
          </a:xfrm>
          <a:prstGeom prst="rect">
            <a:avLst/>
          </a:prstGeom>
          <a:solidFill>
            <a:srgbClr val="113B5B"/>
          </a:solidFill>
          <a:ln w="12700">
            <a:solidFill>
              <a:srgbClr val="113B5B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128016" y="292608"/>
            <a:ext cx="585216" cy="384048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800" dirty="0"/>
          </a:p>
        </p:txBody>
      </p:sp>
      <p:sp>
        <p:nvSpPr>
          <p:cNvPr id="4" name="Text 2"/>
          <p:cNvSpPr/>
          <p:nvPr/>
        </p:nvSpPr>
        <p:spPr>
          <a:xfrm>
            <a:off x="109728" y="5559552"/>
            <a:ext cx="621792" cy="566928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Проектный</a:t>
            </a:r>
            <a:endParaRPr lang="en-US" sz="900" dirty="0"/>
          </a:p>
          <a:p>
            <a:pPr algn="ctr" indent="0" marL="0"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вызов</a:t>
            </a:r>
            <a:endParaRPr lang="en-US" sz="900" dirty="0"/>
          </a:p>
        </p:txBody>
      </p:sp>
      <p:sp>
        <p:nvSpPr>
          <p:cNvPr id="5" name="Shape 3"/>
          <p:cNvSpPr/>
          <p:nvPr/>
        </p:nvSpPr>
        <p:spPr>
          <a:xfrm>
            <a:off x="1078992" y="164592"/>
            <a:ext cx="1965960" cy="73152"/>
          </a:xfrm>
          <a:prstGeom prst="rect">
            <a:avLst/>
          </a:prstGeom>
          <a:solidFill>
            <a:srgbClr val="14A6A6"/>
          </a:solidFill>
          <a:ln w="12700">
            <a:solidFill>
              <a:srgbClr val="14A6A6"/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3154680" y="164592"/>
            <a:ext cx="914400" cy="73152"/>
          </a:xfrm>
          <a:prstGeom prst="rect">
            <a:avLst/>
          </a:prstGeom>
          <a:solidFill>
            <a:srgbClr val="F6C85F"/>
          </a:solidFill>
          <a:ln w="12700">
            <a:solidFill>
              <a:srgbClr val="F6C85F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1078992" y="6455664"/>
            <a:ext cx="804672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750" dirty="0">
                <a:solidFill>
                  <a:srgbClr val="5F6B75"/>
                </a:solidFill>
              </a:rPr>
              <a:t>Конкурс школьных проектов «Проектный вызов: от идеи к действию»</a:t>
            </a:r>
            <a:endParaRPr lang="en-US" sz="750" dirty="0"/>
          </a:p>
        </p:txBody>
      </p:sp>
      <p:sp>
        <p:nvSpPr>
          <p:cNvPr id="8" name="Text 6">
            <a:hlinkClick r:id="rId1" tooltip=""/>
          </p:cNvPr>
          <p:cNvSpPr/>
          <p:nvPr/>
        </p:nvSpPr>
        <p:spPr>
          <a:xfrm>
            <a:off x="9189720" y="6455664"/>
            <a:ext cx="269748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750" u="sng" dirty="0">
                <a:solidFill>
                  <a:srgbClr val="5F6B75"/>
                </a:solidFill>
                <a:hlinkClick r:id="rId1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Банк идей: pro-domnit.ru/project_bank</a:t>
            </a:r>
            <a:endParaRPr lang="en-US" sz="750" dirty="0"/>
          </a:p>
        </p:txBody>
      </p:sp>
      <p:sp>
        <p:nvSpPr>
          <p:cNvPr id="9" name="Text 7"/>
          <p:cNvSpPr/>
          <p:nvPr/>
        </p:nvSpPr>
        <p:spPr>
          <a:xfrm>
            <a:off x="1078992" y="429768"/>
            <a:ext cx="98755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1F2A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кого и зачем?</a:t>
            </a:r>
            <a:endParaRPr lang="en-US" sz="2800" dirty="0"/>
          </a:p>
        </p:txBody>
      </p:sp>
      <p:sp>
        <p:nvSpPr>
          <p:cNvPr id="10" name="Text 8"/>
          <p:cNvSpPr/>
          <p:nvPr/>
        </p:nvSpPr>
        <p:spPr>
          <a:xfrm>
            <a:off x="1097280" y="960120"/>
            <a:ext cx="905256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dirty="0">
                <a:solidFill>
                  <a:srgbClr val="5F6B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Опишите целевую аудиторию и пользу проекта.</a:t>
            </a:r>
            <a:endParaRPr lang="en-US" sz="1350" dirty="0"/>
          </a:p>
        </p:txBody>
      </p:sp>
      <p:sp>
        <p:nvSpPr>
          <p:cNvPr id="11" name="Text 9"/>
          <p:cNvSpPr/>
          <p:nvPr/>
        </p:nvSpPr>
        <p:spPr>
          <a:xfrm>
            <a:off x="1078992" y="1417320"/>
            <a:ext cx="4160520" cy="1874520"/>
          </a:xfrm>
          <a:prstGeom prst="rect">
            <a:avLst/>
          </a:prstGeom>
          <a:solidFill>
            <a:srgbClr val="E9F3F7"/>
          </a:solidFill>
          <a:ln w="12700">
            <a:solidFill>
              <a:srgbClr val="C8D7DC"/>
            </a:solidFill>
          </a:ln>
        </p:spPr>
        <p:txBody>
          <a:bodyPr wrap="square" lIns="1651" tIns="1651" rIns="1651" bIns="1651" rtlCol="0" anchor="t">
            <a:normAutofit/>
          </a:bodyPr>
          <a:lstStyle/>
          <a:p>
            <a:pPr algn="l" indent="0" marL="0">
              <a:buNone/>
            </a:pPr>
            <a:r>
              <a:rPr lang="en-US" sz="1600" dirty="0">
                <a:solidFill>
                  <a:srgbClr val="1F2A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Наша целевая аудитория</a:t>
            </a:r>
            <a:endParaRPr lang="en-US" sz="1600" dirty="0"/>
          </a:p>
          <a:p>
            <a:pPr algn="l" indent="0" marL="0">
              <a:buNone/>
            </a:pPr>
            <a:endParaRPr lang="en-US" sz="1600" dirty="0"/>
          </a:p>
          <a:p>
            <a:pPr algn="l" indent="0" marL="0">
              <a:buNone/>
            </a:pPr>
            <a:r>
              <a:rPr lang="en-US" sz="1600" dirty="0">
                <a:solidFill>
                  <a:srgbClr val="1F2A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[Кому поможет проект? Укажите конкретную группу: ученики 5–7 классов, жители двора, пожилые люди, семьи, школьники с ОВЗ и т. д.]</a:t>
            </a:r>
            <a:endParaRPr lang="en-US" sz="1600" dirty="0"/>
          </a:p>
        </p:txBody>
      </p:sp>
      <p:sp>
        <p:nvSpPr>
          <p:cNvPr id="12" name="Text 10"/>
          <p:cNvSpPr/>
          <p:nvPr/>
        </p:nvSpPr>
        <p:spPr>
          <a:xfrm>
            <a:off x="5532120" y="1417320"/>
            <a:ext cx="5943600" cy="1874520"/>
          </a:xfrm>
          <a:prstGeom prst="rect">
            <a:avLst/>
          </a:prstGeom>
          <a:solidFill>
            <a:srgbClr val="FFFFFF"/>
          </a:solidFill>
          <a:ln w="12700">
            <a:solidFill>
              <a:srgbClr val="C8D7DC"/>
            </a:solidFill>
          </a:ln>
        </p:spPr>
        <p:txBody>
          <a:bodyPr wrap="square" lIns="1651" tIns="1651" rIns="1651" bIns="1651" rtlCol="0" anchor="t">
            <a:normAutofit/>
          </a:bodyPr>
          <a:lstStyle/>
          <a:p>
            <a:pPr algn="l" indent="0" marL="0">
              <a:buNone/>
            </a:pPr>
            <a:r>
              <a:rPr lang="en-US" sz="1600" dirty="0">
                <a:solidFill>
                  <a:srgbClr val="1F2A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Какая у них потребность?</a:t>
            </a:r>
            <a:endParaRPr lang="en-US" sz="1600" dirty="0"/>
          </a:p>
          <a:p>
            <a:pPr algn="l" indent="0" marL="0">
              <a:buNone/>
            </a:pPr>
            <a:endParaRPr lang="en-US" sz="1600" dirty="0"/>
          </a:p>
          <a:p>
            <a:pPr algn="l" indent="0" marL="0">
              <a:buNone/>
            </a:pPr>
            <a:r>
              <a:rPr lang="en-US" sz="1600" dirty="0">
                <a:solidFill>
                  <a:srgbClr val="1F2A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[Что этим людям нужно? Чего им не хватает? Что для них станет проще, удобнее, безопаснее, интереснее?]</a:t>
            </a:r>
            <a:endParaRPr lang="en-US" sz="1600" dirty="0"/>
          </a:p>
        </p:txBody>
      </p:sp>
      <p:sp>
        <p:nvSpPr>
          <p:cNvPr id="13" name="Text 11"/>
          <p:cNvSpPr/>
          <p:nvPr/>
        </p:nvSpPr>
        <p:spPr>
          <a:xfrm>
            <a:off x="1078992" y="3703320"/>
            <a:ext cx="10396728" cy="329184"/>
          </a:xfrm>
          <a:prstGeom prst="rect">
            <a:avLst/>
          </a:prstGeom>
          <a:solidFill>
            <a:srgbClr val="14A6A6"/>
          </a:solidFill>
          <a:ln>
            <a:solidFill>
              <a:srgbClr val="14A6A6"/>
            </a:solidFill>
          </a:ln>
        </p:spPr>
        <p:txBody>
          <a:bodyPr wrap="square" lIns="762" tIns="762" rIns="762" bIns="762" rtlCol="0" anchor="ctr">
            <a:normAutofit/>
          </a:bodyPr>
          <a:lstStyle/>
          <a:p>
            <a:pPr indent="0" marL="0">
              <a:buNone/>
            </a:pPr>
            <a:r>
              <a:rPr lang="en-US" sz="12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Польза проекта</a:t>
            </a:r>
            <a:endParaRPr lang="en-US" sz="1250" dirty="0"/>
          </a:p>
        </p:txBody>
      </p:sp>
      <p:sp>
        <p:nvSpPr>
          <p:cNvPr id="14" name="Text 12"/>
          <p:cNvSpPr/>
          <p:nvPr/>
        </p:nvSpPr>
        <p:spPr>
          <a:xfrm>
            <a:off x="1078992" y="4315968"/>
            <a:ext cx="2240280" cy="1143000"/>
          </a:xfrm>
          <a:prstGeom prst="rect">
            <a:avLst/>
          </a:prstGeom>
          <a:solidFill>
            <a:srgbClr val="FFFFFF"/>
          </a:solidFill>
          <a:ln w="12700">
            <a:solidFill>
              <a:srgbClr val="C8D7DC"/>
            </a:solidFill>
          </a:ln>
        </p:spPr>
        <p:txBody>
          <a:bodyPr wrap="square" lIns="1651" tIns="1651" rIns="1651" bIns="1651" rtlCol="0" anchor="t">
            <a:normAutofit/>
          </a:bodyPr>
          <a:lstStyle/>
          <a:p>
            <a:pPr algn="l" indent="0" marL="0">
              <a:buNone/>
            </a:pPr>
            <a:r>
              <a:rPr lang="en-US" sz="1500" dirty="0">
                <a:solidFill>
                  <a:srgbClr val="1F2A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Польза 1</a:t>
            </a:r>
            <a:endParaRPr lang="en-US" sz="1500" dirty="0"/>
          </a:p>
          <a:p>
            <a:pPr algn="l" indent="0" marL="0">
              <a:buNone/>
            </a:pPr>
            <a:r>
              <a:rPr lang="en-US" sz="1500" dirty="0">
                <a:solidFill>
                  <a:srgbClr val="1F2A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[что улучшится]</a:t>
            </a:r>
            <a:endParaRPr lang="en-US" sz="1500" dirty="0"/>
          </a:p>
        </p:txBody>
      </p:sp>
      <p:sp>
        <p:nvSpPr>
          <p:cNvPr id="15" name="Text 13"/>
          <p:cNvSpPr/>
          <p:nvPr/>
        </p:nvSpPr>
        <p:spPr>
          <a:xfrm>
            <a:off x="3593592" y="4315968"/>
            <a:ext cx="2240280" cy="1143000"/>
          </a:xfrm>
          <a:prstGeom prst="rect">
            <a:avLst/>
          </a:prstGeom>
          <a:solidFill>
            <a:srgbClr val="FFFFFF"/>
          </a:solidFill>
          <a:ln w="12700">
            <a:solidFill>
              <a:srgbClr val="C8D7DC"/>
            </a:solidFill>
          </a:ln>
        </p:spPr>
        <p:txBody>
          <a:bodyPr wrap="square" lIns="1651" tIns="1651" rIns="1651" bIns="1651" rtlCol="0" anchor="t">
            <a:normAutofit/>
          </a:bodyPr>
          <a:lstStyle/>
          <a:p>
            <a:pPr algn="l" indent="0" marL="0">
              <a:buNone/>
            </a:pPr>
            <a:r>
              <a:rPr lang="en-US" sz="1500" dirty="0">
                <a:solidFill>
                  <a:srgbClr val="1F2A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Польза 2</a:t>
            </a:r>
            <a:endParaRPr lang="en-US" sz="1500" dirty="0"/>
          </a:p>
          <a:p>
            <a:pPr algn="l" indent="0" marL="0">
              <a:buNone/>
            </a:pPr>
            <a:r>
              <a:rPr lang="en-US" sz="1500" dirty="0">
                <a:solidFill>
                  <a:srgbClr val="1F2A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[что появится]</a:t>
            </a:r>
            <a:endParaRPr lang="en-US" sz="1500" dirty="0"/>
          </a:p>
        </p:txBody>
      </p:sp>
      <p:sp>
        <p:nvSpPr>
          <p:cNvPr id="16" name="Text 14"/>
          <p:cNvSpPr/>
          <p:nvPr/>
        </p:nvSpPr>
        <p:spPr>
          <a:xfrm>
            <a:off x="6108192" y="4315968"/>
            <a:ext cx="2240280" cy="1143000"/>
          </a:xfrm>
          <a:prstGeom prst="rect">
            <a:avLst/>
          </a:prstGeom>
          <a:solidFill>
            <a:srgbClr val="FFFFFF"/>
          </a:solidFill>
          <a:ln w="12700">
            <a:solidFill>
              <a:srgbClr val="C8D7DC"/>
            </a:solidFill>
          </a:ln>
        </p:spPr>
        <p:txBody>
          <a:bodyPr wrap="square" lIns="1651" tIns="1651" rIns="1651" bIns="1651" rtlCol="0" anchor="t">
            <a:normAutofit/>
          </a:bodyPr>
          <a:lstStyle/>
          <a:p>
            <a:pPr algn="l" indent="0" marL="0">
              <a:buNone/>
            </a:pPr>
            <a:r>
              <a:rPr lang="en-US" sz="1500" dirty="0">
                <a:solidFill>
                  <a:srgbClr val="1F2A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Польза 3</a:t>
            </a:r>
            <a:endParaRPr lang="en-US" sz="1500" dirty="0"/>
          </a:p>
          <a:p>
            <a:pPr algn="l" indent="0" marL="0">
              <a:buNone/>
            </a:pPr>
            <a:r>
              <a:rPr lang="en-US" sz="1500" dirty="0">
                <a:solidFill>
                  <a:srgbClr val="1F2A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[кому станет лучше]</a:t>
            </a:r>
            <a:endParaRPr lang="en-US" sz="1500" dirty="0"/>
          </a:p>
        </p:txBody>
      </p:sp>
      <p:sp>
        <p:nvSpPr>
          <p:cNvPr id="17" name="Text 15"/>
          <p:cNvSpPr/>
          <p:nvPr/>
        </p:nvSpPr>
        <p:spPr>
          <a:xfrm>
            <a:off x="8622792" y="4315968"/>
            <a:ext cx="2852928" cy="1143000"/>
          </a:xfrm>
          <a:prstGeom prst="rect">
            <a:avLst/>
          </a:prstGeom>
          <a:solidFill>
            <a:srgbClr val="FFFFFF"/>
          </a:solidFill>
          <a:ln w="12700">
            <a:solidFill>
              <a:srgbClr val="C8D7DC"/>
            </a:solidFill>
          </a:ln>
        </p:spPr>
        <p:txBody>
          <a:bodyPr wrap="square" lIns="1651" tIns="1651" rIns="1651" bIns="1651" rtlCol="0" anchor="t">
            <a:normAutofit/>
          </a:bodyPr>
          <a:lstStyle/>
          <a:p>
            <a:pPr algn="l" indent="0" marL="0">
              <a:buNone/>
            </a:pPr>
            <a:r>
              <a:rPr lang="en-US" sz="1500" dirty="0">
                <a:solidFill>
                  <a:srgbClr val="1F2A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Польза 4</a:t>
            </a:r>
            <a:endParaRPr lang="en-US" sz="1500" dirty="0"/>
          </a:p>
          <a:p>
            <a:pPr algn="l" indent="0" marL="0">
              <a:buNone/>
            </a:pPr>
            <a:r>
              <a:rPr lang="en-US" sz="1500" dirty="0">
                <a:solidFill>
                  <a:srgbClr val="1F2A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[как изменится среда]</a:t>
            </a:r>
            <a:endParaRPr lang="en-US" sz="1500" dirty="0"/>
          </a:p>
        </p:txBody>
      </p:sp>
      <p:sp>
        <p:nvSpPr>
          <p:cNvPr id="18" name="Text 16"/>
          <p:cNvSpPr/>
          <p:nvPr/>
        </p:nvSpPr>
        <p:spPr>
          <a:xfrm>
            <a:off x="1078992" y="5760720"/>
            <a:ext cx="101498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050" i="1" dirty="0">
                <a:solidFill>
                  <a:srgbClr val="5F6B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Подсказка: целевая аудитория — это не «все люди», а конкретные получатели пользы.</a:t>
            </a:r>
            <a:endParaRPr lang="en-US" sz="105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841248" cy="6858000"/>
          </a:xfrm>
          <a:prstGeom prst="rect">
            <a:avLst/>
          </a:prstGeom>
          <a:solidFill>
            <a:srgbClr val="113B5B"/>
          </a:solidFill>
          <a:ln w="12700">
            <a:solidFill>
              <a:srgbClr val="113B5B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128016" y="292608"/>
            <a:ext cx="585216" cy="384048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1800" dirty="0"/>
          </a:p>
        </p:txBody>
      </p:sp>
      <p:sp>
        <p:nvSpPr>
          <p:cNvPr id="4" name="Text 2"/>
          <p:cNvSpPr/>
          <p:nvPr/>
        </p:nvSpPr>
        <p:spPr>
          <a:xfrm>
            <a:off x="109728" y="5559552"/>
            <a:ext cx="621792" cy="566928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Проектный</a:t>
            </a:r>
            <a:endParaRPr lang="en-US" sz="900" dirty="0"/>
          </a:p>
          <a:p>
            <a:pPr algn="ctr" indent="0" marL="0"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вызов</a:t>
            </a:r>
            <a:endParaRPr lang="en-US" sz="900" dirty="0"/>
          </a:p>
        </p:txBody>
      </p:sp>
      <p:sp>
        <p:nvSpPr>
          <p:cNvPr id="5" name="Shape 3"/>
          <p:cNvSpPr/>
          <p:nvPr/>
        </p:nvSpPr>
        <p:spPr>
          <a:xfrm>
            <a:off x="1078992" y="164592"/>
            <a:ext cx="1965960" cy="73152"/>
          </a:xfrm>
          <a:prstGeom prst="rect">
            <a:avLst/>
          </a:prstGeom>
          <a:solidFill>
            <a:srgbClr val="14A6A6"/>
          </a:solidFill>
          <a:ln w="12700">
            <a:solidFill>
              <a:srgbClr val="14A6A6"/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3154680" y="164592"/>
            <a:ext cx="914400" cy="73152"/>
          </a:xfrm>
          <a:prstGeom prst="rect">
            <a:avLst/>
          </a:prstGeom>
          <a:solidFill>
            <a:srgbClr val="F6C85F"/>
          </a:solidFill>
          <a:ln w="12700">
            <a:solidFill>
              <a:srgbClr val="F6C85F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1078992" y="6455664"/>
            <a:ext cx="804672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750" dirty="0">
                <a:solidFill>
                  <a:srgbClr val="5F6B75"/>
                </a:solidFill>
              </a:rPr>
              <a:t>Конкурс школьных проектов «Проектный вызов: от идеи к действию»</a:t>
            </a:r>
            <a:endParaRPr lang="en-US" sz="750" dirty="0"/>
          </a:p>
        </p:txBody>
      </p:sp>
      <p:sp>
        <p:nvSpPr>
          <p:cNvPr id="8" name="Text 6">
            <a:hlinkClick r:id="rId1" tooltip=""/>
          </p:cNvPr>
          <p:cNvSpPr/>
          <p:nvPr/>
        </p:nvSpPr>
        <p:spPr>
          <a:xfrm>
            <a:off x="9189720" y="6455664"/>
            <a:ext cx="269748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750" u="sng" dirty="0">
                <a:solidFill>
                  <a:srgbClr val="5F6B75"/>
                </a:solidFill>
                <a:hlinkClick r:id="rId1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Банк идей: pro-domnit.ru/project_bank</a:t>
            </a:r>
            <a:endParaRPr lang="en-US" sz="750" dirty="0"/>
          </a:p>
        </p:txBody>
      </p:sp>
      <p:sp>
        <p:nvSpPr>
          <p:cNvPr id="9" name="Text 7"/>
          <p:cNvSpPr/>
          <p:nvPr/>
        </p:nvSpPr>
        <p:spPr>
          <a:xfrm>
            <a:off x="1078992" y="429768"/>
            <a:ext cx="98755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1F2A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Идея и цель проекта</a:t>
            </a:r>
            <a:endParaRPr lang="en-US" sz="2800" dirty="0"/>
          </a:p>
        </p:txBody>
      </p:sp>
      <p:sp>
        <p:nvSpPr>
          <p:cNvPr id="10" name="Text 8"/>
          <p:cNvSpPr/>
          <p:nvPr/>
        </p:nvSpPr>
        <p:spPr>
          <a:xfrm>
            <a:off x="1097280" y="960120"/>
            <a:ext cx="905256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dirty="0">
                <a:solidFill>
                  <a:srgbClr val="5F6B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Сформулируйте решение и ожидаемое изменение.</a:t>
            </a:r>
            <a:endParaRPr lang="en-US" sz="1350" dirty="0"/>
          </a:p>
        </p:txBody>
      </p:sp>
      <p:sp>
        <p:nvSpPr>
          <p:cNvPr id="11" name="Text 9"/>
          <p:cNvSpPr/>
          <p:nvPr/>
        </p:nvSpPr>
        <p:spPr>
          <a:xfrm>
            <a:off x="1078992" y="1389888"/>
            <a:ext cx="6309360" cy="2103120"/>
          </a:xfrm>
          <a:prstGeom prst="rect">
            <a:avLst/>
          </a:prstGeom>
          <a:solidFill>
            <a:srgbClr val="FFFFFF"/>
          </a:solidFill>
          <a:ln w="12700">
            <a:solidFill>
              <a:srgbClr val="C8D7DC"/>
            </a:solidFill>
          </a:ln>
        </p:spPr>
        <p:txBody>
          <a:bodyPr wrap="square" lIns="1651" tIns="1651" rIns="1651" bIns="1651" rtlCol="0" anchor="t">
            <a:normAutofit/>
          </a:bodyPr>
          <a:lstStyle/>
          <a:p>
            <a:pPr algn="l" indent="0" marL="0">
              <a:buNone/>
            </a:pPr>
            <a:r>
              <a:rPr lang="en-US" sz="1700" dirty="0">
                <a:solidFill>
                  <a:srgbClr val="1F2A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Наша идея</a:t>
            </a:r>
            <a:endParaRPr lang="en-US" sz="1700" dirty="0"/>
          </a:p>
          <a:p>
            <a:pPr algn="l" indent="0" marL="0">
              <a:buNone/>
            </a:pPr>
            <a:endParaRPr lang="en-US" sz="1700" dirty="0"/>
          </a:p>
          <a:p>
            <a:pPr algn="l" indent="0" marL="0">
              <a:buNone/>
            </a:pPr>
            <a:r>
              <a:rPr lang="en-US" sz="1700" dirty="0">
                <a:solidFill>
                  <a:srgbClr val="1F2A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[Что именно вы предлагаете сделать? Опишите проект простыми словами: мероприятие, сервис, продукт, клуб, акция, пространство, цифровое решение и т. д.]</a:t>
            </a:r>
            <a:endParaRPr lang="en-US" sz="1700" dirty="0"/>
          </a:p>
        </p:txBody>
      </p:sp>
      <p:sp>
        <p:nvSpPr>
          <p:cNvPr id="12" name="Text 10"/>
          <p:cNvSpPr/>
          <p:nvPr/>
        </p:nvSpPr>
        <p:spPr>
          <a:xfrm>
            <a:off x="7726680" y="1389888"/>
            <a:ext cx="3749040" cy="2103120"/>
          </a:xfrm>
          <a:prstGeom prst="rect">
            <a:avLst/>
          </a:prstGeom>
          <a:solidFill>
            <a:srgbClr val="E9F6F4"/>
          </a:solidFill>
          <a:ln w="12700">
            <a:solidFill>
              <a:srgbClr val="C8D7DC"/>
            </a:solidFill>
          </a:ln>
        </p:spPr>
        <p:txBody>
          <a:bodyPr wrap="square" lIns="1651" tIns="1651" rIns="1651" bIns="1651" rtlCol="0" anchor="t">
            <a:normAutofit/>
          </a:bodyPr>
          <a:lstStyle/>
          <a:p>
            <a:pPr algn="l" indent="0" marL="0">
              <a:buNone/>
            </a:pPr>
            <a:r>
              <a:rPr lang="en-US" sz="1600" dirty="0">
                <a:solidFill>
                  <a:srgbClr val="1F2A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Цель проекта</a:t>
            </a:r>
            <a:endParaRPr lang="en-US" sz="1600" dirty="0"/>
          </a:p>
          <a:p>
            <a:pPr algn="l" indent="0" marL="0">
              <a:buNone/>
            </a:pPr>
            <a:endParaRPr lang="en-US" sz="1600" dirty="0"/>
          </a:p>
          <a:p>
            <a:pPr algn="l" indent="0" marL="0">
              <a:buNone/>
            </a:pPr>
            <a:r>
              <a:rPr lang="en-US" sz="1600" dirty="0">
                <a:solidFill>
                  <a:srgbClr val="1F2A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[Что должно измениться благодаря проекту? Сформулируйте один конкретный результат.]</a:t>
            </a:r>
            <a:endParaRPr lang="en-US" sz="1600" dirty="0"/>
          </a:p>
        </p:txBody>
      </p:sp>
      <p:sp>
        <p:nvSpPr>
          <p:cNvPr id="13" name="Text 11"/>
          <p:cNvSpPr/>
          <p:nvPr/>
        </p:nvSpPr>
        <p:spPr>
          <a:xfrm>
            <a:off x="1078992" y="3822192"/>
            <a:ext cx="10396728" cy="329184"/>
          </a:xfrm>
          <a:prstGeom prst="rect">
            <a:avLst/>
          </a:prstGeom>
          <a:solidFill>
            <a:srgbClr val="113B5B"/>
          </a:solidFill>
          <a:ln>
            <a:solidFill>
              <a:srgbClr val="113B5B"/>
            </a:solidFill>
          </a:ln>
        </p:spPr>
        <p:txBody>
          <a:bodyPr wrap="square" lIns="762" tIns="762" rIns="762" bIns="762" rtlCol="0" anchor="ctr">
            <a:normAutofit/>
          </a:bodyPr>
          <a:lstStyle/>
          <a:p>
            <a:pPr indent="0" marL="0">
              <a:buNone/>
            </a:pPr>
            <a:r>
              <a:rPr lang="en-US" sz="12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Задачи: 3–5 шагов к цели</a:t>
            </a:r>
            <a:endParaRPr lang="en-US" sz="1250" dirty="0"/>
          </a:p>
        </p:txBody>
      </p:sp>
      <p:sp>
        <p:nvSpPr>
          <p:cNvPr id="14" name="Text 12"/>
          <p:cNvSpPr/>
          <p:nvPr/>
        </p:nvSpPr>
        <p:spPr>
          <a:xfrm>
            <a:off x="1078992" y="4407408"/>
            <a:ext cx="4800600" cy="1170432"/>
          </a:xfrm>
          <a:prstGeom prst="rect">
            <a:avLst/>
          </a:prstGeom>
          <a:solidFill>
            <a:srgbClr val="E9F3F7"/>
          </a:solidFill>
          <a:ln w="12700">
            <a:solidFill>
              <a:srgbClr val="C8D7DC"/>
            </a:solidFill>
          </a:ln>
        </p:spPr>
        <p:txBody>
          <a:bodyPr wrap="square" lIns="1651" tIns="1651" rIns="1651" bIns="1651" rtlCol="0" anchor="t">
            <a:normAutofit/>
          </a:bodyPr>
          <a:lstStyle/>
          <a:p>
            <a:pPr algn="l" indent="0" marL="0">
              <a:buNone/>
            </a:pPr>
            <a:r>
              <a:rPr lang="en-US" sz="1600" dirty="0">
                <a:solidFill>
                  <a:srgbClr val="1F2A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[задача]</a:t>
            </a:r>
            <a:endParaRPr lang="en-US" sz="1600" dirty="0"/>
          </a:p>
          <a:p>
            <a:pPr algn="l" indent="0" marL="0">
              <a:buNone/>
            </a:pPr>
            <a:r>
              <a:rPr lang="en-US" sz="1600" dirty="0">
                <a:solidFill>
                  <a:srgbClr val="1F2A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[задача]</a:t>
            </a:r>
            <a:endParaRPr lang="en-US" sz="1600" dirty="0"/>
          </a:p>
          <a:p>
            <a:pPr algn="l" indent="0" marL="0">
              <a:buNone/>
            </a:pPr>
            <a:r>
              <a:rPr lang="en-US" sz="1600" dirty="0">
                <a:solidFill>
                  <a:srgbClr val="1F2A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[задача]</a:t>
            </a:r>
            <a:endParaRPr lang="en-US" sz="1600" dirty="0"/>
          </a:p>
          <a:p>
            <a:pPr algn="l" indent="0" marL="0">
              <a:buNone/>
            </a:pPr>
            <a:r>
              <a:rPr lang="en-US" sz="1600" dirty="0">
                <a:solidFill>
                  <a:srgbClr val="1F2A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 [задача]</a:t>
            </a:r>
            <a:endParaRPr lang="en-US" sz="1600" dirty="0"/>
          </a:p>
          <a:p>
            <a:pPr algn="l" indent="0" marL="0">
              <a:buNone/>
            </a:pPr>
            <a:r>
              <a:rPr lang="en-US" sz="1600" dirty="0">
                <a:solidFill>
                  <a:srgbClr val="1F2A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5. [задача]</a:t>
            </a:r>
            <a:endParaRPr lang="en-US" sz="1600" dirty="0"/>
          </a:p>
        </p:txBody>
      </p:sp>
      <p:sp>
        <p:nvSpPr>
          <p:cNvPr id="15" name="Text 13"/>
          <p:cNvSpPr/>
          <p:nvPr/>
        </p:nvSpPr>
        <p:spPr>
          <a:xfrm>
            <a:off x="6199632" y="4407408"/>
            <a:ext cx="5276088" cy="1170432"/>
          </a:xfrm>
          <a:prstGeom prst="rect">
            <a:avLst/>
          </a:prstGeom>
          <a:solidFill>
            <a:srgbClr val="FFFFFF"/>
          </a:solidFill>
          <a:ln w="12700">
            <a:solidFill>
              <a:srgbClr val="C8D7DC"/>
            </a:solidFill>
          </a:ln>
        </p:spPr>
        <p:txBody>
          <a:bodyPr wrap="square" lIns="1651" tIns="1651" rIns="1651" bIns="1651" rtlCol="0" anchor="t">
            <a:normAutofit/>
          </a:bodyPr>
          <a:lstStyle/>
          <a:p>
            <a:pPr algn="l" indent="0" marL="0">
              <a:buNone/>
            </a:pPr>
            <a:r>
              <a:rPr lang="en-US" sz="1600" dirty="0">
                <a:solidFill>
                  <a:srgbClr val="1F2A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решение отличается?</a:t>
            </a:r>
            <a:endParaRPr lang="en-US" sz="1600" dirty="0"/>
          </a:p>
          <a:p>
            <a:pPr algn="l" indent="0" marL="0">
              <a:buNone/>
            </a:pPr>
            <a:endParaRPr lang="en-US" sz="1600" dirty="0"/>
          </a:p>
          <a:p>
            <a:pPr algn="l" indent="0" marL="0">
              <a:buNone/>
            </a:pPr>
            <a:r>
              <a:rPr lang="en-US" sz="1600" dirty="0">
                <a:solidFill>
                  <a:srgbClr val="1F2A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[Что в вашей идее новое, удобное, интересное или особенно полезное?]</a:t>
            </a:r>
            <a:endParaRPr lang="en-US" sz="1600" dirty="0"/>
          </a:p>
        </p:txBody>
      </p:sp>
      <p:sp>
        <p:nvSpPr>
          <p:cNvPr id="16" name="Text 14"/>
          <p:cNvSpPr/>
          <p:nvPr/>
        </p:nvSpPr>
        <p:spPr>
          <a:xfrm>
            <a:off x="1078992" y="5815584"/>
            <a:ext cx="101498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050" i="1" dirty="0">
                <a:solidFill>
                  <a:srgbClr val="5F6B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Проверка: после этого слайда эксперт должен ясно понять, что именно вы будете делать.</a:t>
            </a:r>
            <a:endParaRPr lang="en-US" sz="105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841248" cy="6858000"/>
          </a:xfrm>
          <a:prstGeom prst="rect">
            <a:avLst/>
          </a:prstGeom>
          <a:solidFill>
            <a:srgbClr val="113B5B"/>
          </a:solidFill>
          <a:ln w="12700">
            <a:solidFill>
              <a:srgbClr val="113B5B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128016" y="292608"/>
            <a:ext cx="585216" cy="384048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05</a:t>
            </a:r>
            <a:endParaRPr lang="en-US" sz="1800" dirty="0"/>
          </a:p>
        </p:txBody>
      </p:sp>
      <p:sp>
        <p:nvSpPr>
          <p:cNvPr id="4" name="Text 2"/>
          <p:cNvSpPr/>
          <p:nvPr/>
        </p:nvSpPr>
        <p:spPr>
          <a:xfrm>
            <a:off x="109728" y="5559552"/>
            <a:ext cx="621792" cy="566928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Проектный</a:t>
            </a:r>
            <a:endParaRPr lang="en-US" sz="900" dirty="0"/>
          </a:p>
          <a:p>
            <a:pPr algn="ctr" indent="0" marL="0"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вызов</a:t>
            </a:r>
            <a:endParaRPr lang="en-US" sz="900" dirty="0"/>
          </a:p>
        </p:txBody>
      </p:sp>
      <p:sp>
        <p:nvSpPr>
          <p:cNvPr id="5" name="Shape 3"/>
          <p:cNvSpPr/>
          <p:nvPr/>
        </p:nvSpPr>
        <p:spPr>
          <a:xfrm>
            <a:off x="1078992" y="164592"/>
            <a:ext cx="1965960" cy="73152"/>
          </a:xfrm>
          <a:prstGeom prst="rect">
            <a:avLst/>
          </a:prstGeom>
          <a:solidFill>
            <a:srgbClr val="14A6A6"/>
          </a:solidFill>
          <a:ln w="12700">
            <a:solidFill>
              <a:srgbClr val="14A6A6"/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3154680" y="164592"/>
            <a:ext cx="914400" cy="73152"/>
          </a:xfrm>
          <a:prstGeom prst="rect">
            <a:avLst/>
          </a:prstGeom>
          <a:solidFill>
            <a:srgbClr val="F6C85F"/>
          </a:solidFill>
          <a:ln w="12700">
            <a:solidFill>
              <a:srgbClr val="F6C85F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1078992" y="6455664"/>
            <a:ext cx="804672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750" dirty="0">
                <a:solidFill>
                  <a:srgbClr val="5F6B75"/>
                </a:solidFill>
              </a:rPr>
              <a:t>Конкурс школьных проектов «Проектный вызов: от идеи к действию»</a:t>
            </a:r>
            <a:endParaRPr lang="en-US" sz="750" dirty="0"/>
          </a:p>
        </p:txBody>
      </p:sp>
      <p:sp>
        <p:nvSpPr>
          <p:cNvPr id="8" name="Text 6">
            <a:hlinkClick r:id="rId1" tooltip=""/>
          </p:cNvPr>
          <p:cNvSpPr/>
          <p:nvPr/>
        </p:nvSpPr>
        <p:spPr>
          <a:xfrm>
            <a:off x="9189720" y="6455664"/>
            <a:ext cx="269748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750" u="sng" dirty="0">
                <a:solidFill>
                  <a:srgbClr val="5F6B75"/>
                </a:solidFill>
                <a:hlinkClick r:id="rId1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Банк идей: pro-domnit.ru/project_bank</a:t>
            </a:r>
            <a:endParaRPr lang="en-US" sz="750" dirty="0"/>
          </a:p>
        </p:txBody>
      </p:sp>
      <p:sp>
        <p:nvSpPr>
          <p:cNvPr id="9" name="Text 7"/>
          <p:cNvSpPr/>
          <p:nvPr/>
        </p:nvSpPr>
        <p:spPr>
          <a:xfrm>
            <a:off x="1078992" y="429768"/>
            <a:ext cx="98755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1F2A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мы это сделаем?</a:t>
            </a:r>
            <a:endParaRPr lang="en-US" sz="2800" dirty="0"/>
          </a:p>
        </p:txBody>
      </p:sp>
      <p:sp>
        <p:nvSpPr>
          <p:cNvPr id="10" name="Text 8"/>
          <p:cNvSpPr/>
          <p:nvPr/>
        </p:nvSpPr>
        <p:spPr>
          <a:xfrm>
            <a:off x="1097280" y="960120"/>
            <a:ext cx="905256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dirty="0">
                <a:solidFill>
                  <a:srgbClr val="5F6B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План реализации проекта: от подготовки до результата.</a:t>
            </a:r>
            <a:endParaRPr lang="en-US" sz="1350" dirty="0"/>
          </a:p>
        </p:txBody>
      </p:sp>
      <p:sp>
        <p:nvSpPr>
          <p:cNvPr id="11" name="Text 9"/>
          <p:cNvSpPr/>
          <p:nvPr/>
        </p:nvSpPr>
        <p:spPr>
          <a:xfrm>
            <a:off x="1078992" y="1481328"/>
            <a:ext cx="502920" cy="420624"/>
          </a:xfrm>
          <a:prstGeom prst="rect">
            <a:avLst/>
          </a:prstGeom>
          <a:solidFill>
            <a:srgbClr val="113B5B"/>
          </a:solidFill>
          <a:ln w="12700">
            <a:solidFill>
              <a:srgbClr val="113B5B"/>
            </a:solidFill>
          </a:ln>
        </p:spPr>
        <p:txBody>
          <a:bodyPr wrap="square" lIns="635" tIns="635" rIns="635" bIns="635" rtlCol="0" anchor="ctr">
            <a:normAutofit/>
          </a:bodyPr>
          <a:lstStyle/>
          <a:p>
            <a:pPr algn="ctr" indent="0" marL="0">
              <a:buNone/>
            </a:pPr>
            <a:r>
              <a:rPr lang="en-US" sz="12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№</a:t>
            </a:r>
            <a:endParaRPr lang="en-US" sz="1250" dirty="0"/>
          </a:p>
        </p:txBody>
      </p:sp>
      <p:sp>
        <p:nvSpPr>
          <p:cNvPr id="12" name="Text 10"/>
          <p:cNvSpPr/>
          <p:nvPr/>
        </p:nvSpPr>
        <p:spPr>
          <a:xfrm>
            <a:off x="1591056" y="1481328"/>
            <a:ext cx="4892040" cy="420624"/>
          </a:xfrm>
          <a:prstGeom prst="rect">
            <a:avLst/>
          </a:prstGeom>
          <a:solidFill>
            <a:srgbClr val="113B5B"/>
          </a:solidFill>
          <a:ln w="12700">
            <a:solidFill>
              <a:srgbClr val="113B5B"/>
            </a:solidFill>
          </a:ln>
        </p:spPr>
        <p:txBody>
          <a:bodyPr wrap="square" lIns="635" tIns="635" rIns="635" bIns="635" rtlCol="0" anchor="ctr">
            <a:normAutofit/>
          </a:bodyPr>
          <a:lstStyle/>
          <a:p>
            <a:pPr algn="l" indent="0" marL="0">
              <a:buNone/>
            </a:pPr>
            <a:r>
              <a:rPr lang="en-US" sz="12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Действие</a:t>
            </a:r>
            <a:endParaRPr lang="en-US" sz="1250" dirty="0"/>
          </a:p>
        </p:txBody>
      </p:sp>
      <p:sp>
        <p:nvSpPr>
          <p:cNvPr id="13" name="Text 11"/>
          <p:cNvSpPr/>
          <p:nvPr/>
        </p:nvSpPr>
        <p:spPr>
          <a:xfrm>
            <a:off x="6492240" y="1481328"/>
            <a:ext cx="1234440" cy="420624"/>
          </a:xfrm>
          <a:prstGeom prst="rect">
            <a:avLst/>
          </a:prstGeom>
          <a:solidFill>
            <a:srgbClr val="113B5B"/>
          </a:solidFill>
          <a:ln w="12700">
            <a:solidFill>
              <a:srgbClr val="113B5B"/>
            </a:solidFill>
          </a:ln>
        </p:spPr>
        <p:txBody>
          <a:bodyPr wrap="square" lIns="635" tIns="635" rIns="635" bIns="635" rtlCol="0" anchor="ctr">
            <a:normAutofit/>
          </a:bodyPr>
          <a:lstStyle/>
          <a:p>
            <a:pPr algn="ctr" indent="0" marL="0">
              <a:buNone/>
            </a:pPr>
            <a:r>
              <a:rPr lang="en-US" sz="12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Срок</a:t>
            </a:r>
            <a:endParaRPr lang="en-US" sz="1250" dirty="0"/>
          </a:p>
        </p:txBody>
      </p:sp>
      <p:sp>
        <p:nvSpPr>
          <p:cNvPr id="14" name="Text 12"/>
          <p:cNvSpPr/>
          <p:nvPr/>
        </p:nvSpPr>
        <p:spPr>
          <a:xfrm>
            <a:off x="7735824" y="1481328"/>
            <a:ext cx="3749040" cy="420624"/>
          </a:xfrm>
          <a:prstGeom prst="rect">
            <a:avLst/>
          </a:prstGeom>
          <a:solidFill>
            <a:srgbClr val="113B5B"/>
          </a:solidFill>
          <a:ln w="12700">
            <a:solidFill>
              <a:srgbClr val="113B5B"/>
            </a:solidFill>
          </a:ln>
        </p:spPr>
        <p:txBody>
          <a:bodyPr wrap="square" lIns="635" tIns="635" rIns="635" bIns="635" rtlCol="0" anchor="ctr">
            <a:normAutofit/>
          </a:bodyPr>
          <a:lstStyle/>
          <a:p>
            <a:pPr algn="l" indent="0" marL="0">
              <a:buNone/>
            </a:pPr>
            <a:r>
              <a:rPr lang="en-US" sz="12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Результат шага</a:t>
            </a:r>
            <a:endParaRPr lang="en-US" sz="1250" dirty="0"/>
          </a:p>
        </p:txBody>
      </p:sp>
      <p:sp>
        <p:nvSpPr>
          <p:cNvPr id="15" name="Text 13"/>
          <p:cNvSpPr/>
          <p:nvPr/>
        </p:nvSpPr>
        <p:spPr>
          <a:xfrm>
            <a:off x="1078992" y="1920240"/>
            <a:ext cx="502920" cy="530352"/>
          </a:xfrm>
          <a:prstGeom prst="rect">
            <a:avLst/>
          </a:prstGeom>
          <a:solidFill>
            <a:srgbClr val="FFFFFF"/>
          </a:solidFill>
          <a:ln w="12700">
            <a:solidFill>
              <a:srgbClr val="C8D7DC"/>
            </a:solidFill>
          </a:ln>
        </p:spPr>
        <p:txBody>
          <a:bodyPr wrap="square" lIns="635" tIns="635" rIns="635" bIns="635" rtlCol="0" anchor="ctr">
            <a:normAutofit/>
          </a:bodyPr>
          <a:lstStyle/>
          <a:p>
            <a:pPr algn="ctr" indent="0" marL="0">
              <a:buNone/>
            </a:pPr>
            <a:r>
              <a:rPr lang="en-US" sz="1230" dirty="0">
                <a:solidFill>
                  <a:srgbClr val="1F2A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</a:t>
            </a:r>
            <a:endParaRPr lang="en-US" sz="1230" dirty="0"/>
          </a:p>
        </p:txBody>
      </p:sp>
      <p:sp>
        <p:nvSpPr>
          <p:cNvPr id="16" name="Text 14"/>
          <p:cNvSpPr/>
          <p:nvPr/>
        </p:nvSpPr>
        <p:spPr>
          <a:xfrm>
            <a:off x="1591056" y="1920240"/>
            <a:ext cx="4892040" cy="530352"/>
          </a:xfrm>
          <a:prstGeom prst="rect">
            <a:avLst/>
          </a:prstGeom>
          <a:solidFill>
            <a:srgbClr val="FFFFFF"/>
          </a:solidFill>
          <a:ln w="12700">
            <a:solidFill>
              <a:srgbClr val="C8D7DC"/>
            </a:solidFill>
          </a:ln>
        </p:spPr>
        <p:txBody>
          <a:bodyPr wrap="square" lIns="635" tIns="635" rIns="635" bIns="635" rtlCol="0" anchor="ctr">
            <a:normAutofit/>
          </a:bodyPr>
          <a:lstStyle/>
          <a:p>
            <a:pPr algn="l" indent="0" marL="0">
              <a:buNone/>
            </a:pPr>
            <a:r>
              <a:rPr lang="en-US" sz="1230" dirty="0">
                <a:solidFill>
                  <a:srgbClr val="1F2A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[что сделаем сначала]</a:t>
            </a:r>
            <a:endParaRPr lang="en-US" sz="1230" dirty="0"/>
          </a:p>
        </p:txBody>
      </p:sp>
      <p:sp>
        <p:nvSpPr>
          <p:cNvPr id="17" name="Text 15"/>
          <p:cNvSpPr/>
          <p:nvPr/>
        </p:nvSpPr>
        <p:spPr>
          <a:xfrm>
            <a:off x="6492240" y="1920240"/>
            <a:ext cx="1234440" cy="530352"/>
          </a:xfrm>
          <a:prstGeom prst="rect">
            <a:avLst/>
          </a:prstGeom>
          <a:solidFill>
            <a:srgbClr val="FFFFFF"/>
          </a:solidFill>
          <a:ln w="12700">
            <a:solidFill>
              <a:srgbClr val="C8D7DC"/>
            </a:solidFill>
          </a:ln>
        </p:spPr>
        <p:txBody>
          <a:bodyPr wrap="square" lIns="635" tIns="635" rIns="635" bIns="635" rtlCol="0" anchor="ctr">
            <a:normAutofit/>
          </a:bodyPr>
          <a:lstStyle/>
          <a:p>
            <a:pPr algn="ctr" indent="0" marL="0">
              <a:buNone/>
            </a:pPr>
            <a:r>
              <a:rPr lang="en-US" sz="1230" dirty="0">
                <a:solidFill>
                  <a:srgbClr val="1F2A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[дата]</a:t>
            </a:r>
            <a:endParaRPr lang="en-US" sz="1230" dirty="0"/>
          </a:p>
        </p:txBody>
      </p:sp>
      <p:sp>
        <p:nvSpPr>
          <p:cNvPr id="18" name="Text 16"/>
          <p:cNvSpPr/>
          <p:nvPr/>
        </p:nvSpPr>
        <p:spPr>
          <a:xfrm>
            <a:off x="7735824" y="1920240"/>
            <a:ext cx="3749040" cy="530352"/>
          </a:xfrm>
          <a:prstGeom prst="rect">
            <a:avLst/>
          </a:prstGeom>
          <a:solidFill>
            <a:srgbClr val="FFFFFF"/>
          </a:solidFill>
          <a:ln w="12700">
            <a:solidFill>
              <a:srgbClr val="C8D7DC"/>
            </a:solidFill>
          </a:ln>
        </p:spPr>
        <p:txBody>
          <a:bodyPr wrap="square" lIns="635" tIns="635" rIns="635" bIns="635" rtlCol="0" anchor="ctr">
            <a:normAutofit/>
          </a:bodyPr>
          <a:lstStyle/>
          <a:p>
            <a:pPr algn="l" indent="0" marL="0">
              <a:buNone/>
            </a:pPr>
            <a:r>
              <a:rPr lang="en-US" sz="1230" dirty="0">
                <a:solidFill>
                  <a:srgbClr val="1F2A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[что будет готово]</a:t>
            </a:r>
            <a:endParaRPr lang="en-US" sz="1230" dirty="0"/>
          </a:p>
        </p:txBody>
      </p:sp>
      <p:sp>
        <p:nvSpPr>
          <p:cNvPr id="19" name="Text 17"/>
          <p:cNvSpPr/>
          <p:nvPr/>
        </p:nvSpPr>
        <p:spPr>
          <a:xfrm>
            <a:off x="1078992" y="2468880"/>
            <a:ext cx="502920" cy="530352"/>
          </a:xfrm>
          <a:prstGeom prst="rect">
            <a:avLst/>
          </a:prstGeom>
          <a:solidFill>
            <a:srgbClr val="FFFFFF"/>
          </a:solidFill>
          <a:ln w="12700">
            <a:solidFill>
              <a:srgbClr val="C8D7DC"/>
            </a:solidFill>
          </a:ln>
        </p:spPr>
        <p:txBody>
          <a:bodyPr wrap="square" lIns="635" tIns="635" rIns="635" bIns="635" rtlCol="0" anchor="ctr">
            <a:normAutofit/>
          </a:bodyPr>
          <a:lstStyle/>
          <a:p>
            <a:pPr algn="ctr" indent="0" marL="0">
              <a:buNone/>
            </a:pPr>
            <a:r>
              <a:rPr lang="en-US" sz="1230" dirty="0">
                <a:solidFill>
                  <a:srgbClr val="1F2A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230" dirty="0"/>
          </a:p>
        </p:txBody>
      </p:sp>
      <p:sp>
        <p:nvSpPr>
          <p:cNvPr id="20" name="Text 18"/>
          <p:cNvSpPr/>
          <p:nvPr/>
        </p:nvSpPr>
        <p:spPr>
          <a:xfrm>
            <a:off x="1591056" y="2468880"/>
            <a:ext cx="4892040" cy="530352"/>
          </a:xfrm>
          <a:prstGeom prst="rect">
            <a:avLst/>
          </a:prstGeom>
          <a:solidFill>
            <a:srgbClr val="FFFFFF"/>
          </a:solidFill>
          <a:ln w="12700">
            <a:solidFill>
              <a:srgbClr val="C8D7DC"/>
            </a:solidFill>
          </a:ln>
        </p:spPr>
        <p:txBody>
          <a:bodyPr wrap="square" lIns="635" tIns="635" rIns="635" bIns="635" rtlCol="0" anchor="ctr">
            <a:normAutofit/>
          </a:bodyPr>
          <a:lstStyle/>
          <a:p>
            <a:pPr algn="l" indent="0" marL="0">
              <a:buNone/>
            </a:pPr>
            <a:r>
              <a:rPr lang="en-US" sz="1230" dirty="0">
                <a:solidFill>
                  <a:srgbClr val="1F2A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[что сделаем дальше]</a:t>
            </a:r>
            <a:endParaRPr lang="en-US" sz="1230" dirty="0"/>
          </a:p>
        </p:txBody>
      </p:sp>
      <p:sp>
        <p:nvSpPr>
          <p:cNvPr id="21" name="Text 19"/>
          <p:cNvSpPr/>
          <p:nvPr/>
        </p:nvSpPr>
        <p:spPr>
          <a:xfrm>
            <a:off x="6492240" y="2468880"/>
            <a:ext cx="1234440" cy="530352"/>
          </a:xfrm>
          <a:prstGeom prst="rect">
            <a:avLst/>
          </a:prstGeom>
          <a:solidFill>
            <a:srgbClr val="FFFFFF"/>
          </a:solidFill>
          <a:ln w="12700">
            <a:solidFill>
              <a:srgbClr val="C8D7DC"/>
            </a:solidFill>
          </a:ln>
        </p:spPr>
        <p:txBody>
          <a:bodyPr wrap="square" lIns="635" tIns="635" rIns="635" bIns="635" rtlCol="0" anchor="ctr">
            <a:normAutofit/>
          </a:bodyPr>
          <a:lstStyle/>
          <a:p>
            <a:pPr algn="ctr" indent="0" marL="0">
              <a:buNone/>
            </a:pPr>
            <a:r>
              <a:rPr lang="en-US" sz="1230" dirty="0">
                <a:solidFill>
                  <a:srgbClr val="1F2A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[дата]</a:t>
            </a:r>
            <a:endParaRPr lang="en-US" sz="1230" dirty="0"/>
          </a:p>
        </p:txBody>
      </p:sp>
      <p:sp>
        <p:nvSpPr>
          <p:cNvPr id="22" name="Text 20"/>
          <p:cNvSpPr/>
          <p:nvPr/>
        </p:nvSpPr>
        <p:spPr>
          <a:xfrm>
            <a:off x="7735824" y="2468880"/>
            <a:ext cx="3749040" cy="530352"/>
          </a:xfrm>
          <a:prstGeom prst="rect">
            <a:avLst/>
          </a:prstGeom>
          <a:solidFill>
            <a:srgbClr val="FFFFFF"/>
          </a:solidFill>
          <a:ln w="12700">
            <a:solidFill>
              <a:srgbClr val="C8D7DC"/>
            </a:solidFill>
          </a:ln>
        </p:spPr>
        <p:txBody>
          <a:bodyPr wrap="square" lIns="635" tIns="635" rIns="635" bIns="635" rtlCol="0" anchor="ctr">
            <a:normAutofit/>
          </a:bodyPr>
          <a:lstStyle/>
          <a:p>
            <a:pPr algn="l" indent="0" marL="0">
              <a:buNone/>
            </a:pPr>
            <a:r>
              <a:rPr lang="en-US" sz="1230" dirty="0">
                <a:solidFill>
                  <a:srgbClr val="1F2A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[что будет готово]</a:t>
            </a:r>
            <a:endParaRPr lang="en-US" sz="1230" dirty="0"/>
          </a:p>
        </p:txBody>
      </p:sp>
      <p:sp>
        <p:nvSpPr>
          <p:cNvPr id="23" name="Text 21"/>
          <p:cNvSpPr/>
          <p:nvPr/>
        </p:nvSpPr>
        <p:spPr>
          <a:xfrm>
            <a:off x="1078992" y="3017520"/>
            <a:ext cx="502920" cy="530352"/>
          </a:xfrm>
          <a:prstGeom prst="rect">
            <a:avLst/>
          </a:prstGeom>
          <a:solidFill>
            <a:srgbClr val="FFFFFF"/>
          </a:solidFill>
          <a:ln w="12700">
            <a:solidFill>
              <a:srgbClr val="C8D7DC"/>
            </a:solidFill>
          </a:ln>
        </p:spPr>
        <p:txBody>
          <a:bodyPr wrap="square" lIns="635" tIns="635" rIns="635" bIns="635" rtlCol="0" anchor="ctr">
            <a:normAutofit/>
          </a:bodyPr>
          <a:lstStyle/>
          <a:p>
            <a:pPr algn="ctr" indent="0" marL="0">
              <a:buNone/>
            </a:pPr>
            <a:r>
              <a:rPr lang="en-US" sz="1230" dirty="0">
                <a:solidFill>
                  <a:srgbClr val="1F2A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230" dirty="0"/>
          </a:p>
        </p:txBody>
      </p:sp>
      <p:sp>
        <p:nvSpPr>
          <p:cNvPr id="24" name="Text 22"/>
          <p:cNvSpPr/>
          <p:nvPr/>
        </p:nvSpPr>
        <p:spPr>
          <a:xfrm>
            <a:off x="1591056" y="3017520"/>
            <a:ext cx="4892040" cy="530352"/>
          </a:xfrm>
          <a:prstGeom prst="rect">
            <a:avLst/>
          </a:prstGeom>
          <a:solidFill>
            <a:srgbClr val="FFFFFF"/>
          </a:solidFill>
          <a:ln w="12700">
            <a:solidFill>
              <a:srgbClr val="C8D7DC"/>
            </a:solidFill>
          </a:ln>
        </p:spPr>
        <p:txBody>
          <a:bodyPr wrap="square" lIns="635" tIns="635" rIns="635" bIns="635" rtlCol="0" anchor="ctr">
            <a:normAutofit/>
          </a:bodyPr>
          <a:lstStyle/>
          <a:p>
            <a:pPr algn="l" indent="0" marL="0">
              <a:buNone/>
            </a:pPr>
            <a:r>
              <a:rPr lang="en-US" sz="1230" dirty="0">
                <a:solidFill>
                  <a:srgbClr val="1F2A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[основное мероприятие / запуск]</a:t>
            </a:r>
            <a:endParaRPr lang="en-US" sz="1230" dirty="0"/>
          </a:p>
        </p:txBody>
      </p:sp>
      <p:sp>
        <p:nvSpPr>
          <p:cNvPr id="25" name="Text 23"/>
          <p:cNvSpPr/>
          <p:nvPr/>
        </p:nvSpPr>
        <p:spPr>
          <a:xfrm>
            <a:off x="6492240" y="3017520"/>
            <a:ext cx="1234440" cy="530352"/>
          </a:xfrm>
          <a:prstGeom prst="rect">
            <a:avLst/>
          </a:prstGeom>
          <a:solidFill>
            <a:srgbClr val="FFFFFF"/>
          </a:solidFill>
          <a:ln w="12700">
            <a:solidFill>
              <a:srgbClr val="C8D7DC"/>
            </a:solidFill>
          </a:ln>
        </p:spPr>
        <p:txBody>
          <a:bodyPr wrap="square" lIns="635" tIns="635" rIns="635" bIns="635" rtlCol="0" anchor="ctr">
            <a:normAutofit/>
          </a:bodyPr>
          <a:lstStyle/>
          <a:p>
            <a:pPr algn="ctr" indent="0" marL="0">
              <a:buNone/>
            </a:pPr>
            <a:r>
              <a:rPr lang="en-US" sz="1230" dirty="0">
                <a:solidFill>
                  <a:srgbClr val="1F2A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[дата]</a:t>
            </a:r>
            <a:endParaRPr lang="en-US" sz="1230" dirty="0"/>
          </a:p>
        </p:txBody>
      </p:sp>
      <p:sp>
        <p:nvSpPr>
          <p:cNvPr id="26" name="Text 24"/>
          <p:cNvSpPr/>
          <p:nvPr/>
        </p:nvSpPr>
        <p:spPr>
          <a:xfrm>
            <a:off x="7735824" y="3017520"/>
            <a:ext cx="3749040" cy="530352"/>
          </a:xfrm>
          <a:prstGeom prst="rect">
            <a:avLst/>
          </a:prstGeom>
          <a:solidFill>
            <a:srgbClr val="FFFFFF"/>
          </a:solidFill>
          <a:ln w="12700">
            <a:solidFill>
              <a:srgbClr val="C8D7DC"/>
            </a:solidFill>
          </a:ln>
        </p:spPr>
        <p:txBody>
          <a:bodyPr wrap="square" lIns="635" tIns="635" rIns="635" bIns="635" rtlCol="0" anchor="ctr">
            <a:normAutofit/>
          </a:bodyPr>
          <a:lstStyle/>
          <a:p>
            <a:pPr algn="l" indent="0" marL="0">
              <a:buNone/>
            </a:pPr>
            <a:r>
              <a:rPr lang="en-US" sz="1230" dirty="0">
                <a:solidFill>
                  <a:srgbClr val="1F2A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[что изменится]</a:t>
            </a:r>
            <a:endParaRPr lang="en-US" sz="1230" dirty="0"/>
          </a:p>
        </p:txBody>
      </p:sp>
      <p:sp>
        <p:nvSpPr>
          <p:cNvPr id="27" name="Text 25"/>
          <p:cNvSpPr/>
          <p:nvPr/>
        </p:nvSpPr>
        <p:spPr>
          <a:xfrm>
            <a:off x="1078992" y="3566160"/>
            <a:ext cx="502920" cy="530352"/>
          </a:xfrm>
          <a:prstGeom prst="rect">
            <a:avLst/>
          </a:prstGeom>
          <a:solidFill>
            <a:srgbClr val="FFFFFF"/>
          </a:solidFill>
          <a:ln w="12700">
            <a:solidFill>
              <a:srgbClr val="C8D7DC"/>
            </a:solidFill>
          </a:ln>
        </p:spPr>
        <p:txBody>
          <a:bodyPr wrap="square" lIns="635" tIns="635" rIns="635" bIns="635" rtlCol="0" anchor="ctr">
            <a:normAutofit/>
          </a:bodyPr>
          <a:lstStyle/>
          <a:p>
            <a:pPr algn="ctr" indent="0" marL="0">
              <a:buNone/>
            </a:pPr>
            <a:r>
              <a:rPr lang="en-US" sz="1230" dirty="0">
                <a:solidFill>
                  <a:srgbClr val="1F2A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230" dirty="0"/>
          </a:p>
        </p:txBody>
      </p:sp>
      <p:sp>
        <p:nvSpPr>
          <p:cNvPr id="28" name="Text 26"/>
          <p:cNvSpPr/>
          <p:nvPr/>
        </p:nvSpPr>
        <p:spPr>
          <a:xfrm>
            <a:off x="1591056" y="3566160"/>
            <a:ext cx="4892040" cy="530352"/>
          </a:xfrm>
          <a:prstGeom prst="rect">
            <a:avLst/>
          </a:prstGeom>
          <a:solidFill>
            <a:srgbClr val="FFFFFF"/>
          </a:solidFill>
          <a:ln w="12700">
            <a:solidFill>
              <a:srgbClr val="C8D7DC"/>
            </a:solidFill>
          </a:ln>
        </p:spPr>
        <p:txBody>
          <a:bodyPr wrap="square" lIns="635" tIns="635" rIns="635" bIns="635" rtlCol="0" anchor="ctr">
            <a:normAutofit/>
          </a:bodyPr>
          <a:lstStyle/>
          <a:p>
            <a:pPr algn="l" indent="0" marL="0">
              <a:buNone/>
            </a:pPr>
            <a:r>
              <a:rPr lang="en-US" sz="1230" dirty="0">
                <a:solidFill>
                  <a:srgbClr val="1F2A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[информационная работа / партнёры]</a:t>
            </a:r>
            <a:endParaRPr lang="en-US" sz="1230" dirty="0"/>
          </a:p>
        </p:txBody>
      </p:sp>
      <p:sp>
        <p:nvSpPr>
          <p:cNvPr id="29" name="Text 27"/>
          <p:cNvSpPr/>
          <p:nvPr/>
        </p:nvSpPr>
        <p:spPr>
          <a:xfrm>
            <a:off x="6492240" y="3566160"/>
            <a:ext cx="1234440" cy="530352"/>
          </a:xfrm>
          <a:prstGeom prst="rect">
            <a:avLst/>
          </a:prstGeom>
          <a:solidFill>
            <a:srgbClr val="FFFFFF"/>
          </a:solidFill>
          <a:ln w="12700">
            <a:solidFill>
              <a:srgbClr val="C8D7DC"/>
            </a:solidFill>
          </a:ln>
        </p:spPr>
        <p:txBody>
          <a:bodyPr wrap="square" lIns="635" tIns="635" rIns="635" bIns="635" rtlCol="0" anchor="ctr">
            <a:normAutofit/>
          </a:bodyPr>
          <a:lstStyle/>
          <a:p>
            <a:pPr algn="ctr" indent="0" marL="0">
              <a:buNone/>
            </a:pPr>
            <a:r>
              <a:rPr lang="en-US" sz="1230" dirty="0">
                <a:solidFill>
                  <a:srgbClr val="1F2A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[дата]</a:t>
            </a:r>
            <a:endParaRPr lang="en-US" sz="1230" dirty="0"/>
          </a:p>
        </p:txBody>
      </p:sp>
      <p:sp>
        <p:nvSpPr>
          <p:cNvPr id="30" name="Text 28"/>
          <p:cNvSpPr/>
          <p:nvPr/>
        </p:nvSpPr>
        <p:spPr>
          <a:xfrm>
            <a:off x="7735824" y="3566160"/>
            <a:ext cx="3749040" cy="530352"/>
          </a:xfrm>
          <a:prstGeom prst="rect">
            <a:avLst/>
          </a:prstGeom>
          <a:solidFill>
            <a:srgbClr val="FFFFFF"/>
          </a:solidFill>
          <a:ln w="12700">
            <a:solidFill>
              <a:srgbClr val="C8D7DC"/>
            </a:solidFill>
          </a:ln>
        </p:spPr>
        <p:txBody>
          <a:bodyPr wrap="square" lIns="635" tIns="635" rIns="635" bIns="635" rtlCol="0" anchor="ctr">
            <a:normAutofit/>
          </a:bodyPr>
          <a:lstStyle/>
          <a:p>
            <a:pPr algn="l" indent="0" marL="0">
              <a:buNone/>
            </a:pPr>
            <a:r>
              <a:rPr lang="en-US" sz="1230" dirty="0">
                <a:solidFill>
                  <a:srgbClr val="1F2A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[кого привлечём]</a:t>
            </a:r>
            <a:endParaRPr lang="en-US" sz="1230" dirty="0"/>
          </a:p>
        </p:txBody>
      </p:sp>
      <p:sp>
        <p:nvSpPr>
          <p:cNvPr id="31" name="Text 29"/>
          <p:cNvSpPr/>
          <p:nvPr/>
        </p:nvSpPr>
        <p:spPr>
          <a:xfrm>
            <a:off x="1078992" y="4114800"/>
            <a:ext cx="502920" cy="530352"/>
          </a:xfrm>
          <a:prstGeom prst="rect">
            <a:avLst/>
          </a:prstGeom>
          <a:solidFill>
            <a:srgbClr val="FFFFFF"/>
          </a:solidFill>
          <a:ln w="12700">
            <a:solidFill>
              <a:srgbClr val="C8D7DC"/>
            </a:solidFill>
          </a:ln>
        </p:spPr>
        <p:txBody>
          <a:bodyPr wrap="square" lIns="635" tIns="635" rIns="635" bIns="635" rtlCol="0" anchor="ctr">
            <a:normAutofit/>
          </a:bodyPr>
          <a:lstStyle/>
          <a:p>
            <a:pPr algn="ctr" indent="0" marL="0">
              <a:buNone/>
            </a:pPr>
            <a:r>
              <a:rPr lang="en-US" sz="1230" dirty="0">
                <a:solidFill>
                  <a:srgbClr val="1F2A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230" dirty="0"/>
          </a:p>
        </p:txBody>
      </p:sp>
      <p:sp>
        <p:nvSpPr>
          <p:cNvPr id="32" name="Text 30"/>
          <p:cNvSpPr/>
          <p:nvPr/>
        </p:nvSpPr>
        <p:spPr>
          <a:xfrm>
            <a:off x="1591056" y="4114800"/>
            <a:ext cx="4892040" cy="530352"/>
          </a:xfrm>
          <a:prstGeom prst="rect">
            <a:avLst/>
          </a:prstGeom>
          <a:solidFill>
            <a:srgbClr val="FFFFFF"/>
          </a:solidFill>
          <a:ln w="12700">
            <a:solidFill>
              <a:srgbClr val="C8D7DC"/>
            </a:solidFill>
          </a:ln>
        </p:spPr>
        <p:txBody>
          <a:bodyPr wrap="square" lIns="635" tIns="635" rIns="635" bIns="635" rtlCol="0" anchor="ctr">
            <a:normAutofit/>
          </a:bodyPr>
          <a:lstStyle/>
          <a:p>
            <a:pPr algn="l" indent="0" marL="0">
              <a:buNone/>
            </a:pPr>
            <a:r>
              <a:rPr lang="en-US" sz="1230" dirty="0">
                <a:solidFill>
                  <a:srgbClr val="1F2A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[подведение итогов]</a:t>
            </a:r>
            <a:endParaRPr lang="en-US" sz="1230" dirty="0"/>
          </a:p>
        </p:txBody>
      </p:sp>
      <p:sp>
        <p:nvSpPr>
          <p:cNvPr id="33" name="Text 31"/>
          <p:cNvSpPr/>
          <p:nvPr/>
        </p:nvSpPr>
        <p:spPr>
          <a:xfrm>
            <a:off x="6492240" y="4114800"/>
            <a:ext cx="1234440" cy="530352"/>
          </a:xfrm>
          <a:prstGeom prst="rect">
            <a:avLst/>
          </a:prstGeom>
          <a:solidFill>
            <a:srgbClr val="FFFFFF"/>
          </a:solidFill>
          <a:ln w="12700">
            <a:solidFill>
              <a:srgbClr val="C8D7DC"/>
            </a:solidFill>
          </a:ln>
        </p:spPr>
        <p:txBody>
          <a:bodyPr wrap="square" lIns="635" tIns="635" rIns="635" bIns="635" rtlCol="0" anchor="ctr">
            <a:normAutofit/>
          </a:bodyPr>
          <a:lstStyle/>
          <a:p>
            <a:pPr algn="ctr" indent="0" marL="0">
              <a:buNone/>
            </a:pPr>
            <a:r>
              <a:rPr lang="en-US" sz="1230" dirty="0">
                <a:solidFill>
                  <a:srgbClr val="1F2A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[дата]</a:t>
            </a:r>
            <a:endParaRPr lang="en-US" sz="1230" dirty="0"/>
          </a:p>
        </p:txBody>
      </p:sp>
      <p:sp>
        <p:nvSpPr>
          <p:cNvPr id="34" name="Text 32"/>
          <p:cNvSpPr/>
          <p:nvPr/>
        </p:nvSpPr>
        <p:spPr>
          <a:xfrm>
            <a:off x="7735824" y="4114800"/>
            <a:ext cx="3749040" cy="530352"/>
          </a:xfrm>
          <a:prstGeom prst="rect">
            <a:avLst/>
          </a:prstGeom>
          <a:solidFill>
            <a:srgbClr val="FFFFFF"/>
          </a:solidFill>
          <a:ln w="12700">
            <a:solidFill>
              <a:srgbClr val="C8D7DC"/>
            </a:solidFill>
          </a:ln>
        </p:spPr>
        <p:txBody>
          <a:bodyPr wrap="square" lIns="635" tIns="635" rIns="635" bIns="635" rtlCol="0" anchor="ctr">
            <a:normAutofit/>
          </a:bodyPr>
          <a:lstStyle/>
          <a:p>
            <a:pPr algn="l" indent="0" marL="0">
              <a:buNone/>
            </a:pPr>
            <a:r>
              <a:rPr lang="en-US" sz="1230" dirty="0">
                <a:solidFill>
                  <a:srgbClr val="1F2A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[как оценим результат]</a:t>
            </a:r>
            <a:endParaRPr lang="en-US" sz="1230" dirty="0"/>
          </a:p>
        </p:txBody>
      </p:sp>
      <p:sp>
        <p:nvSpPr>
          <p:cNvPr id="35" name="Text 33"/>
          <p:cNvSpPr/>
          <p:nvPr/>
        </p:nvSpPr>
        <p:spPr>
          <a:xfrm>
            <a:off x="1078992" y="5184648"/>
            <a:ext cx="10378440" cy="621792"/>
          </a:xfrm>
          <a:prstGeom prst="rect">
            <a:avLst/>
          </a:prstGeom>
          <a:solidFill>
            <a:srgbClr val="FFF9EF"/>
          </a:solidFill>
          <a:ln w="12700">
            <a:solidFill>
              <a:srgbClr val="F6C85F"/>
            </a:solidFill>
          </a:ln>
        </p:spPr>
        <p:txBody>
          <a:bodyPr wrap="square" lIns="1651" tIns="1651" rIns="1651" bIns="1651" rtlCol="0" anchor="t">
            <a:normAutofit/>
          </a:bodyPr>
          <a:lstStyle/>
          <a:p>
            <a:pPr algn="l" indent="0" marL="0">
              <a:buNone/>
            </a:pPr>
            <a:r>
              <a:rPr lang="en-US" sz="1600" dirty="0">
                <a:solidFill>
                  <a:srgbClr val="1F2A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План должен быть реалистичным: 3–7 действий, понятные сроки, конкретный результат каждого шага.</a:t>
            </a:r>
            <a:endParaRPr lang="en-US" sz="1600" dirty="0"/>
          </a:p>
        </p:txBody>
      </p:sp>
      <p:sp>
        <p:nvSpPr>
          <p:cNvPr id="36" name="Text 34"/>
          <p:cNvSpPr/>
          <p:nvPr/>
        </p:nvSpPr>
        <p:spPr>
          <a:xfrm>
            <a:off x="1078992" y="5943600"/>
            <a:ext cx="1014984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050" i="1" dirty="0">
                <a:solidFill>
                  <a:srgbClr val="5F6B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 пишите «реализуем проект». Распишите реальные действия: опрос, поиск партнёров, подготовка материалов, проведение мероприятия, оценка результата.</a:t>
            </a:r>
            <a:endParaRPr lang="en-US" sz="105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841248" cy="6858000"/>
          </a:xfrm>
          <a:prstGeom prst="rect">
            <a:avLst/>
          </a:prstGeom>
          <a:solidFill>
            <a:srgbClr val="113B5B"/>
          </a:solidFill>
          <a:ln w="12700">
            <a:solidFill>
              <a:srgbClr val="113B5B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128016" y="292608"/>
            <a:ext cx="585216" cy="384048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06</a:t>
            </a:r>
            <a:endParaRPr lang="en-US" sz="1800" dirty="0"/>
          </a:p>
        </p:txBody>
      </p:sp>
      <p:sp>
        <p:nvSpPr>
          <p:cNvPr id="4" name="Text 2"/>
          <p:cNvSpPr/>
          <p:nvPr/>
        </p:nvSpPr>
        <p:spPr>
          <a:xfrm>
            <a:off x="109728" y="5559552"/>
            <a:ext cx="621792" cy="566928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Проектный</a:t>
            </a:r>
            <a:endParaRPr lang="en-US" sz="900" dirty="0"/>
          </a:p>
          <a:p>
            <a:pPr algn="ctr" indent="0" marL="0"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вызов</a:t>
            </a:r>
            <a:endParaRPr lang="en-US" sz="900" dirty="0"/>
          </a:p>
        </p:txBody>
      </p:sp>
      <p:sp>
        <p:nvSpPr>
          <p:cNvPr id="5" name="Shape 3"/>
          <p:cNvSpPr/>
          <p:nvPr/>
        </p:nvSpPr>
        <p:spPr>
          <a:xfrm>
            <a:off x="1078992" y="164592"/>
            <a:ext cx="1965960" cy="73152"/>
          </a:xfrm>
          <a:prstGeom prst="rect">
            <a:avLst/>
          </a:prstGeom>
          <a:solidFill>
            <a:srgbClr val="14A6A6"/>
          </a:solidFill>
          <a:ln w="12700">
            <a:solidFill>
              <a:srgbClr val="14A6A6"/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3154680" y="164592"/>
            <a:ext cx="914400" cy="73152"/>
          </a:xfrm>
          <a:prstGeom prst="rect">
            <a:avLst/>
          </a:prstGeom>
          <a:solidFill>
            <a:srgbClr val="F6C85F"/>
          </a:solidFill>
          <a:ln w="12700">
            <a:solidFill>
              <a:srgbClr val="F6C85F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1078992" y="6455664"/>
            <a:ext cx="804672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750" dirty="0">
                <a:solidFill>
                  <a:srgbClr val="5F6B75"/>
                </a:solidFill>
              </a:rPr>
              <a:t>Конкурс школьных проектов «Проектный вызов: от идеи к действию»</a:t>
            </a:r>
            <a:endParaRPr lang="en-US" sz="750" dirty="0"/>
          </a:p>
        </p:txBody>
      </p:sp>
      <p:sp>
        <p:nvSpPr>
          <p:cNvPr id="8" name="Text 6">
            <a:hlinkClick r:id="rId1" tooltip=""/>
          </p:cNvPr>
          <p:cNvSpPr/>
          <p:nvPr/>
        </p:nvSpPr>
        <p:spPr>
          <a:xfrm>
            <a:off x="9189720" y="6455664"/>
            <a:ext cx="269748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750" u="sng" dirty="0">
                <a:solidFill>
                  <a:srgbClr val="5F6B75"/>
                </a:solidFill>
                <a:hlinkClick r:id="rId1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Банк идей: pro-domnit.ru/project_bank</a:t>
            </a:r>
            <a:endParaRPr lang="en-US" sz="750" dirty="0"/>
          </a:p>
        </p:txBody>
      </p:sp>
      <p:sp>
        <p:nvSpPr>
          <p:cNvPr id="9" name="Text 7"/>
          <p:cNvSpPr/>
          <p:nvPr/>
        </p:nvSpPr>
        <p:spPr>
          <a:xfrm>
            <a:off x="1078992" y="429768"/>
            <a:ext cx="98755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1F2A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Ресурсы, партнёры и бюджет</a:t>
            </a:r>
            <a:endParaRPr lang="en-US" sz="2800" dirty="0"/>
          </a:p>
        </p:txBody>
      </p:sp>
      <p:sp>
        <p:nvSpPr>
          <p:cNvPr id="10" name="Text 8"/>
          <p:cNvSpPr/>
          <p:nvPr/>
        </p:nvSpPr>
        <p:spPr>
          <a:xfrm>
            <a:off x="1097280" y="960120"/>
            <a:ext cx="905256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dirty="0">
                <a:solidFill>
                  <a:srgbClr val="5F6B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Покажите, что нужно для реализации проекта и кто может помочь.</a:t>
            </a:r>
            <a:endParaRPr lang="en-US" sz="1350" dirty="0"/>
          </a:p>
        </p:txBody>
      </p:sp>
      <p:sp>
        <p:nvSpPr>
          <p:cNvPr id="11" name="Text 9"/>
          <p:cNvSpPr/>
          <p:nvPr/>
        </p:nvSpPr>
        <p:spPr>
          <a:xfrm>
            <a:off x="1078992" y="1417320"/>
            <a:ext cx="3200400" cy="1417320"/>
          </a:xfrm>
          <a:prstGeom prst="rect">
            <a:avLst/>
          </a:prstGeom>
          <a:solidFill>
            <a:srgbClr val="E9F6F4"/>
          </a:solidFill>
          <a:ln w="12700">
            <a:solidFill>
              <a:srgbClr val="C8D7DC"/>
            </a:solidFill>
          </a:ln>
        </p:spPr>
        <p:txBody>
          <a:bodyPr wrap="square" lIns="1651" tIns="1651" rIns="1651" bIns="1651" rtlCol="0" anchor="t">
            <a:normAutofit/>
          </a:bodyPr>
          <a:lstStyle/>
          <a:p>
            <a:pPr algn="l" indent="0" marL="0">
              <a:buNone/>
            </a:pPr>
            <a:r>
              <a:rPr lang="en-US" sz="1450" dirty="0">
                <a:solidFill>
                  <a:srgbClr val="1F2A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уже есть?</a:t>
            </a:r>
            <a:endParaRPr lang="en-US" sz="1450" dirty="0"/>
          </a:p>
          <a:p>
            <a:pPr algn="l" indent="0" marL="0">
              <a:buNone/>
            </a:pPr>
            <a:endParaRPr lang="en-US" sz="1450" dirty="0"/>
          </a:p>
          <a:p>
            <a:pPr algn="l" indent="0" marL="0">
              <a:buNone/>
            </a:pPr>
            <a:r>
              <a:rPr lang="en-US" sz="1450" dirty="0">
                <a:solidFill>
                  <a:srgbClr val="1F2A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[помещение, команда, оборудование школы, волонтёры, материалы, опыт, контакты]</a:t>
            </a:r>
            <a:endParaRPr lang="en-US" sz="1450" dirty="0"/>
          </a:p>
        </p:txBody>
      </p:sp>
      <p:sp>
        <p:nvSpPr>
          <p:cNvPr id="12" name="Text 10"/>
          <p:cNvSpPr/>
          <p:nvPr/>
        </p:nvSpPr>
        <p:spPr>
          <a:xfrm>
            <a:off x="4526280" y="1417320"/>
            <a:ext cx="3246120" cy="1417320"/>
          </a:xfrm>
          <a:prstGeom prst="rect">
            <a:avLst/>
          </a:prstGeom>
          <a:solidFill>
            <a:srgbClr val="E9F3F7"/>
          </a:solidFill>
          <a:ln w="12700">
            <a:solidFill>
              <a:srgbClr val="C8D7DC"/>
            </a:solidFill>
          </a:ln>
        </p:spPr>
        <p:txBody>
          <a:bodyPr wrap="square" lIns="1651" tIns="1651" rIns="1651" bIns="1651" rtlCol="0" anchor="t">
            <a:normAutofit/>
          </a:bodyPr>
          <a:lstStyle/>
          <a:p>
            <a:pPr algn="l" indent="0" marL="0">
              <a:buNone/>
            </a:pPr>
            <a:r>
              <a:rPr lang="en-US" sz="1450" dirty="0">
                <a:solidFill>
                  <a:srgbClr val="1F2A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нужно найти?</a:t>
            </a:r>
            <a:endParaRPr lang="en-US" sz="1450" dirty="0"/>
          </a:p>
          <a:p>
            <a:pPr algn="l" indent="0" marL="0">
              <a:buNone/>
            </a:pPr>
            <a:endParaRPr lang="en-US" sz="1450" dirty="0"/>
          </a:p>
          <a:p>
            <a:pPr algn="l" indent="0" marL="0">
              <a:buNone/>
            </a:pPr>
            <a:r>
              <a:rPr lang="en-US" sz="1450" dirty="0">
                <a:solidFill>
                  <a:srgbClr val="1F2A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[материалы, специалисты, оборудование, транспорт, информационная поддержка]</a:t>
            </a:r>
            <a:endParaRPr lang="en-US" sz="1450" dirty="0"/>
          </a:p>
        </p:txBody>
      </p:sp>
      <p:sp>
        <p:nvSpPr>
          <p:cNvPr id="13" name="Text 11"/>
          <p:cNvSpPr/>
          <p:nvPr/>
        </p:nvSpPr>
        <p:spPr>
          <a:xfrm>
            <a:off x="8028432" y="1417320"/>
            <a:ext cx="3447288" cy="1417320"/>
          </a:xfrm>
          <a:prstGeom prst="rect">
            <a:avLst/>
          </a:prstGeom>
          <a:solidFill>
            <a:srgbClr val="FFFFFF"/>
          </a:solidFill>
          <a:ln w="12700">
            <a:solidFill>
              <a:srgbClr val="C8D7DC"/>
            </a:solidFill>
          </a:ln>
        </p:spPr>
        <p:txBody>
          <a:bodyPr wrap="square" lIns="1651" tIns="1651" rIns="1651" bIns="1651" rtlCol="0" anchor="t">
            <a:normAutofit/>
          </a:bodyPr>
          <a:lstStyle/>
          <a:p>
            <a:pPr algn="l" indent="0" marL="0">
              <a:buNone/>
            </a:pPr>
            <a:r>
              <a:rPr lang="en-US" sz="1450" dirty="0">
                <a:solidFill>
                  <a:srgbClr val="1F2A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Кто может помочь?</a:t>
            </a:r>
            <a:endParaRPr lang="en-US" sz="1450" dirty="0"/>
          </a:p>
          <a:p>
            <a:pPr algn="l" indent="0" marL="0">
              <a:buNone/>
            </a:pPr>
            <a:endParaRPr lang="en-US" sz="1450" dirty="0"/>
          </a:p>
          <a:p>
            <a:pPr algn="l" indent="0" marL="0">
              <a:buNone/>
            </a:pPr>
            <a:r>
              <a:rPr lang="en-US" sz="1450" dirty="0">
                <a:solidFill>
                  <a:srgbClr val="1F2A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[школа, родители, НКО, бизнес, библиотека, администрация, волонтёры]</a:t>
            </a:r>
            <a:endParaRPr lang="en-US" sz="1450" dirty="0"/>
          </a:p>
        </p:txBody>
      </p:sp>
      <p:sp>
        <p:nvSpPr>
          <p:cNvPr id="14" name="Text 12"/>
          <p:cNvSpPr/>
          <p:nvPr/>
        </p:nvSpPr>
        <p:spPr>
          <a:xfrm>
            <a:off x="1078992" y="3182112"/>
            <a:ext cx="5120640" cy="384048"/>
          </a:xfrm>
          <a:prstGeom prst="rect">
            <a:avLst/>
          </a:prstGeom>
          <a:solidFill>
            <a:srgbClr val="113B5B"/>
          </a:solidFill>
          <a:ln w="12700">
            <a:solidFill>
              <a:srgbClr val="113B5B"/>
            </a:solidFill>
          </a:ln>
        </p:spPr>
        <p:txBody>
          <a:bodyPr wrap="square" lIns="635" tIns="635" rIns="635" bIns="635" rtlCol="0" anchor="ctr">
            <a:normAutofit/>
          </a:bodyPr>
          <a:lstStyle/>
          <a:p>
            <a:pPr algn="l" indent="0" marL="0">
              <a:buNone/>
            </a:pPr>
            <a:r>
              <a:rPr lang="en-US" sz="121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Наименование расходов</a:t>
            </a:r>
            <a:endParaRPr lang="en-US" sz="1210" dirty="0"/>
          </a:p>
        </p:txBody>
      </p:sp>
      <p:sp>
        <p:nvSpPr>
          <p:cNvPr id="15" name="Text 13"/>
          <p:cNvSpPr/>
          <p:nvPr/>
        </p:nvSpPr>
        <p:spPr>
          <a:xfrm>
            <a:off x="6208776" y="3182112"/>
            <a:ext cx="1280160" cy="384048"/>
          </a:xfrm>
          <a:prstGeom prst="rect">
            <a:avLst/>
          </a:prstGeom>
          <a:solidFill>
            <a:srgbClr val="113B5B"/>
          </a:solidFill>
          <a:ln w="12700">
            <a:solidFill>
              <a:srgbClr val="113B5B"/>
            </a:solidFill>
          </a:ln>
        </p:spPr>
        <p:txBody>
          <a:bodyPr wrap="square" lIns="635" tIns="635" rIns="635" bIns="635" rtlCol="0" anchor="ctr">
            <a:normAutofit/>
          </a:bodyPr>
          <a:lstStyle/>
          <a:p>
            <a:pPr algn="ctr" indent="0" marL="0">
              <a:buNone/>
            </a:pPr>
            <a:r>
              <a:rPr lang="en-US" sz="121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Кол-во</a:t>
            </a:r>
            <a:endParaRPr lang="en-US" sz="1210" dirty="0"/>
          </a:p>
        </p:txBody>
      </p:sp>
      <p:sp>
        <p:nvSpPr>
          <p:cNvPr id="16" name="Text 14"/>
          <p:cNvSpPr/>
          <p:nvPr/>
        </p:nvSpPr>
        <p:spPr>
          <a:xfrm>
            <a:off x="7498080" y="3182112"/>
            <a:ext cx="1554480" cy="384048"/>
          </a:xfrm>
          <a:prstGeom prst="rect">
            <a:avLst/>
          </a:prstGeom>
          <a:solidFill>
            <a:srgbClr val="113B5B"/>
          </a:solidFill>
          <a:ln w="12700">
            <a:solidFill>
              <a:srgbClr val="113B5B"/>
            </a:solidFill>
          </a:ln>
        </p:spPr>
        <p:txBody>
          <a:bodyPr wrap="square" lIns="635" tIns="635" rIns="635" bIns="635" rtlCol="0" anchor="ctr">
            <a:normAutofit/>
          </a:bodyPr>
          <a:lstStyle/>
          <a:p>
            <a:pPr algn="ctr" indent="0" marL="0">
              <a:buNone/>
            </a:pPr>
            <a:r>
              <a:rPr lang="en-US" sz="121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Цена</a:t>
            </a:r>
            <a:endParaRPr lang="en-US" sz="1210" dirty="0"/>
          </a:p>
        </p:txBody>
      </p:sp>
      <p:sp>
        <p:nvSpPr>
          <p:cNvPr id="17" name="Text 15"/>
          <p:cNvSpPr/>
          <p:nvPr/>
        </p:nvSpPr>
        <p:spPr>
          <a:xfrm>
            <a:off x="9061704" y="3182112"/>
            <a:ext cx="2423160" cy="384048"/>
          </a:xfrm>
          <a:prstGeom prst="rect">
            <a:avLst/>
          </a:prstGeom>
          <a:solidFill>
            <a:srgbClr val="113B5B"/>
          </a:solidFill>
          <a:ln w="12700">
            <a:solidFill>
              <a:srgbClr val="113B5B"/>
            </a:solidFill>
          </a:ln>
        </p:spPr>
        <p:txBody>
          <a:bodyPr wrap="square" lIns="635" tIns="635" rIns="635" bIns="635" rtlCol="0" anchor="ctr">
            <a:normAutofit/>
          </a:bodyPr>
          <a:lstStyle/>
          <a:p>
            <a:pPr algn="ctr" indent="0" marL="0">
              <a:buNone/>
            </a:pPr>
            <a:r>
              <a:rPr lang="en-US" sz="121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Сумма</a:t>
            </a:r>
            <a:endParaRPr lang="en-US" sz="1210" dirty="0"/>
          </a:p>
        </p:txBody>
      </p:sp>
      <p:sp>
        <p:nvSpPr>
          <p:cNvPr id="18" name="Text 16"/>
          <p:cNvSpPr/>
          <p:nvPr/>
        </p:nvSpPr>
        <p:spPr>
          <a:xfrm>
            <a:off x="1078992" y="3584448"/>
            <a:ext cx="5120640" cy="393192"/>
          </a:xfrm>
          <a:prstGeom prst="rect">
            <a:avLst/>
          </a:prstGeom>
          <a:solidFill>
            <a:srgbClr val="FFFFFF"/>
          </a:solidFill>
          <a:ln w="12700">
            <a:solidFill>
              <a:srgbClr val="C8D7DC"/>
            </a:solidFill>
          </a:ln>
        </p:spPr>
        <p:txBody>
          <a:bodyPr wrap="square" lIns="635" tIns="635" rIns="635" bIns="635" rtlCol="0" anchor="ctr">
            <a:normAutofit/>
          </a:bodyPr>
          <a:lstStyle/>
          <a:p>
            <a:pPr algn="l" indent="0" marL="0">
              <a:buNone/>
            </a:pPr>
            <a:r>
              <a:rPr lang="en-US" sz="1210" dirty="0">
                <a:solidFill>
                  <a:srgbClr val="1F2A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[материалы / услуга]</a:t>
            </a:r>
            <a:endParaRPr lang="en-US" sz="1210" dirty="0"/>
          </a:p>
        </p:txBody>
      </p:sp>
      <p:sp>
        <p:nvSpPr>
          <p:cNvPr id="19" name="Text 17"/>
          <p:cNvSpPr/>
          <p:nvPr/>
        </p:nvSpPr>
        <p:spPr>
          <a:xfrm>
            <a:off x="6208776" y="3584448"/>
            <a:ext cx="1280160" cy="393192"/>
          </a:xfrm>
          <a:prstGeom prst="rect">
            <a:avLst/>
          </a:prstGeom>
          <a:solidFill>
            <a:srgbClr val="FFFFFF"/>
          </a:solidFill>
          <a:ln w="12700">
            <a:solidFill>
              <a:srgbClr val="C8D7DC"/>
            </a:solidFill>
          </a:ln>
        </p:spPr>
        <p:txBody>
          <a:bodyPr wrap="square" lIns="635" tIns="635" rIns="635" bIns="635" rtlCol="0" anchor="ctr">
            <a:normAutofit/>
          </a:bodyPr>
          <a:lstStyle/>
          <a:p>
            <a:pPr algn="ctr" indent="0" marL="0">
              <a:buNone/>
            </a:pPr>
            <a:r>
              <a:rPr lang="en-US" sz="1210" dirty="0">
                <a:solidFill>
                  <a:srgbClr val="1F2A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[ ]</a:t>
            </a:r>
            <a:endParaRPr lang="en-US" sz="1210" dirty="0"/>
          </a:p>
        </p:txBody>
      </p:sp>
      <p:sp>
        <p:nvSpPr>
          <p:cNvPr id="20" name="Text 18"/>
          <p:cNvSpPr/>
          <p:nvPr/>
        </p:nvSpPr>
        <p:spPr>
          <a:xfrm>
            <a:off x="7498080" y="3584448"/>
            <a:ext cx="1554480" cy="393192"/>
          </a:xfrm>
          <a:prstGeom prst="rect">
            <a:avLst/>
          </a:prstGeom>
          <a:solidFill>
            <a:srgbClr val="FFFFFF"/>
          </a:solidFill>
          <a:ln w="12700">
            <a:solidFill>
              <a:srgbClr val="C8D7DC"/>
            </a:solidFill>
          </a:ln>
        </p:spPr>
        <p:txBody>
          <a:bodyPr wrap="square" lIns="635" tIns="635" rIns="635" bIns="635" rtlCol="0" anchor="ctr">
            <a:normAutofit/>
          </a:bodyPr>
          <a:lstStyle/>
          <a:p>
            <a:pPr algn="ctr" indent="0" marL="0">
              <a:buNone/>
            </a:pPr>
            <a:r>
              <a:rPr lang="en-US" sz="1210" dirty="0">
                <a:solidFill>
                  <a:srgbClr val="1F2A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[ ]</a:t>
            </a:r>
            <a:endParaRPr lang="en-US" sz="1210" dirty="0"/>
          </a:p>
        </p:txBody>
      </p:sp>
      <p:sp>
        <p:nvSpPr>
          <p:cNvPr id="21" name="Text 19"/>
          <p:cNvSpPr/>
          <p:nvPr/>
        </p:nvSpPr>
        <p:spPr>
          <a:xfrm>
            <a:off x="9061704" y="3584448"/>
            <a:ext cx="2423160" cy="393192"/>
          </a:xfrm>
          <a:prstGeom prst="rect">
            <a:avLst/>
          </a:prstGeom>
          <a:solidFill>
            <a:srgbClr val="FFFFFF"/>
          </a:solidFill>
          <a:ln w="12700">
            <a:solidFill>
              <a:srgbClr val="C8D7DC"/>
            </a:solidFill>
          </a:ln>
        </p:spPr>
        <p:txBody>
          <a:bodyPr wrap="square" lIns="635" tIns="635" rIns="635" bIns="635" rtlCol="0" anchor="ctr">
            <a:normAutofit/>
          </a:bodyPr>
          <a:lstStyle/>
          <a:p>
            <a:pPr algn="ctr" indent="0" marL="0">
              <a:buNone/>
            </a:pPr>
            <a:r>
              <a:rPr lang="en-US" sz="1210" dirty="0">
                <a:solidFill>
                  <a:srgbClr val="1F2A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[ ]</a:t>
            </a:r>
            <a:endParaRPr lang="en-US" sz="1210" dirty="0"/>
          </a:p>
        </p:txBody>
      </p:sp>
      <p:sp>
        <p:nvSpPr>
          <p:cNvPr id="22" name="Text 20"/>
          <p:cNvSpPr/>
          <p:nvPr/>
        </p:nvSpPr>
        <p:spPr>
          <a:xfrm>
            <a:off x="1078992" y="3995928"/>
            <a:ext cx="5120640" cy="393192"/>
          </a:xfrm>
          <a:prstGeom prst="rect">
            <a:avLst/>
          </a:prstGeom>
          <a:solidFill>
            <a:srgbClr val="FFFFFF"/>
          </a:solidFill>
          <a:ln w="12700">
            <a:solidFill>
              <a:srgbClr val="C8D7DC"/>
            </a:solidFill>
          </a:ln>
        </p:spPr>
        <p:txBody>
          <a:bodyPr wrap="square" lIns="635" tIns="635" rIns="635" bIns="635" rtlCol="0" anchor="ctr">
            <a:normAutofit/>
          </a:bodyPr>
          <a:lstStyle/>
          <a:p>
            <a:pPr algn="l" indent="0" marL="0">
              <a:buNone/>
            </a:pPr>
            <a:r>
              <a:rPr lang="en-US" sz="1210" dirty="0">
                <a:solidFill>
                  <a:srgbClr val="1F2A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[материалы / услуга]</a:t>
            </a:r>
            <a:endParaRPr lang="en-US" sz="1210" dirty="0"/>
          </a:p>
        </p:txBody>
      </p:sp>
      <p:sp>
        <p:nvSpPr>
          <p:cNvPr id="23" name="Text 21"/>
          <p:cNvSpPr/>
          <p:nvPr/>
        </p:nvSpPr>
        <p:spPr>
          <a:xfrm>
            <a:off x="6208776" y="3995928"/>
            <a:ext cx="1280160" cy="393192"/>
          </a:xfrm>
          <a:prstGeom prst="rect">
            <a:avLst/>
          </a:prstGeom>
          <a:solidFill>
            <a:srgbClr val="FFFFFF"/>
          </a:solidFill>
          <a:ln w="12700">
            <a:solidFill>
              <a:srgbClr val="C8D7DC"/>
            </a:solidFill>
          </a:ln>
        </p:spPr>
        <p:txBody>
          <a:bodyPr wrap="square" lIns="635" tIns="635" rIns="635" bIns="635" rtlCol="0" anchor="ctr">
            <a:normAutofit/>
          </a:bodyPr>
          <a:lstStyle/>
          <a:p>
            <a:pPr algn="ctr" indent="0" marL="0">
              <a:buNone/>
            </a:pPr>
            <a:r>
              <a:rPr lang="en-US" sz="1210" dirty="0">
                <a:solidFill>
                  <a:srgbClr val="1F2A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[ ]</a:t>
            </a:r>
            <a:endParaRPr lang="en-US" sz="1210" dirty="0"/>
          </a:p>
        </p:txBody>
      </p:sp>
      <p:sp>
        <p:nvSpPr>
          <p:cNvPr id="24" name="Text 22"/>
          <p:cNvSpPr/>
          <p:nvPr/>
        </p:nvSpPr>
        <p:spPr>
          <a:xfrm>
            <a:off x="7498080" y="3995928"/>
            <a:ext cx="1554480" cy="393192"/>
          </a:xfrm>
          <a:prstGeom prst="rect">
            <a:avLst/>
          </a:prstGeom>
          <a:solidFill>
            <a:srgbClr val="FFFFFF"/>
          </a:solidFill>
          <a:ln w="12700">
            <a:solidFill>
              <a:srgbClr val="C8D7DC"/>
            </a:solidFill>
          </a:ln>
        </p:spPr>
        <p:txBody>
          <a:bodyPr wrap="square" lIns="635" tIns="635" rIns="635" bIns="635" rtlCol="0" anchor="ctr">
            <a:normAutofit/>
          </a:bodyPr>
          <a:lstStyle/>
          <a:p>
            <a:pPr algn="ctr" indent="0" marL="0">
              <a:buNone/>
            </a:pPr>
            <a:r>
              <a:rPr lang="en-US" sz="1210" dirty="0">
                <a:solidFill>
                  <a:srgbClr val="1F2A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[ ]</a:t>
            </a:r>
            <a:endParaRPr lang="en-US" sz="1210" dirty="0"/>
          </a:p>
        </p:txBody>
      </p:sp>
      <p:sp>
        <p:nvSpPr>
          <p:cNvPr id="25" name="Text 23"/>
          <p:cNvSpPr/>
          <p:nvPr/>
        </p:nvSpPr>
        <p:spPr>
          <a:xfrm>
            <a:off x="9061704" y="3995928"/>
            <a:ext cx="2423160" cy="393192"/>
          </a:xfrm>
          <a:prstGeom prst="rect">
            <a:avLst/>
          </a:prstGeom>
          <a:solidFill>
            <a:srgbClr val="FFFFFF"/>
          </a:solidFill>
          <a:ln w="12700">
            <a:solidFill>
              <a:srgbClr val="C8D7DC"/>
            </a:solidFill>
          </a:ln>
        </p:spPr>
        <p:txBody>
          <a:bodyPr wrap="square" lIns="635" tIns="635" rIns="635" bIns="635" rtlCol="0" anchor="ctr">
            <a:normAutofit/>
          </a:bodyPr>
          <a:lstStyle/>
          <a:p>
            <a:pPr algn="ctr" indent="0" marL="0">
              <a:buNone/>
            </a:pPr>
            <a:r>
              <a:rPr lang="en-US" sz="1210" dirty="0">
                <a:solidFill>
                  <a:srgbClr val="1F2A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[ ]</a:t>
            </a:r>
            <a:endParaRPr lang="en-US" sz="1210" dirty="0"/>
          </a:p>
        </p:txBody>
      </p:sp>
      <p:sp>
        <p:nvSpPr>
          <p:cNvPr id="26" name="Text 24"/>
          <p:cNvSpPr/>
          <p:nvPr/>
        </p:nvSpPr>
        <p:spPr>
          <a:xfrm>
            <a:off x="1078992" y="4407408"/>
            <a:ext cx="5120640" cy="393192"/>
          </a:xfrm>
          <a:prstGeom prst="rect">
            <a:avLst/>
          </a:prstGeom>
          <a:solidFill>
            <a:srgbClr val="FFFFFF"/>
          </a:solidFill>
          <a:ln w="12700">
            <a:solidFill>
              <a:srgbClr val="C8D7DC"/>
            </a:solidFill>
          </a:ln>
        </p:spPr>
        <p:txBody>
          <a:bodyPr wrap="square" lIns="635" tIns="635" rIns="635" bIns="635" rtlCol="0" anchor="ctr">
            <a:normAutofit/>
          </a:bodyPr>
          <a:lstStyle/>
          <a:p>
            <a:pPr algn="l" indent="0" marL="0">
              <a:buNone/>
            </a:pPr>
            <a:r>
              <a:rPr lang="en-US" sz="1210" dirty="0">
                <a:solidFill>
                  <a:srgbClr val="1F2A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[материалы / услуга]</a:t>
            </a:r>
            <a:endParaRPr lang="en-US" sz="1210" dirty="0"/>
          </a:p>
        </p:txBody>
      </p:sp>
      <p:sp>
        <p:nvSpPr>
          <p:cNvPr id="27" name="Text 25"/>
          <p:cNvSpPr/>
          <p:nvPr/>
        </p:nvSpPr>
        <p:spPr>
          <a:xfrm>
            <a:off x="6208776" y="4407408"/>
            <a:ext cx="1280160" cy="393192"/>
          </a:xfrm>
          <a:prstGeom prst="rect">
            <a:avLst/>
          </a:prstGeom>
          <a:solidFill>
            <a:srgbClr val="FFFFFF"/>
          </a:solidFill>
          <a:ln w="12700">
            <a:solidFill>
              <a:srgbClr val="C8D7DC"/>
            </a:solidFill>
          </a:ln>
        </p:spPr>
        <p:txBody>
          <a:bodyPr wrap="square" lIns="635" tIns="635" rIns="635" bIns="635" rtlCol="0" anchor="ctr">
            <a:normAutofit/>
          </a:bodyPr>
          <a:lstStyle/>
          <a:p>
            <a:pPr algn="ctr" indent="0" marL="0">
              <a:buNone/>
            </a:pPr>
            <a:r>
              <a:rPr lang="en-US" sz="1210" dirty="0">
                <a:solidFill>
                  <a:srgbClr val="1F2A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[ ]</a:t>
            </a:r>
            <a:endParaRPr lang="en-US" sz="1210" dirty="0"/>
          </a:p>
        </p:txBody>
      </p:sp>
      <p:sp>
        <p:nvSpPr>
          <p:cNvPr id="28" name="Text 26"/>
          <p:cNvSpPr/>
          <p:nvPr/>
        </p:nvSpPr>
        <p:spPr>
          <a:xfrm>
            <a:off x="7498080" y="4407408"/>
            <a:ext cx="1554480" cy="393192"/>
          </a:xfrm>
          <a:prstGeom prst="rect">
            <a:avLst/>
          </a:prstGeom>
          <a:solidFill>
            <a:srgbClr val="FFFFFF"/>
          </a:solidFill>
          <a:ln w="12700">
            <a:solidFill>
              <a:srgbClr val="C8D7DC"/>
            </a:solidFill>
          </a:ln>
        </p:spPr>
        <p:txBody>
          <a:bodyPr wrap="square" lIns="635" tIns="635" rIns="635" bIns="635" rtlCol="0" anchor="ctr">
            <a:normAutofit/>
          </a:bodyPr>
          <a:lstStyle/>
          <a:p>
            <a:pPr algn="ctr" indent="0" marL="0">
              <a:buNone/>
            </a:pPr>
            <a:r>
              <a:rPr lang="en-US" sz="1210" dirty="0">
                <a:solidFill>
                  <a:srgbClr val="1F2A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[ ]</a:t>
            </a:r>
            <a:endParaRPr lang="en-US" sz="1210" dirty="0"/>
          </a:p>
        </p:txBody>
      </p:sp>
      <p:sp>
        <p:nvSpPr>
          <p:cNvPr id="29" name="Text 27"/>
          <p:cNvSpPr/>
          <p:nvPr/>
        </p:nvSpPr>
        <p:spPr>
          <a:xfrm>
            <a:off x="9061704" y="4407408"/>
            <a:ext cx="2423160" cy="393192"/>
          </a:xfrm>
          <a:prstGeom prst="rect">
            <a:avLst/>
          </a:prstGeom>
          <a:solidFill>
            <a:srgbClr val="FFFFFF"/>
          </a:solidFill>
          <a:ln w="12700">
            <a:solidFill>
              <a:srgbClr val="C8D7DC"/>
            </a:solidFill>
          </a:ln>
        </p:spPr>
        <p:txBody>
          <a:bodyPr wrap="square" lIns="635" tIns="635" rIns="635" bIns="635" rtlCol="0" anchor="ctr">
            <a:normAutofit/>
          </a:bodyPr>
          <a:lstStyle/>
          <a:p>
            <a:pPr algn="ctr" indent="0" marL="0">
              <a:buNone/>
            </a:pPr>
            <a:r>
              <a:rPr lang="en-US" sz="1210" dirty="0">
                <a:solidFill>
                  <a:srgbClr val="1F2A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[ ]</a:t>
            </a:r>
            <a:endParaRPr lang="en-US" sz="1210" dirty="0"/>
          </a:p>
        </p:txBody>
      </p:sp>
      <p:sp>
        <p:nvSpPr>
          <p:cNvPr id="30" name="Text 28"/>
          <p:cNvSpPr/>
          <p:nvPr/>
        </p:nvSpPr>
        <p:spPr>
          <a:xfrm>
            <a:off x="1078992" y="4818888"/>
            <a:ext cx="5120640" cy="393192"/>
          </a:xfrm>
          <a:prstGeom prst="rect">
            <a:avLst/>
          </a:prstGeom>
          <a:solidFill>
            <a:srgbClr val="FFFFFF"/>
          </a:solidFill>
          <a:ln w="12700">
            <a:solidFill>
              <a:srgbClr val="C8D7DC"/>
            </a:solidFill>
          </a:ln>
        </p:spPr>
        <p:txBody>
          <a:bodyPr wrap="square" lIns="635" tIns="635" rIns="635" bIns="635" rtlCol="0" anchor="ctr">
            <a:normAutofit/>
          </a:bodyPr>
          <a:lstStyle/>
          <a:p>
            <a:pPr algn="l" indent="0" marL="0">
              <a:buNone/>
            </a:pPr>
            <a:r>
              <a:rPr lang="en-US" sz="1210" b="1" dirty="0">
                <a:solidFill>
                  <a:srgbClr val="1F2A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ИТОГО</a:t>
            </a:r>
            <a:endParaRPr lang="en-US" sz="1210" dirty="0"/>
          </a:p>
        </p:txBody>
      </p:sp>
      <p:sp>
        <p:nvSpPr>
          <p:cNvPr id="31" name="Text 29"/>
          <p:cNvSpPr/>
          <p:nvPr/>
        </p:nvSpPr>
        <p:spPr>
          <a:xfrm>
            <a:off x="6208776" y="4818888"/>
            <a:ext cx="1280160" cy="393192"/>
          </a:xfrm>
          <a:prstGeom prst="rect">
            <a:avLst/>
          </a:prstGeom>
          <a:solidFill>
            <a:srgbClr val="FFFFFF"/>
          </a:solidFill>
          <a:ln w="12700">
            <a:solidFill>
              <a:srgbClr val="C8D7DC"/>
            </a:solidFill>
          </a:ln>
        </p:spPr>
        <p:txBody>
          <a:bodyPr wrap="square" lIns="635" tIns="635" rIns="635" bIns="635" rtlCol="0" anchor="ctr">
            <a:normAutofit/>
          </a:bodyPr>
          <a:lstStyle/>
          <a:p>
            <a:pPr algn="ctr" indent="0" marL="0">
              <a:buNone/>
            </a:pPr>
            <a:endParaRPr lang="en-US" sz="1210" dirty="0"/>
          </a:p>
        </p:txBody>
      </p:sp>
      <p:sp>
        <p:nvSpPr>
          <p:cNvPr id="32" name="Text 30"/>
          <p:cNvSpPr/>
          <p:nvPr/>
        </p:nvSpPr>
        <p:spPr>
          <a:xfrm>
            <a:off x="7498080" y="4818888"/>
            <a:ext cx="1554480" cy="393192"/>
          </a:xfrm>
          <a:prstGeom prst="rect">
            <a:avLst/>
          </a:prstGeom>
          <a:solidFill>
            <a:srgbClr val="FFFFFF"/>
          </a:solidFill>
          <a:ln w="12700">
            <a:solidFill>
              <a:srgbClr val="C8D7DC"/>
            </a:solidFill>
          </a:ln>
        </p:spPr>
        <p:txBody>
          <a:bodyPr wrap="square" lIns="635" tIns="635" rIns="635" bIns="635" rtlCol="0" anchor="ctr">
            <a:normAutofit/>
          </a:bodyPr>
          <a:lstStyle/>
          <a:p>
            <a:pPr algn="ctr" indent="0" marL="0">
              <a:buNone/>
            </a:pPr>
            <a:endParaRPr lang="en-US" sz="1210" dirty="0"/>
          </a:p>
        </p:txBody>
      </p:sp>
      <p:sp>
        <p:nvSpPr>
          <p:cNvPr id="33" name="Text 31"/>
          <p:cNvSpPr/>
          <p:nvPr/>
        </p:nvSpPr>
        <p:spPr>
          <a:xfrm>
            <a:off x="9061704" y="4818888"/>
            <a:ext cx="2423160" cy="393192"/>
          </a:xfrm>
          <a:prstGeom prst="rect">
            <a:avLst/>
          </a:prstGeom>
          <a:solidFill>
            <a:srgbClr val="FFFFFF"/>
          </a:solidFill>
          <a:ln w="12700">
            <a:solidFill>
              <a:srgbClr val="C8D7DC"/>
            </a:solidFill>
          </a:ln>
        </p:spPr>
        <p:txBody>
          <a:bodyPr wrap="square" lIns="635" tIns="635" rIns="635" bIns="635" rtlCol="0" anchor="ctr">
            <a:normAutofit/>
          </a:bodyPr>
          <a:lstStyle/>
          <a:p>
            <a:pPr algn="ctr" indent="0" marL="0">
              <a:buNone/>
            </a:pPr>
            <a:r>
              <a:rPr lang="en-US" sz="1210" b="1" dirty="0">
                <a:solidFill>
                  <a:srgbClr val="1F2A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[ ]</a:t>
            </a:r>
            <a:endParaRPr lang="en-US" sz="1210" dirty="0"/>
          </a:p>
        </p:txBody>
      </p:sp>
      <p:sp>
        <p:nvSpPr>
          <p:cNvPr id="34" name="Text 32"/>
          <p:cNvSpPr/>
          <p:nvPr/>
        </p:nvSpPr>
        <p:spPr>
          <a:xfrm>
            <a:off x="1078992" y="5468112"/>
            <a:ext cx="10378440" cy="493776"/>
          </a:xfrm>
          <a:prstGeom prst="rect">
            <a:avLst/>
          </a:prstGeom>
          <a:solidFill>
            <a:srgbClr val="FFF9EF"/>
          </a:solidFill>
          <a:ln w="12700">
            <a:solidFill>
              <a:srgbClr val="F6C85F"/>
            </a:solidFill>
          </a:ln>
        </p:spPr>
        <p:txBody>
          <a:bodyPr wrap="square" lIns="1651" tIns="1651" rIns="1651" bIns="1651" rtlCol="0" anchor="t">
            <a:normAutofit/>
          </a:bodyPr>
          <a:lstStyle/>
          <a:p>
            <a:pPr algn="l" indent="0" marL="0">
              <a:buNone/>
            </a:pPr>
            <a:r>
              <a:rPr lang="en-US" sz="1450" dirty="0">
                <a:solidFill>
                  <a:srgbClr val="1F2A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проект не требует денег, напишите: «Проект не требует дополнительного финансирования» и объясните, какие имеющиеся ресурсы будут использованы.</a:t>
            </a:r>
            <a:endParaRPr lang="en-US" sz="145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841248" cy="6858000"/>
          </a:xfrm>
          <a:prstGeom prst="rect">
            <a:avLst/>
          </a:prstGeom>
          <a:solidFill>
            <a:srgbClr val="113B5B"/>
          </a:solidFill>
          <a:ln w="12700">
            <a:solidFill>
              <a:srgbClr val="113B5B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128016" y="292608"/>
            <a:ext cx="585216" cy="384048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07</a:t>
            </a:r>
            <a:endParaRPr lang="en-US" sz="1800" dirty="0"/>
          </a:p>
        </p:txBody>
      </p:sp>
      <p:sp>
        <p:nvSpPr>
          <p:cNvPr id="4" name="Text 2"/>
          <p:cNvSpPr/>
          <p:nvPr/>
        </p:nvSpPr>
        <p:spPr>
          <a:xfrm>
            <a:off x="109728" y="5559552"/>
            <a:ext cx="621792" cy="566928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Проектный</a:t>
            </a:r>
            <a:endParaRPr lang="en-US" sz="900" dirty="0"/>
          </a:p>
          <a:p>
            <a:pPr algn="ctr" indent="0" marL="0"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вызов</a:t>
            </a:r>
            <a:endParaRPr lang="en-US" sz="900" dirty="0"/>
          </a:p>
        </p:txBody>
      </p:sp>
      <p:sp>
        <p:nvSpPr>
          <p:cNvPr id="5" name="Shape 3"/>
          <p:cNvSpPr/>
          <p:nvPr/>
        </p:nvSpPr>
        <p:spPr>
          <a:xfrm>
            <a:off x="1078992" y="164592"/>
            <a:ext cx="1965960" cy="73152"/>
          </a:xfrm>
          <a:prstGeom prst="rect">
            <a:avLst/>
          </a:prstGeom>
          <a:solidFill>
            <a:srgbClr val="14A6A6"/>
          </a:solidFill>
          <a:ln w="12700">
            <a:solidFill>
              <a:srgbClr val="14A6A6"/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3154680" y="164592"/>
            <a:ext cx="914400" cy="73152"/>
          </a:xfrm>
          <a:prstGeom prst="rect">
            <a:avLst/>
          </a:prstGeom>
          <a:solidFill>
            <a:srgbClr val="F6C85F"/>
          </a:solidFill>
          <a:ln w="12700">
            <a:solidFill>
              <a:srgbClr val="F6C85F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1078992" y="6455664"/>
            <a:ext cx="804672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750" dirty="0">
                <a:solidFill>
                  <a:srgbClr val="5F6B75"/>
                </a:solidFill>
              </a:rPr>
              <a:t>Конкурс школьных проектов «Проектный вызов: от идеи к действию»</a:t>
            </a:r>
            <a:endParaRPr lang="en-US" sz="750" dirty="0"/>
          </a:p>
        </p:txBody>
      </p:sp>
      <p:sp>
        <p:nvSpPr>
          <p:cNvPr id="8" name="Text 6">
            <a:hlinkClick r:id="rId1" tooltip=""/>
          </p:cNvPr>
          <p:cNvSpPr/>
          <p:nvPr/>
        </p:nvSpPr>
        <p:spPr>
          <a:xfrm>
            <a:off x="9189720" y="6455664"/>
            <a:ext cx="269748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750" u="sng" dirty="0">
                <a:solidFill>
                  <a:srgbClr val="5F6B75"/>
                </a:solidFill>
                <a:hlinkClick r:id="rId1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Банк идей: pro-domnit.ru/project_bank</a:t>
            </a:r>
            <a:endParaRPr lang="en-US" sz="750" dirty="0"/>
          </a:p>
        </p:txBody>
      </p:sp>
      <p:sp>
        <p:nvSpPr>
          <p:cNvPr id="9" name="Text 7"/>
          <p:cNvSpPr/>
          <p:nvPr/>
        </p:nvSpPr>
        <p:spPr>
          <a:xfrm>
            <a:off x="1078992" y="429768"/>
            <a:ext cx="98755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1F2A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Результат и развитие</a:t>
            </a:r>
            <a:endParaRPr lang="en-US" sz="2800" dirty="0"/>
          </a:p>
        </p:txBody>
      </p:sp>
      <p:sp>
        <p:nvSpPr>
          <p:cNvPr id="10" name="Text 8"/>
          <p:cNvSpPr/>
          <p:nvPr/>
        </p:nvSpPr>
        <p:spPr>
          <a:xfrm>
            <a:off x="1097280" y="960120"/>
            <a:ext cx="905256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dirty="0">
                <a:solidFill>
                  <a:srgbClr val="5F6B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Завершите презентацию конкретными итогами и сильным аргументом.</a:t>
            </a:r>
            <a:endParaRPr lang="en-US" sz="1350" dirty="0"/>
          </a:p>
        </p:txBody>
      </p:sp>
      <p:sp>
        <p:nvSpPr>
          <p:cNvPr id="11" name="Text 9"/>
          <p:cNvSpPr/>
          <p:nvPr/>
        </p:nvSpPr>
        <p:spPr>
          <a:xfrm>
            <a:off x="1078992" y="1353312"/>
            <a:ext cx="5669280" cy="329184"/>
          </a:xfrm>
          <a:prstGeom prst="rect">
            <a:avLst/>
          </a:prstGeom>
          <a:solidFill>
            <a:srgbClr val="14A6A6"/>
          </a:solidFill>
          <a:ln>
            <a:solidFill>
              <a:srgbClr val="14A6A6"/>
            </a:solidFill>
          </a:ln>
        </p:spPr>
        <p:txBody>
          <a:bodyPr wrap="square" lIns="762" tIns="762" rIns="762" bIns="762" rtlCol="0" anchor="ctr">
            <a:normAutofit/>
          </a:bodyPr>
          <a:lstStyle/>
          <a:p>
            <a:pPr indent="0" marL="0">
              <a:buNone/>
            </a:pPr>
            <a:r>
              <a:rPr lang="en-US" sz="12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Измеримые результаты</a:t>
            </a:r>
            <a:endParaRPr lang="en-US" sz="1250" dirty="0"/>
          </a:p>
        </p:txBody>
      </p:sp>
      <p:sp>
        <p:nvSpPr>
          <p:cNvPr id="12" name="Text 10"/>
          <p:cNvSpPr/>
          <p:nvPr/>
        </p:nvSpPr>
        <p:spPr>
          <a:xfrm>
            <a:off x="1078992" y="1956816"/>
            <a:ext cx="5669280" cy="1600200"/>
          </a:xfrm>
          <a:prstGeom prst="rect">
            <a:avLst/>
          </a:prstGeom>
          <a:solidFill>
            <a:srgbClr val="FFFFFF"/>
          </a:solidFill>
          <a:ln w="12700">
            <a:solidFill>
              <a:srgbClr val="C8D7DC"/>
            </a:solidFill>
          </a:ln>
        </p:spPr>
        <p:txBody>
          <a:bodyPr wrap="square" lIns="1651" tIns="1651" rIns="1651" bIns="1651" rtlCol="0" anchor="t">
            <a:normAutofit/>
          </a:bodyPr>
          <a:lstStyle/>
          <a:p>
            <a:pPr algn="l" indent="0" marL="0">
              <a:buNone/>
            </a:pPr>
            <a:r>
              <a:rPr lang="en-US" sz="1600" dirty="0">
                <a:solidFill>
                  <a:srgbClr val="1F2A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[не менее ___ участников]</a:t>
            </a:r>
            <a:endParaRPr lang="en-US" sz="1600" dirty="0"/>
          </a:p>
          <a:p>
            <a:pPr algn="l" indent="0" marL="0">
              <a:buNone/>
            </a:pPr>
            <a:r>
              <a:rPr lang="en-US" sz="1600" dirty="0">
                <a:solidFill>
                  <a:srgbClr val="1F2A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[будет проведено ___ мероприятий]</a:t>
            </a:r>
            <a:endParaRPr lang="en-US" sz="1600" dirty="0"/>
          </a:p>
          <a:p>
            <a:pPr algn="l" indent="0" marL="0">
              <a:buNone/>
            </a:pPr>
            <a:r>
              <a:rPr lang="en-US" sz="1600" dirty="0">
                <a:solidFill>
                  <a:srgbClr val="1F2A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[будет создано ___ / запущено ___]</a:t>
            </a:r>
            <a:endParaRPr lang="en-US" sz="1600" dirty="0"/>
          </a:p>
          <a:p>
            <a:pPr algn="l" indent="0" marL="0">
              <a:buNone/>
            </a:pPr>
            <a:r>
              <a:rPr lang="en-US" sz="1600" dirty="0">
                <a:solidFill>
                  <a:srgbClr val="1F2A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 [получат помощь ___ человек]</a:t>
            </a:r>
            <a:endParaRPr lang="en-US" sz="1600" dirty="0"/>
          </a:p>
          <a:p>
            <a:pPr algn="l" indent="0" marL="0">
              <a:buNone/>
            </a:pPr>
            <a:r>
              <a:rPr lang="en-US" sz="1600" dirty="0">
                <a:solidFill>
                  <a:srgbClr val="1F2A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5. [будет подготовлено ___ материалов]</a:t>
            </a:r>
            <a:endParaRPr lang="en-US" sz="1600" dirty="0"/>
          </a:p>
        </p:txBody>
      </p:sp>
      <p:sp>
        <p:nvSpPr>
          <p:cNvPr id="13" name="Text 11"/>
          <p:cNvSpPr/>
          <p:nvPr/>
        </p:nvSpPr>
        <p:spPr>
          <a:xfrm>
            <a:off x="7040880" y="1353312"/>
            <a:ext cx="4434840" cy="329184"/>
          </a:xfrm>
          <a:prstGeom prst="rect">
            <a:avLst/>
          </a:prstGeom>
          <a:solidFill>
            <a:srgbClr val="113B5B"/>
          </a:solidFill>
          <a:ln>
            <a:solidFill>
              <a:srgbClr val="113B5B"/>
            </a:solidFill>
          </a:ln>
        </p:spPr>
        <p:txBody>
          <a:bodyPr wrap="square" lIns="762" tIns="762" rIns="762" bIns="762" rtlCol="0" anchor="ctr">
            <a:normAutofit/>
          </a:bodyPr>
          <a:lstStyle/>
          <a:p>
            <a:pPr indent="0" marL="0">
              <a:buNone/>
            </a:pPr>
            <a:r>
              <a:rPr lang="en-US" sz="12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поймём, что проект удался?</a:t>
            </a:r>
            <a:endParaRPr lang="en-US" sz="1250" dirty="0"/>
          </a:p>
        </p:txBody>
      </p:sp>
      <p:sp>
        <p:nvSpPr>
          <p:cNvPr id="14" name="Text 12"/>
          <p:cNvSpPr/>
          <p:nvPr/>
        </p:nvSpPr>
        <p:spPr>
          <a:xfrm>
            <a:off x="7040880" y="1956816"/>
            <a:ext cx="4434840" cy="1600200"/>
          </a:xfrm>
          <a:prstGeom prst="rect">
            <a:avLst/>
          </a:prstGeom>
          <a:solidFill>
            <a:srgbClr val="E9F3F7"/>
          </a:solidFill>
          <a:ln w="12700">
            <a:solidFill>
              <a:srgbClr val="C8D7DC"/>
            </a:solidFill>
          </a:ln>
        </p:spPr>
        <p:txBody>
          <a:bodyPr wrap="square" lIns="1651" tIns="1651" rIns="1651" bIns="1651" rtlCol="0" anchor="t">
            <a:normAutofit/>
          </a:bodyPr>
          <a:lstStyle/>
          <a:p>
            <a:pPr algn="l" indent="0" marL="0">
              <a:buNone/>
            </a:pPr>
            <a:r>
              <a:rPr lang="en-US" sz="1600" dirty="0">
                <a:solidFill>
                  <a:srgbClr val="1F2A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[Напишите 2–5 показателей успеха: цифры, факты, готовые продукты, отзывы, повторное использование проекта.]</a:t>
            </a:r>
            <a:endParaRPr lang="en-US" sz="1600" dirty="0"/>
          </a:p>
        </p:txBody>
      </p:sp>
      <p:sp>
        <p:nvSpPr>
          <p:cNvPr id="15" name="Text 13"/>
          <p:cNvSpPr/>
          <p:nvPr/>
        </p:nvSpPr>
        <p:spPr>
          <a:xfrm>
            <a:off x="1078992" y="3913632"/>
            <a:ext cx="3749040" cy="329184"/>
          </a:xfrm>
          <a:prstGeom prst="rect">
            <a:avLst/>
          </a:prstGeom>
          <a:solidFill>
            <a:srgbClr val="EF6F6C"/>
          </a:solidFill>
          <a:ln>
            <a:solidFill>
              <a:srgbClr val="EF6F6C"/>
            </a:solidFill>
          </a:ln>
        </p:spPr>
        <p:txBody>
          <a:bodyPr wrap="square" lIns="762" tIns="762" rIns="762" bIns="762" rtlCol="0" anchor="ctr">
            <a:normAutofit/>
          </a:bodyPr>
          <a:lstStyle/>
          <a:p>
            <a:pPr indent="0" marL="0">
              <a:buNone/>
            </a:pPr>
            <a:r>
              <a:rPr lang="en-US" sz="12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дальше?</a:t>
            </a:r>
            <a:endParaRPr lang="en-US" sz="1250" dirty="0"/>
          </a:p>
        </p:txBody>
      </p:sp>
      <p:sp>
        <p:nvSpPr>
          <p:cNvPr id="16" name="Text 14"/>
          <p:cNvSpPr/>
          <p:nvPr/>
        </p:nvSpPr>
        <p:spPr>
          <a:xfrm>
            <a:off x="1078992" y="4507992"/>
            <a:ext cx="3749040" cy="914400"/>
          </a:xfrm>
          <a:prstGeom prst="rect">
            <a:avLst/>
          </a:prstGeom>
          <a:solidFill>
            <a:srgbClr val="E9F6F4"/>
          </a:solidFill>
          <a:ln w="12700">
            <a:solidFill>
              <a:srgbClr val="C8D7DC"/>
            </a:solidFill>
          </a:ln>
        </p:spPr>
        <p:txBody>
          <a:bodyPr wrap="square" lIns="1651" tIns="1651" rIns="1651" bIns="1651" rtlCol="0" anchor="t">
            <a:normAutofit/>
          </a:bodyPr>
          <a:lstStyle/>
          <a:p>
            <a:pPr algn="l" indent="0" marL="0">
              <a:buNone/>
            </a:pPr>
            <a:r>
              <a:rPr lang="en-US" sz="1550" dirty="0">
                <a:solidFill>
                  <a:srgbClr val="1F2A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[Как проект можно продолжить, масштабировать или передать другим участникам?]</a:t>
            </a:r>
            <a:endParaRPr lang="en-US" sz="1550" dirty="0"/>
          </a:p>
        </p:txBody>
      </p:sp>
      <p:sp>
        <p:nvSpPr>
          <p:cNvPr id="17" name="Text 15"/>
          <p:cNvSpPr/>
          <p:nvPr/>
        </p:nvSpPr>
        <p:spPr>
          <a:xfrm>
            <a:off x="5166360" y="3913632"/>
            <a:ext cx="6309360" cy="329184"/>
          </a:xfrm>
          <a:prstGeom prst="rect">
            <a:avLst/>
          </a:prstGeom>
          <a:solidFill>
            <a:srgbClr val="14A6A6"/>
          </a:solidFill>
          <a:ln>
            <a:solidFill>
              <a:srgbClr val="14A6A6"/>
            </a:solidFill>
          </a:ln>
        </p:spPr>
        <p:txBody>
          <a:bodyPr wrap="square" lIns="762" tIns="762" rIns="762" bIns="762" rtlCol="0" anchor="ctr">
            <a:normAutofit/>
          </a:bodyPr>
          <a:lstStyle/>
          <a:p>
            <a:pPr indent="0" marL="0">
              <a:buNone/>
            </a:pPr>
            <a:r>
              <a:rPr lang="en-US" sz="12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проект стоит поддержать?</a:t>
            </a:r>
            <a:endParaRPr lang="en-US" sz="1250" dirty="0"/>
          </a:p>
        </p:txBody>
      </p:sp>
      <p:sp>
        <p:nvSpPr>
          <p:cNvPr id="18" name="Text 16"/>
          <p:cNvSpPr/>
          <p:nvPr/>
        </p:nvSpPr>
        <p:spPr>
          <a:xfrm>
            <a:off x="5166360" y="4507992"/>
            <a:ext cx="6309360" cy="914400"/>
          </a:xfrm>
          <a:prstGeom prst="rect">
            <a:avLst/>
          </a:prstGeom>
          <a:solidFill>
            <a:srgbClr val="FFFFFF"/>
          </a:solidFill>
          <a:ln w="12700">
            <a:solidFill>
              <a:srgbClr val="F6C85F"/>
            </a:solidFill>
          </a:ln>
        </p:spPr>
        <p:txBody>
          <a:bodyPr wrap="square" lIns="1651" tIns="1651" rIns="1651" bIns="1651" rtlCol="0" anchor="t">
            <a:normAutofit/>
          </a:bodyPr>
          <a:lstStyle/>
          <a:p>
            <a:pPr algn="l" indent="0" marL="0">
              <a:buNone/>
            </a:pPr>
            <a:r>
              <a:rPr lang="en-US" sz="1700" dirty="0">
                <a:solidFill>
                  <a:srgbClr val="1F2A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[Финальный питч: 1–2 сильных предложения. Почему ваш проект важен, реалистичен и полезен?]</a:t>
            </a:r>
            <a:endParaRPr lang="en-US" sz="1700" dirty="0"/>
          </a:p>
        </p:txBody>
      </p:sp>
      <p:sp>
        <p:nvSpPr>
          <p:cNvPr id="19" name="Text 17"/>
          <p:cNvSpPr/>
          <p:nvPr/>
        </p:nvSpPr>
        <p:spPr>
          <a:xfrm>
            <a:off x="1078992" y="5760720"/>
            <a:ext cx="101955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050" i="1" dirty="0">
                <a:solidFill>
                  <a:srgbClr val="5F6B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Финал должен звучать как уверенное приглашение к действию: что изменится и почему это реально сделать.</a:t>
            </a:r>
            <a:endParaRPr lang="en-US" sz="10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rial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7</Slides>
  <Notes>7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0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</vt:vector>
  </TitlesOfParts>
  <Company>Проектный стартап: лидеры завтрашнего дня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Шаблон презентации проекта — Проектный вызов</dc:title>
  <dc:subject>Шаблон презентации проекта</dc:subject>
  <dc:creator>Красноярский краевой Дом науки и техники</dc:creator>
  <cp:lastModifiedBy>Красноярский краевой Дом науки и техники</cp:lastModifiedBy>
  <cp:revision>1</cp:revision>
  <dcterms:created xsi:type="dcterms:W3CDTF">2026-09-15T08:33:27Z</dcterms:created>
  <dcterms:modified xsi:type="dcterms:W3CDTF">2026-09-15T08:33:27Z</dcterms:modified>
</cp:coreProperties>
</file>