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</p:sldIdLst>
  <p:sldSz cx="12192000" cy="6858000"/>
  <p:notesSz cx="12192000" cy="6858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QRBTTO+MicrosoftYaHei" panose="020B0604020202020204"/>
      <p:regular r:id="rId18"/>
    </p:embeddedFont>
    <p:embeddedFont>
      <p:font typeface="TVQRRP+ArialMT" panose="020B0604020202020204"/>
      <p:regular r:id="rId19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636" y="108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7/24/2025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medcollege21.med.cap.ru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245122" y="2562091"/>
            <a:ext cx="9335418" cy="15207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5722" marR="0">
              <a:lnSpc>
                <a:spcPts val="3334"/>
              </a:lnSpc>
              <a:spcBef>
                <a:spcPts val="0"/>
              </a:spcBef>
              <a:spcAft>
                <a:spcPts val="0"/>
              </a:spcAft>
            </a:pPr>
            <a:r>
              <a:rPr sz="3200" b="1" dirty="0">
                <a:solidFill>
                  <a:srgbClr val="FFFFFF"/>
                </a:solidFill>
                <a:latin typeface="Calibri"/>
                <a:cs typeface="Calibri"/>
              </a:rPr>
              <a:t>РЕАЛИЗАЦИЯ ПРАКТИКИ НАСТАВНИЧЕСТВА</a:t>
            </a:r>
          </a:p>
          <a:p>
            <a:pPr marL="0" marR="0">
              <a:lnSpc>
                <a:spcPts val="3334"/>
              </a:lnSpc>
              <a:spcBef>
                <a:spcPts val="555"/>
              </a:spcBef>
              <a:spcAft>
                <a:spcPts val="0"/>
              </a:spcAft>
            </a:pPr>
            <a:r>
              <a:rPr sz="3200" b="1" dirty="0">
                <a:solidFill>
                  <a:srgbClr val="FFFFFF"/>
                </a:solidFill>
                <a:latin typeface="Calibri"/>
                <a:cs typeface="Calibri"/>
              </a:rPr>
              <a:t>В УЧЕБНО-ПРОИЗВОДСТВЕННОМ КОМПЛЕКСЕ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99585" y="5882255"/>
            <a:ext cx="7247343" cy="5165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67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>
                <a:solidFill>
                  <a:srgbClr val="000000"/>
                </a:solidFill>
                <a:latin typeface="Calibri"/>
                <a:cs typeface="Calibri"/>
              </a:rPr>
              <a:t>Певченко Елена Петровна,</a:t>
            </a:r>
            <a:r>
              <a:rPr sz="1600" b="1" spc="-4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заместитель директора по проектной</a:t>
            </a:r>
            <a:r>
              <a:rPr sz="1600" spc="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работе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311258" y="452545"/>
            <a:ext cx="6975957" cy="710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92"/>
              </a:lnSpc>
              <a:spcBef>
                <a:spcPts val="0"/>
              </a:spcBef>
              <a:spcAft>
                <a:spcPts val="0"/>
              </a:spcAft>
            </a:pPr>
            <a:r>
              <a:rPr sz="2200" b="1" dirty="0">
                <a:solidFill>
                  <a:srgbClr val="000000"/>
                </a:solidFill>
                <a:latin typeface="Calibri"/>
                <a:cs typeface="Calibri"/>
              </a:rPr>
              <a:t>РЕАЛИЗАЦИЯ ПРАКТИКИ НАСТАВНИЧЕСТВА В УПК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83578" y="1319781"/>
            <a:ext cx="12430626" cy="10042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5113" marR="0">
              <a:lnSpc>
                <a:spcPts val="1667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>
                <a:solidFill>
                  <a:srgbClr val="C00000"/>
                </a:solidFill>
                <a:latin typeface="Calibri"/>
                <a:cs typeface="Calibri"/>
              </a:rPr>
              <a:t>АКТУАЛЬНОСТЬ</a:t>
            </a:r>
            <a:r>
              <a:rPr sz="1600" b="1" spc="283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обусловлена</a:t>
            </a:r>
            <a:r>
              <a:rPr sz="1600" spc="35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необходимостью</a:t>
            </a:r>
            <a:r>
              <a:rPr sz="1600" spc="31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000000"/>
                </a:solidFill>
                <a:latin typeface="Calibri"/>
                <a:cs typeface="Calibri"/>
              </a:rPr>
              <a:t>сокращения</a:t>
            </a:r>
            <a:r>
              <a:rPr sz="1600" b="1" spc="38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000000"/>
                </a:solidFill>
                <a:latin typeface="Calibri"/>
                <a:cs typeface="Calibri"/>
              </a:rPr>
              <a:t>срока</a:t>
            </a:r>
            <a:r>
              <a:rPr sz="1600" b="1" spc="37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000000"/>
                </a:solidFill>
                <a:latin typeface="Calibri"/>
                <a:cs typeface="Calibri"/>
              </a:rPr>
              <a:t>адаптации</a:t>
            </a:r>
            <a:r>
              <a:rPr sz="1600" b="1" spc="37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молодых</a:t>
            </a:r>
            <a:r>
              <a:rPr sz="1600" spc="31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специалистов</a:t>
            </a:r>
            <a:r>
              <a:rPr sz="1600" spc="37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специальности</a:t>
            </a:r>
          </a:p>
          <a:p>
            <a:pPr marL="0" marR="0">
              <a:lnSpc>
                <a:spcPts val="1667"/>
              </a:lnSpc>
              <a:spcBef>
                <a:spcPts val="202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«Стоматология ортопедическая» на</a:t>
            </a:r>
            <a:r>
              <a:rPr sz="1600" spc="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рабочем</a:t>
            </a:r>
            <a:r>
              <a:rPr sz="1600" spc="3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месте</a:t>
            </a:r>
            <a:r>
              <a:rPr sz="1600" spc="3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и</a:t>
            </a:r>
            <a:r>
              <a:rPr sz="1600" spc="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000000"/>
                </a:solidFill>
                <a:latin typeface="Calibri"/>
                <a:cs typeface="Calibri"/>
              </a:rPr>
              <a:t>нехваткой</a:t>
            </a:r>
            <a:r>
              <a:rPr sz="1600" b="1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000000"/>
                </a:solidFill>
                <a:latin typeface="Calibri"/>
                <a:cs typeface="Calibri"/>
              </a:rPr>
              <a:t>зубных</a:t>
            </a:r>
            <a:r>
              <a:rPr sz="1600" b="1" spc="4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000000"/>
                </a:solidFill>
                <a:latin typeface="Calibri"/>
                <a:cs typeface="Calibri"/>
              </a:rPr>
              <a:t>техников</a:t>
            </a: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,</a:t>
            </a:r>
            <a:r>
              <a:rPr sz="1600" spc="3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обладающих</a:t>
            </a:r>
            <a:r>
              <a:rPr sz="1600" spc="-1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современными</a:t>
            </a:r>
            <a:r>
              <a:rPr sz="1600" spc="3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цифровыми</a:t>
            </a:r>
          </a:p>
          <a:p>
            <a:pPr marL="0" marR="0">
              <a:lnSpc>
                <a:spcPts val="1667"/>
              </a:lnSpc>
              <a:spcBef>
                <a:spcPts val="202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навыками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16941" y="2266671"/>
            <a:ext cx="833834" cy="5165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67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>
                <a:solidFill>
                  <a:srgbClr val="C00000"/>
                </a:solidFill>
                <a:latin typeface="Calibri"/>
                <a:cs typeface="Calibri"/>
              </a:rPr>
              <a:t>ЦЕЛЬ: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020877" y="2450081"/>
            <a:ext cx="2261050" cy="5165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67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>
                <a:solidFill>
                  <a:srgbClr val="C00000"/>
                </a:solidFill>
                <a:latin typeface="Calibri"/>
                <a:cs typeface="Calibri"/>
              </a:rPr>
              <a:t>ЦЕЛЕВАЯ АУДИТОРИЯ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16941" y="2510510"/>
            <a:ext cx="6147841" cy="5165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6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Организация</a:t>
            </a:r>
            <a:r>
              <a:rPr sz="1600" spc="-2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000000"/>
                </a:solidFill>
                <a:latin typeface="Calibri"/>
                <a:cs typeface="Calibri"/>
              </a:rPr>
              <a:t>системы</a:t>
            </a:r>
            <a:r>
              <a:rPr sz="1600" b="1" spc="-1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000000"/>
                </a:solidFill>
                <a:latin typeface="Calibri"/>
                <a:cs typeface="Calibri"/>
              </a:rPr>
              <a:t>наставничества</a:t>
            </a: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, построение</a:t>
            </a:r>
            <a:r>
              <a:rPr sz="1600" spc="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успешной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51828" y="2754350"/>
            <a:ext cx="6009984" cy="5165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6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профессиональной</a:t>
            </a:r>
            <a:r>
              <a:rPr sz="1600" spc="192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карьеры,</a:t>
            </a:r>
            <a:r>
              <a:rPr sz="1600" spc="188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000000"/>
                </a:solidFill>
                <a:latin typeface="Calibri"/>
                <a:cs typeface="Calibri"/>
              </a:rPr>
              <a:t>бесшовная</a:t>
            </a:r>
            <a:r>
              <a:rPr sz="1600" b="1" spc="193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000000"/>
                </a:solidFill>
                <a:latin typeface="Calibri"/>
                <a:cs typeface="Calibri"/>
              </a:rPr>
              <a:t>адаптация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166485" y="2754350"/>
            <a:ext cx="402133" cy="5165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6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в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988866" y="2788634"/>
            <a:ext cx="4542109" cy="5165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67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>
                <a:solidFill>
                  <a:srgbClr val="000000"/>
                </a:solidFill>
                <a:latin typeface="Calibri"/>
                <a:cs typeface="Calibri"/>
              </a:rPr>
              <a:t>Обучающиеся</a:t>
            </a:r>
            <a:r>
              <a:rPr sz="1600" b="1" spc="-1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специальности «Стоматология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51828" y="2998190"/>
            <a:ext cx="2695855" cy="5165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6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медицинской организации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6988866" y="3032474"/>
            <a:ext cx="5512401" cy="12480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6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ортопедическая»,</a:t>
            </a:r>
            <a:r>
              <a:rPr sz="1600" spc="-3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000000"/>
                </a:solidFill>
                <a:latin typeface="Calibri"/>
                <a:cs typeface="Calibri"/>
              </a:rPr>
              <a:t>преподаватели</a:t>
            </a:r>
            <a:r>
              <a:rPr sz="1600" b="1" spc="-10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Образовательной</a:t>
            </a:r>
          </a:p>
          <a:p>
            <a:pPr marL="0" marR="0">
              <a:lnSpc>
                <a:spcPts val="1667"/>
              </a:lnSpc>
              <a:spcBef>
                <a:spcPts val="202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организации,</a:t>
            </a:r>
            <a:r>
              <a:rPr sz="1600" spc="-2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000000"/>
                </a:solidFill>
                <a:latin typeface="Calibri"/>
                <a:cs typeface="Calibri"/>
              </a:rPr>
              <a:t>специалисты-практики</a:t>
            </a:r>
            <a:r>
              <a:rPr sz="1600" b="1" spc="-1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из организации</a:t>
            </a:r>
          </a:p>
          <a:p>
            <a:pPr marL="0" marR="0">
              <a:lnSpc>
                <a:spcPts val="1667"/>
              </a:lnSpc>
              <a:spcBef>
                <a:spcPts val="202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опорного работодателя - АУ «Республиканская</a:t>
            </a:r>
          </a:p>
          <a:p>
            <a:pPr marL="0" marR="0">
              <a:lnSpc>
                <a:spcPts val="1667"/>
              </a:lnSpc>
              <a:spcBef>
                <a:spcPts val="202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стоматологическая поликлиника» Минздрава Чувашии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046035" y="3508882"/>
            <a:ext cx="1089918" cy="5165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67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>
                <a:solidFill>
                  <a:srgbClr val="C00000"/>
                </a:solidFill>
                <a:latin typeface="Calibri"/>
                <a:cs typeface="Calibri"/>
              </a:rPr>
              <a:t>ЗАДАЧИ: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98360" y="3752723"/>
            <a:ext cx="4596810" cy="5165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6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1. Формирование нормативно-правовой базы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598360" y="3996563"/>
            <a:ext cx="6518836" cy="14918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6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2.</a:t>
            </a:r>
            <a:r>
              <a:rPr sz="1600" spc="33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Формирование</a:t>
            </a:r>
            <a:r>
              <a:rPr sz="1600" spc="33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партнерских</a:t>
            </a:r>
            <a:r>
              <a:rPr sz="1600" spc="32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отношений</a:t>
            </a:r>
            <a:r>
              <a:rPr sz="1600" spc="3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между</a:t>
            </a:r>
            <a:r>
              <a:rPr sz="1600" spc="30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участниками</a:t>
            </a:r>
          </a:p>
          <a:p>
            <a:pPr marL="0" marR="0">
              <a:lnSpc>
                <a:spcPts val="1667"/>
              </a:lnSpc>
              <a:spcBef>
                <a:spcPts val="202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практики наставничества</a:t>
            </a:r>
          </a:p>
          <a:p>
            <a:pPr marL="0" marR="0">
              <a:lnSpc>
                <a:spcPts val="1667"/>
              </a:lnSpc>
              <a:spcBef>
                <a:spcPts val="202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3.</a:t>
            </a:r>
            <a:r>
              <a:rPr sz="1600" spc="55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Подготовить</a:t>
            </a:r>
            <a:r>
              <a:rPr sz="1600" spc="48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обучающихся</a:t>
            </a:r>
            <a:r>
              <a:rPr sz="1600" spc="5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к</a:t>
            </a:r>
            <a:r>
              <a:rPr sz="1600" spc="54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трудовой</a:t>
            </a:r>
            <a:r>
              <a:rPr sz="1600" spc="46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деятельности</a:t>
            </a:r>
            <a:r>
              <a:rPr sz="1600" spc="51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через</a:t>
            </a:r>
          </a:p>
          <a:p>
            <a:pPr marL="0" marR="0">
              <a:lnSpc>
                <a:spcPts val="1667"/>
              </a:lnSpc>
              <a:spcBef>
                <a:spcPts val="202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формирование</a:t>
            </a:r>
            <a:r>
              <a:rPr sz="1600" spc="113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000000"/>
                </a:solidFill>
                <a:latin typeface="Calibri"/>
                <a:cs typeface="Calibri"/>
              </a:rPr>
              <a:t>непрерывного</a:t>
            </a:r>
            <a:r>
              <a:rPr sz="1600" b="1" spc="111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000000"/>
                </a:solidFill>
                <a:latin typeface="Calibri"/>
                <a:cs typeface="Calibri"/>
              </a:rPr>
              <a:t>процесса</a:t>
            </a:r>
            <a:r>
              <a:rPr sz="1600" b="1" spc="111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передачи</a:t>
            </a:r>
            <a:r>
              <a:rPr sz="1600" spc="110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знаний,</a:t>
            </a:r>
          </a:p>
          <a:p>
            <a:pPr marL="0" marR="0">
              <a:lnSpc>
                <a:spcPts val="1667"/>
              </a:lnSpc>
              <a:spcBef>
                <a:spcPts val="202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умений и навыков от</a:t>
            </a:r>
            <a:r>
              <a:rPr sz="1600" spc="-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000000"/>
                </a:solidFill>
                <a:latin typeface="Calibri"/>
                <a:cs typeface="Calibri"/>
              </a:rPr>
              <a:t>наставника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598360" y="5215763"/>
            <a:ext cx="6520353" cy="760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6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4.</a:t>
            </a:r>
            <a:r>
              <a:rPr sz="1600" spc="59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Проведение</a:t>
            </a:r>
            <a:r>
              <a:rPr sz="1600" spc="56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мониторинга</a:t>
            </a:r>
            <a:r>
              <a:rPr sz="1600" spc="57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удовлетворенности</a:t>
            </a:r>
            <a:r>
              <a:rPr sz="1600" spc="50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наставников,</a:t>
            </a:r>
          </a:p>
          <a:p>
            <a:pPr marL="0" marR="0">
              <a:lnSpc>
                <a:spcPts val="1667"/>
              </a:lnSpc>
              <a:spcBef>
                <a:spcPts val="202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обучающихся практикой наставничества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961438" y="254107"/>
            <a:ext cx="5889277" cy="11182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92"/>
              </a:lnSpc>
              <a:spcBef>
                <a:spcPts val="0"/>
              </a:spcBef>
              <a:spcAft>
                <a:spcPts val="0"/>
              </a:spcAft>
            </a:pPr>
            <a:r>
              <a:rPr sz="2200" b="1" dirty="0">
                <a:solidFill>
                  <a:srgbClr val="000000"/>
                </a:solidFill>
                <a:latin typeface="Calibri"/>
                <a:cs typeface="Calibri"/>
              </a:rPr>
              <a:t>УЧАСТНИКИ ПРАКТИКИ НАСТАВНИЧЕСТВА</a:t>
            </a:r>
          </a:p>
          <a:p>
            <a:pPr marL="213352" marR="0">
              <a:lnSpc>
                <a:spcPts val="2292"/>
              </a:lnSpc>
              <a:spcBef>
                <a:spcPts val="920"/>
              </a:spcBef>
              <a:spcAft>
                <a:spcPts val="0"/>
              </a:spcAft>
            </a:pPr>
            <a:r>
              <a:rPr sz="2200" b="1" dirty="0">
                <a:solidFill>
                  <a:srgbClr val="C00000"/>
                </a:solidFill>
                <a:latin typeface="Calibri"/>
                <a:cs typeface="Calibri"/>
              </a:rPr>
              <a:t>Чебоксарский медицинский колледж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056783" y="1254694"/>
            <a:ext cx="2581613" cy="5165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67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>
                <a:solidFill>
                  <a:srgbClr val="C00000"/>
                </a:solidFill>
                <a:latin typeface="Calibri"/>
                <a:cs typeface="Calibri"/>
              </a:rPr>
              <a:t>Направления подготовки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55120" y="1742373"/>
            <a:ext cx="3043009" cy="760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6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Стоматология ортопедическая</a:t>
            </a:r>
          </a:p>
          <a:p>
            <a:pPr marL="660896" marR="0">
              <a:lnSpc>
                <a:spcPts val="1667"/>
              </a:lnSpc>
              <a:spcBef>
                <a:spcPts val="202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Лечебное дело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751139" y="2230053"/>
            <a:ext cx="3283752" cy="14918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46459" marR="0">
              <a:lnSpc>
                <a:spcPts val="166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Сестринское дело</a:t>
            </a:r>
          </a:p>
          <a:p>
            <a:pPr marL="666303" marR="0">
              <a:lnSpc>
                <a:spcPts val="1667"/>
              </a:lnSpc>
              <a:spcBef>
                <a:spcPts val="202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Акушерское дело</a:t>
            </a:r>
          </a:p>
          <a:p>
            <a:pPr marL="249237" marR="0">
              <a:lnSpc>
                <a:spcPts val="1667"/>
              </a:lnSpc>
              <a:spcBef>
                <a:spcPts val="202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Лабораторная диагностика</a:t>
            </a:r>
          </a:p>
          <a:p>
            <a:pPr marL="974179" marR="0">
              <a:lnSpc>
                <a:spcPts val="1667"/>
              </a:lnSpc>
              <a:spcBef>
                <a:spcPts val="202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Фармация</a:t>
            </a:r>
          </a:p>
          <a:p>
            <a:pPr marL="0" marR="0">
              <a:lnSpc>
                <a:spcPts val="1667"/>
              </a:lnSpc>
              <a:spcBef>
                <a:spcPts val="202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Медико-профилактическое дело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961384" y="3737544"/>
            <a:ext cx="2738740" cy="5165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67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>
                <a:solidFill>
                  <a:srgbClr val="000000"/>
                </a:solidFill>
                <a:latin typeface="Calibri"/>
                <a:cs typeface="Calibri"/>
              </a:rPr>
              <a:t>Численность обучающихся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243413" y="3981383"/>
            <a:ext cx="2123158" cy="5165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6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в</a:t>
            </a:r>
            <a:r>
              <a:rPr sz="1600" spc="36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2024 г. –</a:t>
            </a:r>
            <a:r>
              <a:rPr sz="1600" spc="3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C00000"/>
                </a:solidFill>
                <a:latin typeface="Calibri"/>
                <a:cs typeface="Calibri"/>
              </a:rPr>
              <a:t>3086 чел.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356324" y="5015480"/>
            <a:ext cx="2137653" cy="5165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67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>
                <a:solidFill>
                  <a:srgbClr val="000000"/>
                </a:solidFill>
                <a:latin typeface="Calibri"/>
                <a:cs typeface="Calibri"/>
              </a:rPr>
              <a:t>Ежегодный выпуск</a:t>
            </a:r>
            <a:r>
              <a:rPr sz="1600" b="1" spc="-10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–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608836" y="5259321"/>
            <a:ext cx="1592338" cy="5165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67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>
                <a:solidFill>
                  <a:srgbClr val="C00000"/>
                </a:solidFill>
                <a:latin typeface="Calibri"/>
                <a:cs typeface="Calibri"/>
              </a:rPr>
              <a:t>более 600</a:t>
            </a:r>
            <a:r>
              <a:rPr sz="1600" b="1" spc="-27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C00000"/>
                </a:solidFill>
                <a:latin typeface="Calibri"/>
                <a:cs typeface="Calibri"/>
              </a:rPr>
              <a:t>чел.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5329238" y="5802880"/>
            <a:ext cx="1474489" cy="10042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4630" marR="0">
              <a:lnSpc>
                <a:spcPts val="1667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>
                <a:solidFill>
                  <a:srgbClr val="000000"/>
                </a:solidFill>
                <a:latin typeface="Calibri"/>
                <a:cs typeface="Calibri"/>
              </a:rPr>
              <a:t>Более</a:t>
            </a:r>
          </a:p>
          <a:p>
            <a:pPr marL="250825" marR="0">
              <a:lnSpc>
                <a:spcPts val="1667"/>
              </a:lnSpc>
              <a:spcBef>
                <a:spcPts val="202"/>
              </a:spcBef>
              <a:spcAft>
                <a:spcPts val="0"/>
              </a:spcAft>
            </a:pPr>
            <a:r>
              <a:rPr sz="1600" b="1" dirty="0">
                <a:solidFill>
                  <a:srgbClr val="C00000"/>
                </a:solidFill>
                <a:latin typeface="Calibri"/>
                <a:cs typeface="Calibri"/>
              </a:rPr>
              <a:t>60 тыс.</a:t>
            </a:r>
          </a:p>
          <a:p>
            <a:pPr marL="0" marR="0">
              <a:lnSpc>
                <a:spcPts val="1667"/>
              </a:lnSpc>
              <a:spcBef>
                <a:spcPts val="202"/>
              </a:spcBef>
              <a:spcAft>
                <a:spcPts val="0"/>
              </a:spcAft>
            </a:pPr>
            <a:r>
              <a:rPr sz="1600" b="1" dirty="0">
                <a:solidFill>
                  <a:srgbClr val="000000"/>
                </a:solidFill>
                <a:latin typeface="Calibri"/>
                <a:cs typeface="Calibri"/>
              </a:rPr>
              <a:t>выпускников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024813" y="5821930"/>
            <a:ext cx="613767" cy="5165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67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>
                <a:solidFill>
                  <a:srgbClr val="C00000"/>
                </a:solidFill>
                <a:latin typeface="Calibri"/>
                <a:cs typeface="Calibri"/>
              </a:rPr>
              <a:t>150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3612803" y="5964229"/>
            <a:ext cx="955377" cy="760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5364" marR="0">
              <a:lnSpc>
                <a:spcPts val="1667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>
                <a:solidFill>
                  <a:srgbClr val="C00000"/>
                </a:solidFill>
                <a:latin typeface="Calibri"/>
                <a:cs typeface="Calibri"/>
              </a:rPr>
              <a:t>90 лет</a:t>
            </a:r>
          </a:p>
          <a:p>
            <a:pPr marL="0" marR="0">
              <a:lnSpc>
                <a:spcPts val="1667"/>
              </a:lnSpc>
              <a:spcBef>
                <a:spcPts val="202"/>
              </a:spcBef>
              <a:spcAft>
                <a:spcPts val="0"/>
              </a:spcAft>
            </a:pPr>
            <a:r>
              <a:rPr sz="1600" b="1" dirty="0">
                <a:solidFill>
                  <a:srgbClr val="000000"/>
                </a:solidFill>
                <a:latin typeface="Calibri"/>
                <a:cs typeface="Calibri"/>
              </a:rPr>
              <a:t>работы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7485857" y="6065771"/>
            <a:ext cx="1692870" cy="760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67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>
                <a:solidFill>
                  <a:srgbClr val="000000"/>
                </a:solidFill>
                <a:latin typeface="Calibri"/>
                <a:cs typeface="Calibri"/>
              </a:rPr>
              <a:t>реализованных</a:t>
            </a:r>
          </a:p>
          <a:p>
            <a:pPr marL="268287" marR="0">
              <a:lnSpc>
                <a:spcPts val="1667"/>
              </a:lnSpc>
              <a:spcBef>
                <a:spcPts val="202"/>
              </a:spcBef>
              <a:spcAft>
                <a:spcPts val="0"/>
              </a:spcAft>
            </a:pPr>
            <a:r>
              <a:rPr sz="1600" b="1" dirty="0">
                <a:solidFill>
                  <a:srgbClr val="000000"/>
                </a:solidFill>
                <a:latin typeface="Calibri"/>
                <a:cs typeface="Calibri"/>
              </a:rPr>
              <a:t>программ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961438" y="254107"/>
            <a:ext cx="5889277" cy="710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92"/>
              </a:lnSpc>
              <a:spcBef>
                <a:spcPts val="0"/>
              </a:spcBef>
              <a:spcAft>
                <a:spcPts val="0"/>
              </a:spcAft>
            </a:pPr>
            <a:r>
              <a:rPr sz="2200" b="1" dirty="0">
                <a:solidFill>
                  <a:srgbClr val="000000"/>
                </a:solidFill>
                <a:latin typeface="Calibri"/>
                <a:cs typeface="Calibri"/>
              </a:rPr>
              <a:t>УЧАСТНИКИ ПРАКТИКИ НАСТАВНИЧЕСТВА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174791" y="662095"/>
            <a:ext cx="5301295" cy="710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92"/>
              </a:lnSpc>
              <a:spcBef>
                <a:spcPts val="0"/>
              </a:spcBef>
              <a:spcAft>
                <a:spcPts val="0"/>
              </a:spcAft>
            </a:pPr>
            <a:r>
              <a:rPr sz="2200" b="1" dirty="0">
                <a:solidFill>
                  <a:srgbClr val="C00000"/>
                </a:solidFill>
                <a:latin typeface="Calibri"/>
                <a:cs typeface="Calibri"/>
              </a:rPr>
              <a:t>Чебоксарский медицинский колледж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522069" y="989899"/>
            <a:ext cx="2211149" cy="5165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6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Зоны по видам</a:t>
            </a:r>
            <a:r>
              <a:rPr sz="1600" spc="1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работ: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421468" y="1265578"/>
            <a:ext cx="4352172" cy="5165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6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Изготовление зубных протезов</a:t>
            </a:r>
            <a:r>
              <a:rPr sz="1600" spc="-6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и аппаратов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945467" y="1290126"/>
            <a:ext cx="4411052" cy="760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6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Изготовление ортодонтических аппаратов</a:t>
            </a:r>
            <a:r>
              <a:rPr sz="1600" spc="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и</a:t>
            </a:r>
          </a:p>
          <a:p>
            <a:pPr marL="676572" marR="0">
              <a:lnSpc>
                <a:spcPts val="1667"/>
              </a:lnSpc>
              <a:spcBef>
                <a:spcPts val="202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челюстно-лицевых</a:t>
            </a:r>
            <a:r>
              <a:rPr sz="1600" spc="-5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протезов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961438" y="254107"/>
            <a:ext cx="5889277" cy="710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92"/>
              </a:lnSpc>
              <a:spcBef>
                <a:spcPts val="0"/>
              </a:spcBef>
              <a:spcAft>
                <a:spcPts val="0"/>
              </a:spcAft>
            </a:pPr>
            <a:r>
              <a:rPr sz="2200" b="1" dirty="0">
                <a:solidFill>
                  <a:srgbClr val="000000"/>
                </a:solidFill>
                <a:latin typeface="Calibri"/>
                <a:cs typeface="Calibri"/>
              </a:rPr>
              <a:t>УЧАСТНИКИ ПРАКТИКИ НАСТАВНИЧЕСТВА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393306" y="662094"/>
            <a:ext cx="7106622" cy="710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92"/>
              </a:lnSpc>
              <a:spcBef>
                <a:spcPts val="0"/>
              </a:spcBef>
              <a:spcAft>
                <a:spcPts val="0"/>
              </a:spcAft>
            </a:pPr>
            <a:r>
              <a:rPr sz="2200" b="1" dirty="0">
                <a:solidFill>
                  <a:srgbClr val="C00000"/>
                </a:solidFill>
                <a:latin typeface="Calibri"/>
                <a:cs typeface="Calibri"/>
              </a:rPr>
              <a:t>Республиканская стоматологическая поликлиника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377465" y="992390"/>
            <a:ext cx="2550430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Calibri"/>
                <a:cs typeface="Calibri"/>
              </a:rPr>
              <a:t>партнер-работодатель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222618" y="1690352"/>
            <a:ext cx="3023288" cy="451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58"/>
              </a:lnSpc>
              <a:spcBef>
                <a:spcPts val="0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Calibri"/>
                <a:cs typeface="Calibri"/>
              </a:rPr>
              <a:t>9 </a:t>
            </a: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подразделений, в том числе</a:t>
            </a:r>
            <a:r>
              <a:rPr sz="1400" spc="-8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00000"/>
                </a:solidFill>
                <a:latin typeface="Calibri"/>
                <a:cs typeface="Calibri"/>
              </a:rPr>
              <a:t>3 </a:t>
            </a: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- в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569785" y="1903712"/>
            <a:ext cx="2225861" cy="451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58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крупных городах региона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698067" y="2373319"/>
            <a:ext cx="678904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FFFFFF"/>
                </a:solidFill>
                <a:latin typeface="QRBTTO+MicrosoftYaHei"/>
                <a:cs typeface="QRBTTO+MicrosoftYaHei"/>
              </a:rPr>
              <a:t>01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862581" y="3060364"/>
            <a:ext cx="765894" cy="451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58"/>
              </a:lnSpc>
              <a:spcBef>
                <a:spcPts val="0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Calibri"/>
                <a:cs typeface="Calibri"/>
              </a:rPr>
              <a:t>Лидер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561806" y="3273724"/>
            <a:ext cx="1366924" cy="6653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58"/>
              </a:lnSpc>
              <a:spcBef>
                <a:spcPts val="0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Calibri"/>
                <a:cs typeface="Calibri"/>
              </a:rPr>
              <a:t>региональной</a:t>
            </a:r>
          </a:p>
          <a:p>
            <a:pPr marL="17586" marR="0">
              <a:lnSpc>
                <a:spcPts val="1458"/>
              </a:lnSpc>
              <a:spcBef>
                <a:spcPts val="171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Calibri"/>
                <a:cs typeface="Calibri"/>
              </a:rPr>
              <a:t>стоматологии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542473" y="3620751"/>
            <a:ext cx="827620" cy="451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58"/>
              </a:lnSpc>
              <a:spcBef>
                <a:spcPts val="0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Calibri"/>
                <a:cs typeface="Calibri"/>
              </a:rPr>
              <a:t>Кадры</a:t>
            </a: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: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989694" y="3834111"/>
            <a:ext cx="1936193" cy="451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58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врачей –</a:t>
            </a:r>
            <a:r>
              <a:rPr sz="1400" spc="1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00000"/>
                </a:solidFill>
                <a:latin typeface="Calibri"/>
                <a:cs typeface="Calibri"/>
              </a:rPr>
              <a:t>158</a:t>
            </a:r>
            <a:r>
              <a:rPr sz="1400" b="1" spc="1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человек,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619379" y="4047472"/>
            <a:ext cx="2772469" cy="6653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58"/>
              </a:lnSpc>
              <a:spcBef>
                <a:spcPts val="0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Calibri"/>
                <a:cs typeface="Calibri"/>
              </a:rPr>
              <a:t>146</a:t>
            </a:r>
            <a:r>
              <a:rPr sz="1400" b="1" spc="1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– среднего мед. персонала,</a:t>
            </a:r>
          </a:p>
          <a:p>
            <a:pPr marL="261887" marR="0">
              <a:lnSpc>
                <a:spcPts val="1458"/>
              </a:lnSpc>
              <a:spcBef>
                <a:spcPts val="171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Calibri"/>
                <a:cs typeface="Calibri"/>
              </a:rPr>
              <a:t>280</a:t>
            </a:r>
            <a:r>
              <a:rPr sz="1400" b="1" spc="1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– прочего персонала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7403535" y="4112337"/>
            <a:ext cx="678904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FFFFFF"/>
                </a:solidFill>
                <a:latin typeface="QRBTTO+MicrosoftYaHei"/>
                <a:cs typeface="QRBTTO+MicrosoftYaHei"/>
              </a:rPr>
              <a:t>02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445268" y="4474192"/>
            <a:ext cx="3170986" cy="451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58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Средний возраст персонала –</a:t>
            </a:r>
            <a:r>
              <a:rPr sz="1400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00000"/>
                </a:solidFill>
                <a:latin typeface="Calibri"/>
                <a:cs typeface="Calibri"/>
              </a:rPr>
              <a:t>36 </a:t>
            </a: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лет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4758690" y="4490702"/>
            <a:ext cx="830746" cy="451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58"/>
              </a:lnSpc>
              <a:spcBef>
                <a:spcPts val="0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Calibri"/>
                <a:cs typeface="Calibri"/>
              </a:rPr>
              <a:t>КАДРЫ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8690546" y="4652627"/>
            <a:ext cx="3540304" cy="8786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9867" marR="0">
              <a:lnSpc>
                <a:spcPts val="1458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Общая площадь подразделений</a:t>
            </a:r>
            <a:r>
              <a:rPr sz="1400" spc="-4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00000"/>
                </a:solidFill>
                <a:latin typeface="Calibri"/>
                <a:cs typeface="Calibri"/>
              </a:rPr>
              <a:t>6685,2</a:t>
            </a:r>
          </a:p>
          <a:p>
            <a:pPr marL="0" marR="0">
              <a:lnSpc>
                <a:spcPts val="1458"/>
              </a:lnSpc>
              <a:spcBef>
                <a:spcPts val="171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Calibri"/>
                <a:cs typeface="Calibri"/>
              </a:rPr>
              <a:t>кв. </a:t>
            </a:r>
            <a:r>
              <a:rPr sz="1400" b="1" spc="-10" dirty="0">
                <a:solidFill>
                  <a:srgbClr val="000000"/>
                </a:solidFill>
                <a:latin typeface="Calibri"/>
                <a:cs typeface="Calibri"/>
              </a:rPr>
              <a:t>м</a:t>
            </a: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, в том числе районах республики –</a:t>
            </a:r>
          </a:p>
          <a:p>
            <a:pPr marL="1052735" marR="0">
              <a:lnSpc>
                <a:spcPts val="1458"/>
              </a:lnSpc>
              <a:spcBef>
                <a:spcPts val="221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Calibri"/>
                <a:cs typeface="Calibri"/>
              </a:rPr>
              <a:t>2143,6</a:t>
            </a:r>
            <a:r>
              <a:rPr sz="1400" b="1" spc="1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00000"/>
                </a:solidFill>
                <a:latin typeface="Calibri"/>
                <a:cs typeface="Calibri"/>
              </a:rPr>
              <a:t>кв. </a:t>
            </a:r>
            <a:r>
              <a:rPr sz="1400" b="1" spc="-10" dirty="0">
                <a:solidFill>
                  <a:srgbClr val="000000"/>
                </a:solidFill>
                <a:latin typeface="Calibri"/>
                <a:cs typeface="Calibri"/>
              </a:rPr>
              <a:t>м</a:t>
            </a: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,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6750056" y="4987589"/>
            <a:ext cx="1603161" cy="6653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1193" marR="0">
              <a:lnSpc>
                <a:spcPts val="1458"/>
              </a:lnSpc>
              <a:spcBef>
                <a:spcPts val="0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Calibri"/>
                <a:cs typeface="Calibri"/>
              </a:rPr>
              <a:t>Материально-</a:t>
            </a:r>
          </a:p>
          <a:p>
            <a:pPr marL="0" marR="0">
              <a:lnSpc>
                <a:spcPts val="1458"/>
              </a:lnSpc>
              <a:spcBef>
                <a:spcPts val="171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Calibri"/>
                <a:cs typeface="Calibri"/>
              </a:rPr>
              <a:t>техническая база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4955377" y="5130832"/>
            <a:ext cx="678904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FFFFFF"/>
                </a:solidFill>
                <a:latin typeface="QRBTTO+MicrosoftYaHei"/>
                <a:cs typeface="QRBTTO+MicrosoftYaHei"/>
              </a:rPr>
              <a:t>03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9086776" y="5292707"/>
            <a:ext cx="2627889" cy="6653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58"/>
              </a:lnSpc>
              <a:spcBef>
                <a:spcPts val="0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Calibri"/>
                <a:cs typeface="Calibri"/>
              </a:rPr>
              <a:t>29 тыс</a:t>
            </a: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. единиц медицинского</a:t>
            </a:r>
          </a:p>
          <a:p>
            <a:pPr marL="598747" marR="0">
              <a:lnSpc>
                <a:spcPts val="1458"/>
              </a:lnSpc>
              <a:spcBef>
                <a:spcPts val="171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оборудования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220002" y="473181"/>
            <a:ext cx="6637833" cy="10455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11819" marR="0">
              <a:lnSpc>
                <a:spcPts val="2292"/>
              </a:lnSpc>
              <a:spcBef>
                <a:spcPts val="0"/>
              </a:spcBef>
              <a:spcAft>
                <a:spcPts val="0"/>
              </a:spcAft>
            </a:pPr>
            <a:r>
              <a:rPr sz="2200" b="1" dirty="0">
                <a:solidFill>
                  <a:srgbClr val="000000"/>
                </a:solidFill>
                <a:latin typeface="Calibri"/>
                <a:cs typeface="Calibri"/>
              </a:rPr>
              <a:t>КАРЬЕРНЫЙ ПУТЬ</a:t>
            </a:r>
            <a:r>
              <a:rPr sz="2200" b="1" spc="3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000000"/>
                </a:solidFill>
                <a:latin typeface="Calibri"/>
                <a:cs typeface="Calibri"/>
              </a:rPr>
              <a:t>ОБУЧАЮЩЕГОСЯ</a:t>
            </a:r>
          </a:p>
          <a:p>
            <a:pPr marL="0" marR="0">
              <a:lnSpc>
                <a:spcPts val="2292"/>
              </a:lnSpc>
              <a:spcBef>
                <a:spcPts val="347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специальности «Стоматология ортопедическая»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688467" y="1627043"/>
            <a:ext cx="3561664" cy="451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58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Прохождение вступительных</a:t>
            </a:r>
            <a:r>
              <a:rPr sz="1400" spc="-4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00000"/>
                </a:solidFill>
                <a:latin typeface="Calibri"/>
                <a:cs typeface="Calibri"/>
              </a:rPr>
              <a:t>испытаний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09433" y="1659191"/>
            <a:ext cx="3282366" cy="451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58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Подача документов на поступление –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691953" y="1872552"/>
            <a:ext cx="1151706" cy="451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58"/>
              </a:lnSpc>
              <a:spcBef>
                <a:spcPts val="0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Calibri"/>
                <a:cs typeface="Calibri"/>
              </a:rPr>
              <a:t>абитуриент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435892" y="1862250"/>
            <a:ext cx="2106252" cy="451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58"/>
              </a:lnSpc>
              <a:spcBef>
                <a:spcPts val="0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Calibri"/>
                <a:cs typeface="Calibri"/>
              </a:rPr>
              <a:t>Поступление </a:t>
            </a: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в колледж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827090" y="3320380"/>
            <a:ext cx="3304704" cy="451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58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Перевод на</a:t>
            </a:r>
            <a:r>
              <a:rPr sz="1400" spc="-1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00000"/>
                </a:solidFill>
                <a:latin typeface="Calibri"/>
                <a:cs typeface="Calibri"/>
              </a:rPr>
              <a:t>индивидуальный график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98397" y="3384370"/>
            <a:ext cx="3501111" cy="8786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1243" marR="0">
              <a:lnSpc>
                <a:spcPts val="1458"/>
              </a:lnSpc>
              <a:spcBef>
                <a:spcPts val="0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Calibri"/>
                <a:cs typeface="Calibri"/>
              </a:rPr>
              <a:t>Стажировка</a:t>
            </a:r>
            <a:r>
              <a:rPr sz="1400" b="1" spc="-3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у работодателя</a:t>
            </a:r>
          </a:p>
          <a:p>
            <a:pPr marL="0" marR="0">
              <a:lnSpc>
                <a:spcPts val="1458"/>
              </a:lnSpc>
              <a:spcBef>
                <a:spcPts val="171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с прикреплением</a:t>
            </a:r>
            <a:r>
              <a:rPr sz="1400" spc="1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C00000"/>
                </a:solidFill>
                <a:latin typeface="Calibri"/>
                <a:cs typeface="Calibri"/>
              </a:rPr>
              <a:t>наставника</a:t>
            </a: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, освоение</a:t>
            </a:r>
          </a:p>
          <a:p>
            <a:pPr marL="779071" marR="0">
              <a:lnSpc>
                <a:spcPts val="1458"/>
              </a:lnSpc>
              <a:spcBef>
                <a:spcPts val="221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Calibri"/>
                <a:cs typeface="Calibri"/>
              </a:rPr>
              <a:t>цифровых </a:t>
            </a: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навыков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8871865" y="3397805"/>
            <a:ext cx="3407406" cy="451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58"/>
              </a:lnSpc>
              <a:spcBef>
                <a:spcPts val="0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Calibri"/>
                <a:cs typeface="Calibri"/>
              </a:rPr>
              <a:t>Отбор</a:t>
            </a:r>
            <a:r>
              <a:rPr sz="1400" b="1" spc="1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работодателем первокурсников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5902627" y="3533741"/>
            <a:ext cx="982935" cy="451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58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обучения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9200837" y="5240360"/>
            <a:ext cx="2642542" cy="8786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8431" marR="0">
              <a:lnSpc>
                <a:spcPts val="1458"/>
              </a:lnSpc>
              <a:spcBef>
                <a:spcPts val="0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Calibri"/>
                <a:cs typeface="Calibri"/>
              </a:rPr>
              <a:t>Продолжение работы</a:t>
            </a:r>
          </a:p>
          <a:p>
            <a:pPr marL="78828" marR="0">
              <a:lnSpc>
                <a:spcPts val="1458"/>
              </a:lnSpc>
              <a:spcBef>
                <a:spcPts val="171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в организации работодателя</a:t>
            </a:r>
          </a:p>
          <a:p>
            <a:pPr marL="0" marR="0">
              <a:lnSpc>
                <a:spcPts val="1458"/>
              </a:lnSpc>
              <a:spcBef>
                <a:spcPts val="221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и в УПК в качестве</a:t>
            </a:r>
            <a:r>
              <a:rPr sz="1400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C00000"/>
                </a:solidFill>
                <a:latin typeface="Calibri"/>
                <a:cs typeface="Calibri"/>
              </a:rPr>
              <a:t>наставника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923555" y="5305288"/>
            <a:ext cx="2826452" cy="8786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58"/>
              </a:lnSpc>
              <a:spcBef>
                <a:spcPts val="0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Calibri"/>
                <a:cs typeface="Calibri"/>
              </a:rPr>
              <a:t>Трудоустройство</a:t>
            </a: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в организацию</a:t>
            </a:r>
          </a:p>
          <a:p>
            <a:pPr marL="407758" marR="0">
              <a:lnSpc>
                <a:spcPts val="1458"/>
              </a:lnSpc>
              <a:spcBef>
                <a:spcPts val="171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работодателя и в</a:t>
            </a:r>
            <a:r>
              <a:rPr sz="1400" spc="-9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00000"/>
                </a:solidFill>
                <a:latin typeface="Calibri"/>
                <a:cs typeface="Calibri"/>
              </a:rPr>
              <a:t>УПК</a:t>
            </a:r>
          </a:p>
          <a:p>
            <a:pPr marL="83740" marR="0">
              <a:lnSpc>
                <a:spcPts val="1458"/>
              </a:lnSpc>
              <a:spcBef>
                <a:spcPts val="221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под руководством</a:t>
            </a:r>
            <a:r>
              <a:rPr sz="1400" spc="-10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C00000"/>
                </a:solidFill>
                <a:latin typeface="Calibri"/>
                <a:cs typeface="Calibri"/>
              </a:rPr>
              <a:t>наставника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977196" y="5490789"/>
            <a:ext cx="834479" cy="451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58"/>
              </a:lnSpc>
              <a:spcBef>
                <a:spcPts val="0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Calibri"/>
                <a:cs typeface="Calibri"/>
              </a:rPr>
              <a:t>Выпуск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500065" y="483611"/>
            <a:ext cx="5795833" cy="7747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dirty="0">
                <a:solidFill>
                  <a:srgbClr val="000000"/>
                </a:solidFill>
                <a:latin typeface="Calibri"/>
                <a:cs typeface="Calibri"/>
              </a:rPr>
              <a:t>КАРЬЕРНАЯ КАРТА ЗУБНОГО ТЕХНИКА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90524" y="1386917"/>
            <a:ext cx="1996631" cy="3228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41"/>
              </a:lnSpc>
              <a:spcBef>
                <a:spcPts val="0"/>
              </a:spcBef>
              <a:spcAft>
                <a:spcPts val="0"/>
              </a:spcAft>
            </a:pPr>
            <a:r>
              <a:rPr sz="1000" b="1" dirty="0">
                <a:solidFill>
                  <a:srgbClr val="000000"/>
                </a:solidFill>
                <a:latin typeface="Calibri"/>
                <a:cs typeface="Calibri"/>
              </a:rPr>
              <a:t>Меры социальной поддержки: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089015" y="1385953"/>
            <a:ext cx="2140628" cy="3389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4"/>
              </a:lnSpc>
              <a:spcBef>
                <a:spcPts val="0"/>
              </a:spcBef>
              <a:spcAft>
                <a:spcPts val="0"/>
              </a:spcAft>
            </a:pPr>
            <a:r>
              <a:rPr sz="1050" b="1" dirty="0">
                <a:solidFill>
                  <a:srgbClr val="000000"/>
                </a:solidFill>
                <a:latin typeface="Calibri"/>
                <a:cs typeface="Calibri"/>
              </a:rPr>
              <a:t>Меры поддержки от колледжа: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47014" y="1686397"/>
            <a:ext cx="240850" cy="3389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4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Calibri"/>
                <a:cs typeface="Calibri"/>
              </a:rPr>
              <a:t>-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18464" y="1691717"/>
            <a:ext cx="4920866" cy="12372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41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Calibri"/>
                <a:cs typeface="Calibri"/>
              </a:rPr>
              <a:t>стипендии</a:t>
            </a:r>
            <a:r>
              <a:rPr sz="1000" spc="17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0000"/>
                </a:solidFill>
                <a:latin typeface="Calibri"/>
                <a:cs typeface="Calibri"/>
              </a:rPr>
              <a:t>студентам,</a:t>
            </a:r>
            <a:r>
              <a:rPr sz="1000" spc="17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0000"/>
                </a:solidFill>
                <a:latin typeface="Calibri"/>
                <a:cs typeface="Calibri"/>
              </a:rPr>
              <a:t>заключившим</a:t>
            </a:r>
            <a:r>
              <a:rPr sz="1000" spc="16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0000"/>
                </a:solidFill>
                <a:latin typeface="Calibri"/>
                <a:cs typeface="Calibri"/>
              </a:rPr>
              <a:t>договоры</a:t>
            </a:r>
            <a:r>
              <a:rPr sz="1000" spc="16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0000"/>
                </a:solidFill>
                <a:latin typeface="Calibri"/>
                <a:cs typeface="Calibri"/>
              </a:rPr>
              <a:t>о</a:t>
            </a:r>
            <a:r>
              <a:rPr sz="1000" spc="16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0000"/>
                </a:solidFill>
                <a:latin typeface="Calibri"/>
                <a:cs typeface="Calibri"/>
              </a:rPr>
              <a:t>целевом</a:t>
            </a:r>
            <a:r>
              <a:rPr sz="1000" spc="16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0000"/>
                </a:solidFill>
                <a:latin typeface="Calibri"/>
                <a:cs typeface="Calibri"/>
              </a:rPr>
              <a:t>обучении,</a:t>
            </a:r>
            <a:r>
              <a:rPr sz="1000" spc="17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0000"/>
                </a:solidFill>
                <a:latin typeface="Calibri"/>
                <a:cs typeface="Calibri"/>
              </a:rPr>
              <a:t>–</a:t>
            </a:r>
            <a:r>
              <a:rPr sz="1000" spc="16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000" b="1" dirty="0">
                <a:solidFill>
                  <a:srgbClr val="000000"/>
                </a:solidFill>
                <a:latin typeface="Calibri"/>
                <a:cs typeface="Calibri"/>
              </a:rPr>
              <a:t>2000</a:t>
            </a:r>
          </a:p>
          <a:p>
            <a:pPr marL="0" marR="0">
              <a:lnSpc>
                <a:spcPts val="1041"/>
              </a:lnSpc>
              <a:spcBef>
                <a:spcPts val="158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Calibri"/>
                <a:cs typeface="Calibri"/>
              </a:rPr>
              <a:t>рублей;</a:t>
            </a:r>
          </a:p>
          <a:p>
            <a:pPr marL="0" marR="0">
              <a:lnSpc>
                <a:spcPts val="1041"/>
              </a:lnSpc>
              <a:spcBef>
                <a:spcPts val="158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Calibri"/>
                <a:cs typeface="Calibri"/>
              </a:rPr>
              <a:t>ежегодная</a:t>
            </a:r>
            <a:r>
              <a:rPr sz="1000" spc="1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000" b="1" dirty="0">
                <a:solidFill>
                  <a:srgbClr val="000000"/>
                </a:solidFill>
                <a:latin typeface="Calibri"/>
                <a:cs typeface="Calibri"/>
              </a:rPr>
              <a:t>индексация</a:t>
            </a:r>
            <a:r>
              <a:rPr sz="1000" b="1" spc="1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0000"/>
                </a:solidFill>
                <a:latin typeface="Calibri"/>
                <a:cs typeface="Calibri"/>
              </a:rPr>
              <a:t>заработной платы;</a:t>
            </a:r>
          </a:p>
          <a:p>
            <a:pPr marL="0" marR="0">
              <a:lnSpc>
                <a:spcPts val="1041"/>
              </a:lnSpc>
              <a:spcBef>
                <a:spcPts val="158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Calibri"/>
                <a:cs typeface="Calibri"/>
              </a:rPr>
              <a:t>ежегодное</a:t>
            </a:r>
            <a:r>
              <a:rPr sz="1000" spc="1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000" b="1" dirty="0">
                <a:solidFill>
                  <a:srgbClr val="000000"/>
                </a:solidFill>
                <a:latin typeface="Calibri"/>
                <a:cs typeface="Calibri"/>
              </a:rPr>
              <a:t>вознаграждение</a:t>
            </a:r>
            <a:r>
              <a:rPr sz="1000" b="1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0000"/>
                </a:solidFill>
                <a:latin typeface="Calibri"/>
                <a:cs typeface="Calibri"/>
              </a:rPr>
              <a:t>по итогам работы;</a:t>
            </a:r>
          </a:p>
          <a:p>
            <a:pPr marL="0" marR="0">
              <a:lnSpc>
                <a:spcPts val="1041"/>
              </a:lnSpc>
              <a:spcBef>
                <a:spcPts val="158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Calibri"/>
                <a:cs typeface="Calibri"/>
              </a:rPr>
              <a:t>предоставление</a:t>
            </a:r>
            <a:r>
              <a:rPr sz="1000" spc="85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000" b="1" dirty="0">
                <a:solidFill>
                  <a:srgbClr val="000000"/>
                </a:solidFill>
                <a:latin typeface="Calibri"/>
                <a:cs typeface="Calibri"/>
              </a:rPr>
              <a:t>субсидии</a:t>
            </a:r>
            <a:r>
              <a:rPr sz="1000" b="1" spc="86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0000"/>
                </a:solidFill>
                <a:latin typeface="Calibri"/>
                <a:cs typeface="Calibri"/>
              </a:rPr>
              <a:t>из</a:t>
            </a:r>
            <a:r>
              <a:rPr sz="1000" spc="84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0000"/>
                </a:solidFill>
                <a:latin typeface="Calibri"/>
                <a:cs typeface="Calibri"/>
              </a:rPr>
              <a:t>республиканского</a:t>
            </a:r>
            <a:r>
              <a:rPr sz="1000" spc="85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0000"/>
                </a:solidFill>
                <a:latin typeface="Calibri"/>
                <a:cs typeface="Calibri"/>
              </a:rPr>
              <a:t>бюджета</a:t>
            </a:r>
            <a:r>
              <a:rPr sz="1000" spc="85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0000"/>
                </a:solidFill>
                <a:latin typeface="Calibri"/>
                <a:cs typeface="Calibri"/>
              </a:rPr>
              <a:t>Чувашской</a:t>
            </a:r>
          </a:p>
          <a:p>
            <a:pPr marL="0" marR="0">
              <a:lnSpc>
                <a:spcPts val="1041"/>
              </a:lnSpc>
              <a:spcBef>
                <a:spcPts val="158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Calibri"/>
                <a:cs typeface="Calibri"/>
              </a:rPr>
              <a:t>Республики</a:t>
            </a:r>
            <a:r>
              <a:rPr sz="1000" spc="11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0000"/>
                </a:solidFill>
                <a:latin typeface="Calibri"/>
                <a:cs typeface="Calibri"/>
              </a:rPr>
              <a:t>на</a:t>
            </a:r>
            <a:r>
              <a:rPr sz="1000" spc="11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0000"/>
                </a:solidFill>
                <a:latin typeface="Calibri"/>
                <a:cs typeface="Calibri"/>
              </a:rPr>
              <a:t>возмещение</a:t>
            </a:r>
            <a:r>
              <a:rPr sz="1000" spc="11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0000"/>
                </a:solidFill>
                <a:latin typeface="Calibri"/>
                <a:cs typeface="Calibri"/>
              </a:rPr>
              <a:t>части</a:t>
            </a:r>
            <a:r>
              <a:rPr sz="1000" spc="1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0000"/>
                </a:solidFill>
                <a:latin typeface="Calibri"/>
                <a:cs typeface="Calibri"/>
              </a:rPr>
              <a:t>затрат</a:t>
            </a:r>
            <a:r>
              <a:rPr sz="1000" spc="10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0000"/>
                </a:solidFill>
                <a:latin typeface="Calibri"/>
                <a:cs typeface="Calibri"/>
              </a:rPr>
              <a:t>на</a:t>
            </a:r>
            <a:r>
              <a:rPr sz="1000" spc="11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0000"/>
                </a:solidFill>
                <a:latin typeface="Calibri"/>
                <a:cs typeface="Calibri"/>
              </a:rPr>
              <a:t>уплату</a:t>
            </a:r>
            <a:r>
              <a:rPr sz="1000" spc="11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0000"/>
                </a:solidFill>
                <a:latin typeface="Calibri"/>
                <a:cs typeface="Calibri"/>
              </a:rPr>
              <a:t>процентов</a:t>
            </a:r>
            <a:r>
              <a:rPr sz="1000" spc="11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0000"/>
                </a:solidFill>
                <a:latin typeface="Calibri"/>
                <a:cs typeface="Calibri"/>
              </a:rPr>
              <a:t>по</a:t>
            </a:r>
            <a:r>
              <a:rPr sz="1000" spc="11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0000"/>
                </a:solidFill>
                <a:latin typeface="Calibri"/>
                <a:cs typeface="Calibri"/>
              </a:rPr>
              <a:t>ипотечным</a:t>
            </a:r>
          </a:p>
          <a:p>
            <a:pPr marL="0" marR="0">
              <a:lnSpc>
                <a:spcPts val="1041"/>
              </a:lnSpc>
              <a:spcBef>
                <a:spcPts val="158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Calibri"/>
                <a:cs typeface="Calibri"/>
              </a:rPr>
              <a:t>кредитам (займам);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908040" y="1700672"/>
            <a:ext cx="252319" cy="5151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46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Calibri"/>
                <a:cs typeface="Calibri"/>
              </a:rPr>
              <a:t>-</a:t>
            </a:r>
          </a:p>
          <a:p>
            <a:pPr marL="0" marR="0">
              <a:lnSpc>
                <a:spcPts val="1146"/>
              </a:lnSpc>
              <a:spcBef>
                <a:spcPts val="163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Calibri"/>
                <a:cs typeface="Calibri"/>
              </a:rPr>
              <a:t>-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079490" y="1705992"/>
            <a:ext cx="4606031" cy="4989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4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Calibri"/>
                <a:cs typeface="Calibri"/>
              </a:rPr>
              <a:t>обучение в новых современных помещениях;</a:t>
            </a:r>
          </a:p>
          <a:p>
            <a:pPr marL="0" marR="0">
              <a:lnSpc>
                <a:spcPts val="1094"/>
              </a:lnSpc>
              <a:spcBef>
                <a:spcPts val="165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Calibri"/>
                <a:cs typeface="Calibri"/>
              </a:rPr>
              <a:t>прохождение практики на базах ведущих медицинских организациях;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247014" y="1991197"/>
            <a:ext cx="240850" cy="643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4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Calibri"/>
                <a:cs typeface="Calibri"/>
              </a:rPr>
              <a:t>-</a:t>
            </a:r>
          </a:p>
          <a:p>
            <a:pPr marL="0" marR="0">
              <a:lnSpc>
                <a:spcPts val="1094"/>
              </a:lnSpc>
              <a:spcBef>
                <a:spcPts val="105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Calibri"/>
                <a:cs typeface="Calibri"/>
              </a:rPr>
              <a:t>-</a:t>
            </a:r>
          </a:p>
          <a:p>
            <a:pPr marL="0" marR="0">
              <a:lnSpc>
                <a:spcPts val="1094"/>
              </a:lnSpc>
              <a:spcBef>
                <a:spcPts val="105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Calibri"/>
                <a:cs typeface="Calibri"/>
              </a:rPr>
              <a:t>-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5908040" y="2026032"/>
            <a:ext cx="3320404" cy="3389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4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Calibri"/>
                <a:cs typeface="Calibri"/>
              </a:rPr>
              <a:t>-</a:t>
            </a:r>
            <a:r>
              <a:rPr sz="1050" spc="71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000000"/>
                </a:solidFill>
                <a:latin typeface="Calibri"/>
                <a:cs typeface="Calibri"/>
              </a:rPr>
              <a:t>работа в учебно-производственных комплексах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7680461" y="2564160"/>
            <a:ext cx="1954157" cy="3873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Помощник руководителя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247014" y="2753197"/>
            <a:ext cx="240850" cy="643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4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Calibri"/>
                <a:cs typeface="Calibri"/>
              </a:rPr>
              <a:t>-</a:t>
            </a:r>
          </a:p>
          <a:p>
            <a:pPr marL="0" marR="0">
              <a:lnSpc>
                <a:spcPts val="1094"/>
              </a:lnSpc>
              <a:spcBef>
                <a:spcPts val="1305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Calibri"/>
                <a:cs typeface="Calibri"/>
              </a:rPr>
              <a:t>-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418464" y="2758517"/>
            <a:ext cx="4918383" cy="12372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41"/>
              </a:lnSpc>
              <a:spcBef>
                <a:spcPts val="0"/>
              </a:spcBef>
              <a:spcAft>
                <a:spcPts val="0"/>
              </a:spcAft>
            </a:pPr>
            <a:r>
              <a:rPr sz="1000" b="1" dirty="0">
                <a:solidFill>
                  <a:srgbClr val="000000"/>
                </a:solidFill>
                <a:latin typeface="Calibri"/>
                <a:cs typeface="Calibri"/>
              </a:rPr>
              <a:t>субсидии</a:t>
            </a:r>
            <a:r>
              <a:rPr sz="1000" b="1" spc="36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0000"/>
                </a:solidFill>
                <a:latin typeface="Calibri"/>
                <a:cs typeface="Calibri"/>
              </a:rPr>
              <a:t>на</a:t>
            </a:r>
            <a:r>
              <a:rPr sz="1000" spc="34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0000"/>
                </a:solidFill>
                <a:latin typeface="Calibri"/>
                <a:cs typeface="Calibri"/>
              </a:rPr>
              <a:t>строительство</a:t>
            </a:r>
            <a:r>
              <a:rPr sz="1000" spc="35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0000"/>
                </a:solidFill>
                <a:latin typeface="Calibri"/>
                <a:cs typeface="Calibri"/>
              </a:rPr>
              <a:t>(приобретение)</a:t>
            </a:r>
            <a:r>
              <a:rPr sz="1000" spc="35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0000"/>
                </a:solidFill>
                <a:latin typeface="Calibri"/>
                <a:cs typeface="Calibri"/>
              </a:rPr>
              <a:t>жилья</a:t>
            </a:r>
            <a:r>
              <a:rPr sz="1000" spc="35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0000"/>
                </a:solidFill>
                <a:latin typeface="Calibri"/>
                <a:cs typeface="Calibri"/>
              </a:rPr>
              <a:t>(до</a:t>
            </a:r>
            <a:r>
              <a:rPr sz="1000" spc="34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0000"/>
                </a:solidFill>
                <a:latin typeface="Calibri"/>
                <a:cs typeface="Calibri"/>
              </a:rPr>
              <a:t>70%</a:t>
            </a:r>
            <a:r>
              <a:rPr sz="1000" spc="35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0000"/>
                </a:solidFill>
                <a:latin typeface="Calibri"/>
                <a:cs typeface="Calibri"/>
              </a:rPr>
              <a:t>от</a:t>
            </a:r>
            <a:r>
              <a:rPr sz="1000" spc="34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0000"/>
                </a:solidFill>
                <a:latin typeface="Calibri"/>
                <a:cs typeface="Calibri"/>
              </a:rPr>
              <a:t>стоимости</a:t>
            </a:r>
          </a:p>
          <a:p>
            <a:pPr marL="0" marR="0">
              <a:lnSpc>
                <a:spcPts val="1041"/>
              </a:lnSpc>
              <a:spcBef>
                <a:spcPts val="158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Calibri"/>
                <a:cs typeface="Calibri"/>
              </a:rPr>
              <a:t>жилья);</a:t>
            </a:r>
          </a:p>
          <a:p>
            <a:pPr marL="0" marR="0">
              <a:lnSpc>
                <a:spcPts val="1041"/>
              </a:lnSpc>
              <a:spcBef>
                <a:spcPts val="158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Calibri"/>
                <a:cs typeface="Calibri"/>
              </a:rPr>
              <a:t>ежемесячная</a:t>
            </a:r>
            <a:r>
              <a:rPr sz="1000" spc="3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000" b="1" dirty="0">
                <a:solidFill>
                  <a:srgbClr val="000000"/>
                </a:solidFill>
                <a:latin typeface="Calibri"/>
                <a:cs typeface="Calibri"/>
              </a:rPr>
              <a:t>компенсация</a:t>
            </a:r>
            <a:r>
              <a:rPr sz="1000" b="1" spc="31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0000"/>
                </a:solidFill>
                <a:latin typeface="Calibri"/>
                <a:cs typeface="Calibri"/>
              </a:rPr>
              <a:t>по</a:t>
            </a:r>
            <a:r>
              <a:rPr sz="1000" spc="30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0000"/>
                </a:solidFill>
                <a:latin typeface="Calibri"/>
                <a:cs typeface="Calibri"/>
              </a:rPr>
              <a:t>жилищно-коммунальным</a:t>
            </a:r>
            <a:r>
              <a:rPr sz="1000" spc="29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0000"/>
                </a:solidFill>
                <a:latin typeface="Calibri"/>
                <a:cs typeface="Calibri"/>
              </a:rPr>
              <a:t>услугам</a:t>
            </a:r>
            <a:r>
              <a:rPr sz="1000" spc="30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0000"/>
                </a:solidFill>
                <a:latin typeface="Calibri"/>
                <a:cs typeface="Calibri"/>
              </a:rPr>
              <a:t>сельским</a:t>
            </a:r>
          </a:p>
          <a:p>
            <a:pPr marL="0" marR="0">
              <a:lnSpc>
                <a:spcPts val="1041"/>
              </a:lnSpc>
              <a:spcBef>
                <a:spcPts val="158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Calibri"/>
                <a:cs typeface="Calibri"/>
              </a:rPr>
              <a:t>специалистам;</a:t>
            </a:r>
          </a:p>
          <a:p>
            <a:pPr marL="0" marR="0">
              <a:lnSpc>
                <a:spcPts val="1041"/>
              </a:lnSpc>
              <a:spcBef>
                <a:spcPts val="158"/>
              </a:spcBef>
              <a:spcAft>
                <a:spcPts val="0"/>
              </a:spcAft>
            </a:pPr>
            <a:r>
              <a:rPr sz="1000" b="1" dirty="0">
                <a:solidFill>
                  <a:srgbClr val="000000"/>
                </a:solidFill>
                <a:latin typeface="Calibri"/>
                <a:cs typeface="Calibri"/>
              </a:rPr>
              <a:t>выделение</a:t>
            </a:r>
            <a:r>
              <a:rPr sz="1000" b="1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0000"/>
                </a:solidFill>
                <a:latin typeface="Calibri"/>
                <a:cs typeface="Calibri"/>
              </a:rPr>
              <a:t>служебного жилья;</a:t>
            </a:r>
          </a:p>
          <a:p>
            <a:pPr marL="0" marR="0">
              <a:lnSpc>
                <a:spcPts val="1041"/>
              </a:lnSpc>
              <a:spcBef>
                <a:spcPts val="158"/>
              </a:spcBef>
              <a:spcAft>
                <a:spcPts val="0"/>
              </a:spcAft>
            </a:pPr>
            <a:r>
              <a:rPr sz="1000" b="1" dirty="0">
                <a:solidFill>
                  <a:srgbClr val="000000"/>
                </a:solidFill>
                <a:latin typeface="Calibri"/>
                <a:cs typeface="Calibri"/>
              </a:rPr>
              <a:t>предоставление</a:t>
            </a:r>
            <a:r>
              <a:rPr sz="1000" b="1" spc="57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0000"/>
                </a:solidFill>
                <a:latin typeface="Calibri"/>
                <a:cs typeface="Calibri"/>
              </a:rPr>
              <a:t>в</a:t>
            </a:r>
            <a:r>
              <a:rPr sz="1000" spc="56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0000"/>
                </a:solidFill>
                <a:latin typeface="Calibri"/>
                <a:cs typeface="Calibri"/>
              </a:rPr>
              <a:t>первоочередном</a:t>
            </a:r>
            <a:r>
              <a:rPr sz="1000" spc="59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0000"/>
                </a:solidFill>
                <a:latin typeface="Calibri"/>
                <a:cs typeface="Calibri"/>
              </a:rPr>
              <a:t>порядке</a:t>
            </a:r>
            <a:r>
              <a:rPr sz="1000" spc="58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0000"/>
                </a:solidFill>
                <a:latin typeface="Calibri"/>
                <a:cs typeface="Calibri"/>
              </a:rPr>
              <a:t>мест</a:t>
            </a:r>
            <a:r>
              <a:rPr sz="1000" spc="57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0000"/>
                </a:solidFill>
                <a:latin typeface="Calibri"/>
                <a:cs typeface="Calibri"/>
              </a:rPr>
              <a:t>детям</a:t>
            </a:r>
            <a:r>
              <a:rPr sz="1000" spc="57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0000"/>
                </a:solidFill>
                <a:latin typeface="Calibri"/>
                <a:cs typeface="Calibri"/>
              </a:rPr>
              <a:t>медицинских</a:t>
            </a:r>
          </a:p>
          <a:p>
            <a:pPr marL="0" marR="0">
              <a:lnSpc>
                <a:spcPts val="1041"/>
              </a:lnSpc>
              <a:spcBef>
                <a:spcPts val="158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Calibri"/>
                <a:cs typeface="Calibri"/>
              </a:rPr>
              <a:t>работников в дошкольных образовательных</a:t>
            </a:r>
            <a:r>
              <a:rPr sz="1000" spc="1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0000"/>
                </a:solidFill>
                <a:latin typeface="Calibri"/>
                <a:cs typeface="Calibri"/>
              </a:rPr>
              <a:t>организациях.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7586030" y="2747040"/>
            <a:ext cx="2172634" cy="3873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стоматологической клиники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8321972" y="2929920"/>
            <a:ext cx="629748" cy="3873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0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27 лет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5042421" y="3324572"/>
            <a:ext cx="2334750" cy="570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>
                <a:solidFill>
                  <a:srgbClr val="000000"/>
                </a:solidFill>
                <a:latin typeface="Calibri"/>
                <a:cs typeface="Calibri"/>
              </a:rPr>
              <a:t>Заведующий зуботехнической</a:t>
            </a:r>
          </a:p>
          <a:p>
            <a:pPr marL="536153" marR="0">
              <a:lnSpc>
                <a:spcPts val="1250"/>
              </a:lnSpc>
              <a:spcBef>
                <a:spcPts val="139"/>
              </a:spcBef>
              <a:spcAft>
                <a:spcPts val="0"/>
              </a:spcAft>
            </a:pPr>
            <a:r>
              <a:rPr sz="1200" b="1" dirty="0">
                <a:solidFill>
                  <a:srgbClr val="000000"/>
                </a:solidFill>
                <a:latin typeface="Calibri"/>
                <a:cs typeface="Calibri"/>
              </a:rPr>
              <a:t>лабораторией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247014" y="3362797"/>
            <a:ext cx="240850" cy="4913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4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Calibri"/>
                <a:cs typeface="Calibri"/>
              </a:rPr>
              <a:t>-</a:t>
            </a:r>
          </a:p>
          <a:p>
            <a:pPr marL="0" marR="0">
              <a:lnSpc>
                <a:spcPts val="1094"/>
              </a:lnSpc>
              <a:spcBef>
                <a:spcPts val="105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Calibri"/>
                <a:cs typeface="Calibri"/>
              </a:rPr>
              <a:t>-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7925753" y="3380259"/>
            <a:ext cx="246710" cy="491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4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TVQRRP+ArialMT"/>
                <a:cs typeface="TVQRRP+ArialMT"/>
              </a:rPr>
              <a:t>•</a:t>
            </a:r>
          </a:p>
          <a:p>
            <a:pPr marL="0" marR="0">
              <a:lnSpc>
                <a:spcPts val="1094"/>
              </a:lnSpc>
              <a:spcBef>
                <a:spcPts val="105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TVQRRP+ArialMT"/>
                <a:cs typeface="TVQRRP+ArialMT"/>
              </a:rPr>
              <a:t>•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8097203" y="3385579"/>
            <a:ext cx="4571149" cy="6276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41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Calibri"/>
                <a:cs typeface="Calibri"/>
              </a:rPr>
              <a:t>Получение опыта работы управления коллективом</a:t>
            </a:r>
          </a:p>
          <a:p>
            <a:pPr marL="0" marR="0">
              <a:lnSpc>
                <a:spcPts val="1041"/>
              </a:lnSpc>
              <a:spcBef>
                <a:spcPts val="158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Calibri"/>
                <a:cs typeface="Calibri"/>
              </a:rPr>
              <a:t>Реализация</a:t>
            </a:r>
            <a:r>
              <a:rPr sz="1000" spc="25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0000"/>
                </a:solidFill>
                <a:latin typeface="Calibri"/>
                <a:cs typeface="Calibri"/>
              </a:rPr>
              <a:t>проектов</a:t>
            </a:r>
            <a:r>
              <a:rPr sz="1000" spc="26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0000"/>
                </a:solidFill>
                <a:latin typeface="Calibri"/>
                <a:cs typeface="Calibri"/>
              </a:rPr>
              <a:t>по</a:t>
            </a:r>
            <a:r>
              <a:rPr sz="1000" spc="26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0000"/>
                </a:solidFill>
                <a:latin typeface="Calibri"/>
                <a:cs typeface="Calibri"/>
              </a:rPr>
              <a:t>повышение</a:t>
            </a:r>
            <a:r>
              <a:rPr sz="1000" spc="26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0000"/>
                </a:solidFill>
                <a:latin typeface="Calibri"/>
                <a:cs typeface="Calibri"/>
              </a:rPr>
              <a:t>качества</a:t>
            </a:r>
            <a:r>
              <a:rPr sz="1000" spc="26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0000"/>
                </a:solidFill>
                <a:latin typeface="Calibri"/>
                <a:cs typeface="Calibri"/>
              </a:rPr>
              <a:t>оказания</a:t>
            </a:r>
            <a:r>
              <a:rPr sz="1000" spc="25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0000"/>
                </a:solidFill>
                <a:latin typeface="Calibri"/>
                <a:cs typeface="Calibri"/>
              </a:rPr>
              <a:t>медицинской</a:t>
            </a:r>
          </a:p>
          <a:p>
            <a:pPr marL="0" marR="0">
              <a:lnSpc>
                <a:spcPts val="1041"/>
              </a:lnSpc>
              <a:spcBef>
                <a:spcPts val="158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Calibri"/>
                <a:cs typeface="Calibri"/>
              </a:rPr>
              <a:t>помощи населению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5747047" y="3690332"/>
            <a:ext cx="830611" cy="3873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0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24-27 лет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7925753" y="3837459"/>
            <a:ext cx="246710" cy="3389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4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TVQRRP+ArialMT"/>
                <a:cs typeface="TVQRRP+ArialMT"/>
              </a:rPr>
              <a:t>•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8097203" y="3842780"/>
            <a:ext cx="3802411" cy="3228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41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Calibri"/>
                <a:cs typeface="Calibri"/>
              </a:rPr>
              <a:t>Включение в кадровый резерв высшего медицинского звена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7925753" y="3995180"/>
            <a:ext cx="2138996" cy="3228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41"/>
              </a:lnSpc>
              <a:spcBef>
                <a:spcPts val="0"/>
              </a:spcBef>
              <a:spcAft>
                <a:spcPts val="0"/>
              </a:spcAft>
            </a:pPr>
            <a:r>
              <a:rPr sz="1000" b="1" dirty="0">
                <a:solidFill>
                  <a:srgbClr val="33CCCC"/>
                </a:solidFill>
                <a:latin typeface="Calibri"/>
                <a:cs typeface="Calibri"/>
              </a:rPr>
              <a:t>Средняя зарплата 100 000 рублей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3205448" y="4180234"/>
            <a:ext cx="1188206" cy="570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>
                <a:solidFill>
                  <a:srgbClr val="000000"/>
                </a:solidFill>
                <a:latin typeface="Calibri"/>
                <a:cs typeface="Calibri"/>
              </a:rPr>
              <a:t>Зубной техник</a:t>
            </a:r>
          </a:p>
          <a:p>
            <a:pPr marL="120166" marR="0">
              <a:lnSpc>
                <a:spcPts val="1250"/>
              </a:lnSpc>
              <a:spcBef>
                <a:spcPts val="139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19-24 года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5315902" y="4193059"/>
            <a:ext cx="246710" cy="4913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4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TVQRRP+ArialMT"/>
                <a:cs typeface="TVQRRP+ArialMT"/>
              </a:rPr>
              <a:t>•</a:t>
            </a:r>
          </a:p>
          <a:p>
            <a:pPr marL="0" marR="0">
              <a:lnSpc>
                <a:spcPts val="1094"/>
              </a:lnSpc>
              <a:spcBef>
                <a:spcPts val="105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TVQRRP+ArialMT"/>
                <a:cs typeface="TVQRRP+ArialMT"/>
              </a:rPr>
              <a:t>•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5487352" y="4198380"/>
            <a:ext cx="3893696" cy="6276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41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Calibri"/>
                <a:cs typeface="Calibri"/>
              </a:rPr>
              <a:t>Получение опыта работы управления коллективом</a:t>
            </a:r>
          </a:p>
          <a:p>
            <a:pPr marL="0" marR="0">
              <a:lnSpc>
                <a:spcPts val="1041"/>
              </a:lnSpc>
              <a:spcBef>
                <a:spcPts val="158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Calibri"/>
                <a:cs typeface="Calibri"/>
              </a:rPr>
              <a:t>Повышение</a:t>
            </a:r>
            <a:r>
              <a:rPr sz="1000" spc="92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0000"/>
                </a:solidFill>
                <a:latin typeface="Calibri"/>
                <a:cs typeface="Calibri"/>
              </a:rPr>
              <a:t>качества</a:t>
            </a:r>
            <a:r>
              <a:rPr sz="1000" spc="92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0000"/>
                </a:solidFill>
                <a:latin typeface="Calibri"/>
                <a:cs typeface="Calibri"/>
              </a:rPr>
              <a:t>оказания</a:t>
            </a:r>
            <a:r>
              <a:rPr sz="1000" spc="92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0000"/>
                </a:solidFill>
                <a:latin typeface="Calibri"/>
                <a:cs typeface="Calibri"/>
              </a:rPr>
              <a:t>медицинской</a:t>
            </a:r>
            <a:r>
              <a:rPr sz="1000" spc="9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0000"/>
                </a:solidFill>
                <a:latin typeface="Calibri"/>
                <a:cs typeface="Calibri"/>
              </a:rPr>
              <a:t>помощи</a:t>
            </a:r>
          </a:p>
          <a:p>
            <a:pPr marL="0" marR="0">
              <a:lnSpc>
                <a:spcPts val="1041"/>
              </a:lnSpc>
              <a:spcBef>
                <a:spcPts val="158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Calibri"/>
                <a:cs typeface="Calibri"/>
              </a:rPr>
              <a:t>структурном подразделении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9019222" y="4350780"/>
            <a:ext cx="251333" cy="3228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41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Calibri"/>
                <a:cs typeface="Calibri"/>
              </a:rPr>
              <a:t>в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5315902" y="4650259"/>
            <a:ext cx="246710" cy="3389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4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TVQRRP+ArialMT"/>
                <a:cs typeface="TVQRRP+ArialMT"/>
              </a:rPr>
              <a:t>•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5487352" y="4655580"/>
            <a:ext cx="3019747" cy="3228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41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Calibri"/>
                <a:cs typeface="Calibri"/>
              </a:rPr>
              <a:t>Получение высшего медицинского образования</a:t>
            </a:r>
          </a:p>
        </p:txBody>
      </p:sp>
      <p:sp>
        <p:nvSpPr>
          <p:cNvPr id="31" name="object 31"/>
          <p:cNvSpPr txBox="1"/>
          <p:nvPr/>
        </p:nvSpPr>
        <p:spPr>
          <a:xfrm>
            <a:off x="3090228" y="4809009"/>
            <a:ext cx="246710" cy="7961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4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TVQRRP+ArialMT"/>
                <a:cs typeface="TVQRRP+ArialMT"/>
              </a:rPr>
              <a:t>•</a:t>
            </a:r>
          </a:p>
          <a:p>
            <a:pPr marL="0" marR="0">
              <a:lnSpc>
                <a:spcPts val="1094"/>
              </a:lnSpc>
              <a:spcBef>
                <a:spcPts val="105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TVQRRP+ArialMT"/>
                <a:cs typeface="TVQRRP+ArialMT"/>
              </a:rPr>
              <a:t>•</a:t>
            </a:r>
          </a:p>
          <a:p>
            <a:pPr marL="0" marR="0">
              <a:lnSpc>
                <a:spcPts val="1094"/>
              </a:lnSpc>
              <a:spcBef>
                <a:spcPts val="105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TVQRRP+ArialMT"/>
                <a:cs typeface="TVQRRP+ArialMT"/>
              </a:rPr>
              <a:t>•</a:t>
            </a:r>
          </a:p>
          <a:p>
            <a:pPr marL="0" marR="0">
              <a:lnSpc>
                <a:spcPts val="1094"/>
              </a:lnSpc>
              <a:spcBef>
                <a:spcPts val="105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TVQRRP+ArialMT"/>
                <a:cs typeface="TVQRRP+ArialMT"/>
              </a:rPr>
              <a:t>•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3261678" y="4814330"/>
            <a:ext cx="1986210" cy="6276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41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Calibri"/>
                <a:cs typeface="Calibri"/>
              </a:rPr>
              <a:t>Получение опыта работы</a:t>
            </a:r>
          </a:p>
          <a:p>
            <a:pPr marL="0" marR="0">
              <a:lnSpc>
                <a:spcPts val="1041"/>
              </a:lnSpc>
              <a:spcBef>
                <a:spcPts val="158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Calibri"/>
                <a:cs typeface="Calibri"/>
              </a:rPr>
              <a:t>Повышение квалификации</a:t>
            </a:r>
          </a:p>
          <a:p>
            <a:pPr marL="0" marR="0">
              <a:lnSpc>
                <a:spcPts val="1041"/>
              </a:lnSpc>
              <a:spcBef>
                <a:spcPts val="158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Calibri"/>
                <a:cs typeface="Calibri"/>
              </a:rPr>
              <a:t>Получение смежной профессии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5315902" y="4807980"/>
            <a:ext cx="2065094" cy="3228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41"/>
              </a:lnSpc>
              <a:spcBef>
                <a:spcPts val="0"/>
              </a:spcBef>
              <a:spcAft>
                <a:spcPts val="0"/>
              </a:spcAft>
            </a:pPr>
            <a:r>
              <a:rPr sz="1000" b="1" dirty="0">
                <a:solidFill>
                  <a:srgbClr val="33CCCC"/>
                </a:solidFill>
                <a:latin typeface="Calibri"/>
                <a:cs typeface="Calibri"/>
              </a:rPr>
              <a:t>Средняя зарплата 70 000 рублей</a:t>
            </a:r>
          </a:p>
        </p:txBody>
      </p:sp>
      <p:sp>
        <p:nvSpPr>
          <p:cNvPr id="34" name="object 34"/>
          <p:cNvSpPr txBox="1"/>
          <p:nvPr/>
        </p:nvSpPr>
        <p:spPr>
          <a:xfrm>
            <a:off x="1181397" y="4991447"/>
            <a:ext cx="830611" cy="570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893" marR="0">
              <a:lnSpc>
                <a:spcPts val="125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>
                <a:solidFill>
                  <a:srgbClr val="000000"/>
                </a:solidFill>
                <a:latin typeface="Calibri"/>
                <a:cs typeface="Calibri"/>
              </a:rPr>
              <a:t>Студент</a:t>
            </a:r>
          </a:p>
          <a:p>
            <a:pPr marL="0" marR="0">
              <a:lnSpc>
                <a:spcPts val="1250"/>
              </a:lnSpc>
              <a:spcBef>
                <a:spcPts val="139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16-19 лет</a:t>
            </a:r>
          </a:p>
        </p:txBody>
      </p:sp>
      <p:sp>
        <p:nvSpPr>
          <p:cNvPr id="35" name="object 35"/>
          <p:cNvSpPr txBox="1"/>
          <p:nvPr/>
        </p:nvSpPr>
        <p:spPr>
          <a:xfrm>
            <a:off x="7651115" y="5100080"/>
            <a:ext cx="2857707" cy="3228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41"/>
              </a:lnSpc>
              <a:spcBef>
                <a:spcPts val="0"/>
              </a:spcBef>
              <a:spcAft>
                <a:spcPts val="0"/>
              </a:spcAft>
            </a:pPr>
            <a:r>
              <a:rPr sz="1000" b="1" dirty="0">
                <a:solidFill>
                  <a:srgbClr val="33CCCC"/>
                </a:solidFill>
                <a:latin typeface="Calibri"/>
                <a:cs typeface="Calibri"/>
              </a:rPr>
              <a:t>Средняя зарплата по Чувашии 49 195 рублей</a:t>
            </a:r>
          </a:p>
        </p:txBody>
      </p:sp>
      <p:sp>
        <p:nvSpPr>
          <p:cNvPr id="36" name="object 36"/>
          <p:cNvSpPr txBox="1"/>
          <p:nvPr/>
        </p:nvSpPr>
        <p:spPr>
          <a:xfrm>
            <a:off x="3261678" y="5271530"/>
            <a:ext cx="3019747" cy="3228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41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Calibri"/>
                <a:cs typeface="Calibri"/>
              </a:rPr>
              <a:t>Получение высшего медицинского образования</a:t>
            </a:r>
          </a:p>
        </p:txBody>
      </p:sp>
      <p:sp>
        <p:nvSpPr>
          <p:cNvPr id="37" name="object 37"/>
          <p:cNvSpPr txBox="1"/>
          <p:nvPr/>
        </p:nvSpPr>
        <p:spPr>
          <a:xfrm>
            <a:off x="3090228" y="5423930"/>
            <a:ext cx="2065094" cy="3228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41"/>
              </a:lnSpc>
              <a:spcBef>
                <a:spcPts val="0"/>
              </a:spcBef>
              <a:spcAft>
                <a:spcPts val="0"/>
              </a:spcAft>
            </a:pPr>
            <a:r>
              <a:rPr sz="1000" b="1" dirty="0">
                <a:solidFill>
                  <a:srgbClr val="33CCCC"/>
                </a:solidFill>
                <a:latin typeface="Calibri"/>
                <a:cs typeface="Calibri"/>
              </a:rPr>
              <a:t>Средняя зарплата 50 000 рублей</a:t>
            </a:r>
          </a:p>
        </p:txBody>
      </p:sp>
      <p:sp>
        <p:nvSpPr>
          <p:cNvPr id="38" name="object 38"/>
          <p:cNvSpPr txBox="1"/>
          <p:nvPr/>
        </p:nvSpPr>
        <p:spPr>
          <a:xfrm>
            <a:off x="7651115" y="5533808"/>
            <a:ext cx="3168613" cy="5648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37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Calibri"/>
                <a:cs typeface="Calibri"/>
              </a:rPr>
              <a:t>Чувашская Республика, г. Чебоксары, ул. Пирогова, д. 1а</a:t>
            </a:r>
          </a:p>
          <a:p>
            <a:pPr marL="0" marR="0">
              <a:lnSpc>
                <a:spcPts val="937"/>
              </a:lnSpc>
              <a:spcBef>
                <a:spcPts val="192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Calibri"/>
                <a:cs typeface="Calibri"/>
              </a:rPr>
              <a:t>45-26-06 (учебная часть)</a:t>
            </a:r>
          </a:p>
          <a:p>
            <a:pPr marL="0" marR="0">
              <a:lnSpc>
                <a:spcPts val="937"/>
              </a:lnSpc>
              <a:spcBef>
                <a:spcPts val="192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Calibri"/>
                <a:cs typeface="Calibri"/>
              </a:rPr>
              <a:t>45-07-24 (приемная)</a:t>
            </a:r>
          </a:p>
        </p:txBody>
      </p:sp>
      <p:sp>
        <p:nvSpPr>
          <p:cNvPr id="39" name="object 39"/>
          <p:cNvSpPr txBox="1"/>
          <p:nvPr/>
        </p:nvSpPr>
        <p:spPr>
          <a:xfrm>
            <a:off x="740728" y="5572597"/>
            <a:ext cx="246710" cy="4913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4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TVQRRP+ArialMT"/>
                <a:cs typeface="TVQRRP+ArialMT"/>
              </a:rPr>
              <a:t>•</a:t>
            </a:r>
          </a:p>
          <a:p>
            <a:pPr marL="0" marR="0">
              <a:lnSpc>
                <a:spcPts val="1094"/>
              </a:lnSpc>
              <a:spcBef>
                <a:spcPts val="105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TVQRRP+ArialMT"/>
                <a:cs typeface="TVQRRP+ArialMT"/>
              </a:rPr>
              <a:t>•</a:t>
            </a:r>
          </a:p>
        </p:txBody>
      </p:sp>
      <p:sp>
        <p:nvSpPr>
          <p:cNvPr id="40" name="object 40"/>
          <p:cNvSpPr txBox="1"/>
          <p:nvPr/>
        </p:nvSpPr>
        <p:spPr>
          <a:xfrm>
            <a:off x="912178" y="5577917"/>
            <a:ext cx="1495131" cy="3228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41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Calibri"/>
                <a:cs typeface="Calibri"/>
              </a:rPr>
              <a:t>Повышенная стипендия</a:t>
            </a:r>
          </a:p>
        </p:txBody>
      </p:sp>
      <p:sp>
        <p:nvSpPr>
          <p:cNvPr id="41" name="object 41"/>
          <p:cNvSpPr txBox="1"/>
          <p:nvPr/>
        </p:nvSpPr>
        <p:spPr>
          <a:xfrm>
            <a:off x="912178" y="5730317"/>
            <a:ext cx="3067857" cy="3228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41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Calibri"/>
                <a:cs typeface="Calibri"/>
              </a:rPr>
              <a:t>Получение дополнительной смежной профессии</a:t>
            </a:r>
          </a:p>
        </p:txBody>
      </p:sp>
      <p:sp>
        <p:nvSpPr>
          <p:cNvPr id="42" name="object 42"/>
          <p:cNvSpPr txBox="1"/>
          <p:nvPr/>
        </p:nvSpPr>
        <p:spPr>
          <a:xfrm>
            <a:off x="7651115" y="5945289"/>
            <a:ext cx="1857174" cy="2905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37"/>
              </a:lnSpc>
              <a:spcBef>
                <a:spcPts val="0"/>
              </a:spcBef>
              <a:spcAft>
                <a:spcPts val="0"/>
              </a:spcAft>
            </a:pPr>
            <a:r>
              <a:rPr sz="900" u="sng" dirty="0">
                <a:solidFill>
                  <a:srgbClr val="0563C1"/>
                </a:solidFill>
                <a:latin typeface="Calibri"/>
                <a:cs typeface="Calibri"/>
                <a:hlinkClick r:id="rId3"/>
              </a:rPr>
              <a:t>https://medcollege21.med.cap.ru/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270778" y="523981"/>
            <a:ext cx="7845090" cy="710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92"/>
              </a:lnSpc>
              <a:spcBef>
                <a:spcPts val="0"/>
              </a:spcBef>
              <a:spcAft>
                <a:spcPts val="0"/>
              </a:spcAft>
            </a:pPr>
            <a:r>
              <a:rPr sz="2200" b="1" dirty="0">
                <a:solidFill>
                  <a:srgbClr val="000000"/>
                </a:solidFill>
                <a:latin typeface="Calibri"/>
                <a:cs typeface="Calibri"/>
              </a:rPr>
              <a:t>МЕХАНИЗМ РЕАЛИЗАЦИИ ПРАКТИКИ НАСТАВНИЧЕСТВА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484654" y="1237009"/>
            <a:ext cx="2451286" cy="3873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>
                <a:solidFill>
                  <a:srgbClr val="000000"/>
                </a:solidFill>
                <a:latin typeface="Calibri"/>
                <a:cs typeface="Calibri"/>
              </a:rPr>
              <a:t>арский медицинский колледж»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290904" y="1237009"/>
            <a:ext cx="4306414" cy="3873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>
                <a:solidFill>
                  <a:srgbClr val="000000"/>
                </a:solidFill>
                <a:latin typeface="Calibri"/>
                <a:cs typeface="Calibri"/>
              </a:rPr>
              <a:t>АУ «Республиканская стоматологическая поликлиника»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372766" y="1419889"/>
            <a:ext cx="1619957" cy="3873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>
                <a:solidFill>
                  <a:srgbClr val="000000"/>
                </a:solidFill>
                <a:latin typeface="Calibri"/>
                <a:cs typeface="Calibri"/>
              </a:rPr>
              <a:t>Минздрава Чувашии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450635" y="1419889"/>
            <a:ext cx="1619956" cy="3873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>
                <a:solidFill>
                  <a:srgbClr val="000000"/>
                </a:solidFill>
                <a:latin typeface="Calibri"/>
                <a:cs typeface="Calibri"/>
              </a:rPr>
              <a:t>Минздрава Чувашии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39601" y="1944658"/>
            <a:ext cx="2832210" cy="570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28067" marR="0">
              <a:lnSpc>
                <a:spcPts val="125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Наставник</a:t>
            </a:r>
            <a:r>
              <a:rPr sz="1200" b="1" spc="-23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–</a:t>
            </a:r>
          </a:p>
          <a:p>
            <a:pPr marL="0" marR="0">
              <a:lnSpc>
                <a:spcPts val="1250"/>
              </a:lnSpc>
              <a:spcBef>
                <a:spcPts val="139"/>
              </a:spcBef>
              <a:spcAft>
                <a:spcPts val="0"/>
              </a:spcAft>
            </a:pPr>
            <a:r>
              <a:rPr sz="1200" b="1" dirty="0">
                <a:solidFill>
                  <a:srgbClr val="000000"/>
                </a:solidFill>
                <a:latin typeface="Calibri"/>
                <a:cs typeface="Calibri"/>
              </a:rPr>
              <a:t>мастер производственного обучения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20774" y="2310418"/>
            <a:ext cx="687883" cy="3873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0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учебно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3288536" y="2310418"/>
            <a:ext cx="452288" cy="3873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0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ПК)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035661" y="2578122"/>
            <a:ext cx="2062206" cy="7531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Обучающиеся,</a:t>
            </a:r>
            <a:r>
              <a:rPr sz="1200" b="1" spc="-19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прошедшие</a:t>
            </a:r>
          </a:p>
          <a:p>
            <a:pPr marL="10901" marR="0">
              <a:lnSpc>
                <a:spcPts val="1250"/>
              </a:lnSpc>
              <a:spcBef>
                <a:spcPts val="139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отбор и трудоустроенные в</a:t>
            </a:r>
          </a:p>
          <a:p>
            <a:pPr marL="767320" marR="0">
              <a:lnSpc>
                <a:spcPts val="1250"/>
              </a:lnSpc>
              <a:spcBef>
                <a:spcPts val="139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УПК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6806762" y="3636752"/>
            <a:ext cx="5225319" cy="3943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02"/>
              </a:lnSpc>
              <a:spcBef>
                <a:spcPts val="0"/>
              </a:spcBef>
              <a:spcAft>
                <a:spcPts val="0"/>
              </a:spcAft>
            </a:pPr>
            <a:r>
              <a:rPr sz="1250" dirty="0">
                <a:solidFill>
                  <a:srgbClr val="000000"/>
                </a:solidFill>
                <a:latin typeface="Calibri"/>
                <a:cs typeface="Calibri"/>
              </a:rPr>
              <a:t>1.</a:t>
            </a:r>
            <a:r>
              <a:rPr sz="1250" spc="57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Заключение</a:t>
            </a:r>
            <a:r>
              <a:rPr sz="1200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000000"/>
                </a:solidFill>
                <a:latin typeface="Calibri"/>
                <a:cs typeface="Calibri"/>
              </a:rPr>
              <a:t>договора </a:t>
            </a: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о взаимодействии (работодатель-колледж)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6806762" y="3819632"/>
            <a:ext cx="1481775" cy="3952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02"/>
              </a:lnSpc>
              <a:spcBef>
                <a:spcPts val="0"/>
              </a:spcBef>
              <a:spcAft>
                <a:spcPts val="0"/>
              </a:spcAft>
            </a:pPr>
            <a:r>
              <a:rPr sz="1250" dirty="0">
                <a:solidFill>
                  <a:srgbClr val="000000"/>
                </a:solidFill>
                <a:latin typeface="Calibri"/>
                <a:cs typeface="Calibri"/>
              </a:rPr>
              <a:t>2.</a:t>
            </a:r>
            <a:r>
              <a:rPr sz="1250" spc="57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Педагогическая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8395066" y="3824953"/>
            <a:ext cx="1300534" cy="3873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>
                <a:solidFill>
                  <a:srgbClr val="000000"/>
                </a:solidFill>
                <a:latin typeface="Calibri"/>
                <a:cs typeface="Calibri"/>
              </a:rPr>
              <a:t>переподготовка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9793067" y="3824953"/>
            <a:ext cx="1054447" cy="3873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0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сотрудников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10946917" y="3824953"/>
            <a:ext cx="1125512" cy="3873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0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работодателя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7035362" y="4007833"/>
            <a:ext cx="4922914" cy="3873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0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с последующим </a:t>
            </a:r>
            <a:r>
              <a:rPr sz="1200" b="1" dirty="0">
                <a:solidFill>
                  <a:srgbClr val="000000"/>
                </a:solidFill>
                <a:latin typeface="Calibri"/>
                <a:cs typeface="Calibri"/>
              </a:rPr>
              <a:t>трудоустройством</a:t>
            </a:r>
            <a:r>
              <a:rPr sz="1200" b="1" spc="-9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в колледж (совместительство)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6806762" y="4185392"/>
            <a:ext cx="3761685" cy="5758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02"/>
              </a:lnSpc>
              <a:spcBef>
                <a:spcPts val="0"/>
              </a:spcBef>
              <a:spcAft>
                <a:spcPts val="0"/>
              </a:spcAft>
            </a:pPr>
            <a:r>
              <a:rPr sz="1250" dirty="0">
                <a:solidFill>
                  <a:srgbClr val="000000"/>
                </a:solidFill>
                <a:latin typeface="Calibri"/>
                <a:cs typeface="Calibri"/>
              </a:rPr>
              <a:t>3.</a:t>
            </a:r>
            <a:r>
              <a:rPr sz="1250" spc="57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Привлечение</a:t>
            </a:r>
            <a:r>
              <a:rPr sz="1200" spc="146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000000"/>
                </a:solidFill>
                <a:latin typeface="Calibri"/>
                <a:cs typeface="Calibri"/>
              </a:rPr>
              <a:t>сотрудников</a:t>
            </a:r>
            <a:r>
              <a:rPr sz="1200" b="1" spc="136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работодателя</a:t>
            </a:r>
          </a:p>
          <a:p>
            <a:pPr marL="228600" marR="0">
              <a:lnSpc>
                <a:spcPts val="1250"/>
              </a:lnSpc>
              <a:spcBef>
                <a:spcPts val="129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в качестве</a:t>
            </a:r>
            <a:r>
              <a:rPr sz="1200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наставников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10288648" y="4190713"/>
            <a:ext cx="299293" cy="3873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0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к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10580236" y="4190713"/>
            <a:ext cx="678060" cy="3873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0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работе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11247194" y="4190713"/>
            <a:ext cx="301600" cy="3873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0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в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11540369" y="4190713"/>
            <a:ext cx="486444" cy="3873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0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УПК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6806762" y="4551152"/>
            <a:ext cx="5420649" cy="941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02"/>
              </a:lnSpc>
              <a:spcBef>
                <a:spcPts val="0"/>
              </a:spcBef>
              <a:spcAft>
                <a:spcPts val="0"/>
              </a:spcAft>
            </a:pPr>
            <a:r>
              <a:rPr sz="1250" b="1" dirty="0">
                <a:solidFill>
                  <a:srgbClr val="000000"/>
                </a:solidFill>
                <a:latin typeface="Calibri"/>
                <a:cs typeface="Calibri"/>
              </a:rPr>
              <a:t>4.</a:t>
            </a:r>
            <a:r>
              <a:rPr sz="1250" b="1" spc="55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000000"/>
                </a:solidFill>
                <a:latin typeface="Calibri"/>
                <a:cs typeface="Calibri"/>
              </a:rPr>
              <a:t>Изготовление</a:t>
            </a:r>
            <a:r>
              <a:rPr sz="1200" b="1" spc="-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в УПК</a:t>
            </a:r>
            <a:r>
              <a:rPr sz="1200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промежуточной зуботехнической продукции</a:t>
            </a:r>
            <a:r>
              <a:rPr sz="1200" spc="6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000000"/>
                </a:solidFill>
                <a:latin typeface="Calibri"/>
                <a:cs typeface="Calibri"/>
              </a:rPr>
              <a:t>по</a:t>
            </a:r>
          </a:p>
          <a:p>
            <a:pPr marL="228600" marR="0">
              <a:lnSpc>
                <a:spcPts val="1250"/>
              </a:lnSpc>
              <a:spcBef>
                <a:spcPts val="129"/>
              </a:spcBef>
              <a:spcAft>
                <a:spcPts val="0"/>
              </a:spcAft>
            </a:pPr>
            <a:r>
              <a:rPr sz="1200" b="1" dirty="0">
                <a:solidFill>
                  <a:srgbClr val="000000"/>
                </a:solidFill>
                <a:latin typeface="Calibri"/>
                <a:cs typeface="Calibri"/>
              </a:rPr>
              <a:t>заказу работодателя</a:t>
            </a:r>
          </a:p>
          <a:p>
            <a:pPr marL="0" marR="0">
              <a:lnSpc>
                <a:spcPts val="1302"/>
              </a:lnSpc>
              <a:spcBef>
                <a:spcPts val="197"/>
              </a:spcBef>
              <a:spcAft>
                <a:spcPts val="0"/>
              </a:spcAft>
            </a:pPr>
            <a:r>
              <a:rPr sz="1250" b="1" dirty="0">
                <a:solidFill>
                  <a:srgbClr val="000000"/>
                </a:solidFill>
                <a:latin typeface="Calibri"/>
                <a:cs typeface="Calibri"/>
              </a:rPr>
              <a:t>5.</a:t>
            </a:r>
            <a:r>
              <a:rPr sz="1250" b="1" spc="55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000000"/>
                </a:solidFill>
                <a:latin typeface="Calibri"/>
                <a:cs typeface="Calibri"/>
              </a:rPr>
              <a:t>Обучение</a:t>
            </a:r>
            <a:r>
              <a:rPr sz="1200" b="1" spc="-3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обучающихся цифровым навыкам в стоматологии,</a:t>
            </a:r>
          </a:p>
          <a:p>
            <a:pPr marL="228600" marR="0">
              <a:lnSpc>
                <a:spcPts val="1250"/>
              </a:lnSpc>
              <a:spcBef>
                <a:spcPts val="129"/>
              </a:spcBef>
              <a:spcAft>
                <a:spcPts val="0"/>
              </a:spcAft>
            </a:pPr>
            <a:r>
              <a:rPr sz="1200" b="1" dirty="0">
                <a:solidFill>
                  <a:srgbClr val="000000"/>
                </a:solidFill>
                <a:latin typeface="Calibri"/>
                <a:cs typeface="Calibri"/>
              </a:rPr>
              <a:t>трудоустройство</a:t>
            </a:r>
            <a:r>
              <a:rPr sz="1200" b="1" spc="-9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в УПК и в организацию работодателя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250153" y="5265809"/>
            <a:ext cx="4189952" cy="13017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81880" marR="0">
              <a:lnSpc>
                <a:spcPts val="125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Родионов Олег Вениаминович,</a:t>
            </a:r>
          </a:p>
          <a:p>
            <a:pPr marL="455215" marR="0">
              <a:lnSpc>
                <a:spcPts val="1250"/>
              </a:lnSpc>
              <a:spcBef>
                <a:spcPts val="139"/>
              </a:spcBef>
              <a:spcAft>
                <a:spcPts val="0"/>
              </a:spcAft>
            </a:pPr>
            <a:r>
              <a:rPr sz="1200" b="1" dirty="0">
                <a:solidFill>
                  <a:srgbClr val="000000"/>
                </a:solidFill>
                <a:latin typeface="Calibri"/>
                <a:cs typeface="Calibri"/>
              </a:rPr>
              <a:t>заведующий</a:t>
            </a:r>
            <a:r>
              <a:rPr sz="1200" b="1" spc="-5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000000"/>
                </a:solidFill>
                <a:latin typeface="Calibri"/>
                <a:cs typeface="Calibri"/>
              </a:rPr>
              <a:t>цифровой зуботехнической</a:t>
            </a:r>
          </a:p>
          <a:p>
            <a:pPr marL="0" marR="0">
              <a:lnSpc>
                <a:spcPts val="1250"/>
              </a:lnSpc>
              <a:spcBef>
                <a:spcPts val="139"/>
              </a:spcBef>
              <a:spcAft>
                <a:spcPts val="0"/>
              </a:spcAft>
            </a:pPr>
            <a:r>
              <a:rPr sz="1200" b="1" dirty="0">
                <a:solidFill>
                  <a:srgbClr val="000000"/>
                </a:solidFill>
                <a:latin typeface="Calibri"/>
                <a:cs typeface="Calibri"/>
              </a:rPr>
              <a:t>лабораторией</a:t>
            </a:r>
            <a:r>
              <a:rPr sz="1200" b="1" spc="-1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АУ «Республиканская стоматологическая</a:t>
            </a:r>
          </a:p>
          <a:p>
            <a:pPr marL="1348605" marR="0">
              <a:lnSpc>
                <a:spcPts val="1250"/>
              </a:lnSpc>
              <a:spcBef>
                <a:spcPts val="189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поликлиника»</a:t>
            </a:r>
          </a:p>
          <a:p>
            <a:pPr marL="1120489" marR="0">
              <a:lnSpc>
                <a:spcPts val="1250"/>
              </a:lnSpc>
              <a:spcBef>
                <a:spcPts val="139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Минздрава Чувашии,</a:t>
            </a:r>
          </a:p>
          <a:p>
            <a:pPr marL="109574" marR="0">
              <a:lnSpc>
                <a:spcPts val="1250"/>
              </a:lnSpc>
              <a:spcBef>
                <a:spcPts val="189"/>
              </a:spcBef>
              <a:spcAft>
                <a:spcPts val="0"/>
              </a:spcAft>
            </a:pP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выпускник</a:t>
            </a:r>
            <a:r>
              <a:rPr sz="1200" b="1" spc="-42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Чебоксарского медицинского колледжа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600624" y="439845"/>
            <a:ext cx="5976461" cy="710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92"/>
              </a:lnSpc>
              <a:spcBef>
                <a:spcPts val="0"/>
              </a:spcBef>
              <a:spcAft>
                <a:spcPts val="0"/>
              </a:spcAft>
            </a:pPr>
            <a:r>
              <a:rPr sz="2200" b="1" dirty="0">
                <a:solidFill>
                  <a:srgbClr val="000000"/>
                </a:solidFill>
                <a:latin typeface="Calibri"/>
                <a:cs typeface="Calibri"/>
              </a:rPr>
              <a:t>УЧЕБНО-ПРОИЗВОДСТВЕННЫЙ КОМПЛЕКС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189526" y="1188701"/>
            <a:ext cx="8636934" cy="6653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8488" marR="0">
              <a:lnSpc>
                <a:spcPts val="1458"/>
              </a:lnSpc>
              <a:spcBef>
                <a:spcPts val="0"/>
              </a:spcBef>
              <a:spcAft>
                <a:spcPts val="0"/>
              </a:spcAft>
            </a:pPr>
            <a:r>
              <a:rPr sz="1400" b="1" dirty="0">
                <a:solidFill>
                  <a:srgbClr val="C00000"/>
                </a:solidFill>
                <a:latin typeface="Calibri"/>
                <a:cs typeface="Calibri"/>
              </a:rPr>
              <a:t>В</a:t>
            </a:r>
            <a:r>
              <a:rPr sz="1400" b="1" spc="549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C00000"/>
                </a:solidFill>
                <a:latin typeface="Calibri"/>
                <a:cs typeface="Calibri"/>
              </a:rPr>
              <a:t>сентябре</a:t>
            </a:r>
            <a:r>
              <a:rPr sz="1400" b="1" spc="549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C00000"/>
                </a:solidFill>
                <a:latin typeface="Calibri"/>
                <a:cs typeface="Calibri"/>
              </a:rPr>
              <a:t>2024</a:t>
            </a:r>
            <a:r>
              <a:rPr sz="1400" b="1" spc="563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года</a:t>
            </a:r>
            <a:r>
              <a:rPr sz="1400" spc="50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открыто</a:t>
            </a:r>
            <a:r>
              <a:rPr sz="1400" spc="52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структурное</a:t>
            </a:r>
            <a:r>
              <a:rPr sz="1400" spc="54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подразделение</a:t>
            </a:r>
            <a:r>
              <a:rPr sz="1400" spc="49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–</a:t>
            </a:r>
            <a:r>
              <a:rPr sz="1400" spc="54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00000"/>
                </a:solidFill>
                <a:latin typeface="Calibri"/>
                <a:cs typeface="Calibri"/>
              </a:rPr>
              <a:t>учебно-производственный</a:t>
            </a:r>
          </a:p>
          <a:p>
            <a:pPr marL="0" marR="0">
              <a:lnSpc>
                <a:spcPts val="1458"/>
              </a:lnSpc>
              <a:spcBef>
                <a:spcPts val="171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Calibri"/>
                <a:cs typeface="Calibri"/>
              </a:rPr>
              <a:t>мплекс (УПК).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192016" y="1828781"/>
            <a:ext cx="8626753" cy="8786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5998" marR="0">
              <a:lnSpc>
                <a:spcPts val="1458"/>
              </a:lnSpc>
              <a:spcBef>
                <a:spcPts val="0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Calibri"/>
                <a:cs typeface="Calibri"/>
              </a:rPr>
              <a:t>В</a:t>
            </a:r>
            <a:r>
              <a:rPr sz="1400" b="1" spc="102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00000"/>
                </a:solidFill>
                <a:latin typeface="Calibri"/>
                <a:cs typeface="Calibri"/>
              </a:rPr>
              <a:t>УПК</a:t>
            </a:r>
            <a:r>
              <a:rPr sz="1400" b="1" spc="102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00000"/>
                </a:solidFill>
                <a:latin typeface="Calibri"/>
                <a:cs typeface="Calibri"/>
              </a:rPr>
              <a:t>организованы:</a:t>
            </a:r>
            <a:r>
              <a:rPr sz="1400" b="1" spc="101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00000"/>
                </a:solidFill>
                <a:latin typeface="Calibri"/>
                <a:cs typeface="Calibri"/>
              </a:rPr>
              <a:t>практическая</a:t>
            </a:r>
            <a:r>
              <a:rPr sz="1400" b="1" spc="100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00000"/>
                </a:solidFill>
                <a:latin typeface="Calibri"/>
                <a:cs typeface="Calibri"/>
              </a:rPr>
              <a:t>подготовка</a:t>
            </a:r>
            <a:r>
              <a:rPr sz="1400" b="1" spc="93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обучающихся</a:t>
            </a:r>
            <a:r>
              <a:rPr sz="1400" spc="101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по</a:t>
            </a:r>
            <a:r>
              <a:rPr sz="1400" spc="10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образовательным</a:t>
            </a:r>
          </a:p>
          <a:p>
            <a:pPr marL="0" marR="0">
              <a:lnSpc>
                <a:spcPts val="1458"/>
              </a:lnSpc>
              <a:spcBef>
                <a:spcPts val="171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ограммам,</a:t>
            </a:r>
            <a:r>
              <a:rPr sz="1400" spc="77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00000"/>
                </a:solidFill>
                <a:latin typeface="Calibri"/>
                <a:cs typeface="Calibri"/>
              </a:rPr>
              <a:t>предоставление</a:t>
            </a:r>
            <a:r>
              <a:rPr sz="1400" b="1" spc="68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00000"/>
                </a:solidFill>
                <a:latin typeface="Calibri"/>
                <a:cs typeface="Calibri"/>
              </a:rPr>
              <a:t>работы</a:t>
            </a:r>
            <a:r>
              <a:rPr sz="1400" b="1" spc="74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временного</a:t>
            </a:r>
            <a:r>
              <a:rPr sz="1400" spc="74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характера</a:t>
            </a:r>
            <a:r>
              <a:rPr sz="1400" spc="75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обучающимся</a:t>
            </a:r>
            <a:r>
              <a:rPr sz="1400" spc="75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и</a:t>
            </a:r>
            <a:r>
              <a:rPr sz="1400" spc="74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выпускникам,</a:t>
            </a:r>
          </a:p>
          <a:p>
            <a:pPr marL="4445" marR="0">
              <a:lnSpc>
                <a:spcPts val="1458"/>
              </a:lnSpc>
              <a:spcBef>
                <a:spcPts val="221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Calibri"/>
                <a:cs typeface="Calibri"/>
              </a:rPr>
              <a:t>оизводство </a:t>
            </a:r>
            <a:r>
              <a:rPr sz="1400" b="1" spc="-12" dirty="0">
                <a:solidFill>
                  <a:srgbClr val="000000"/>
                </a:solidFill>
                <a:latin typeface="Calibri"/>
                <a:cs typeface="Calibri"/>
              </a:rPr>
              <a:t>товаров</a:t>
            </a: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192371" y="2682222"/>
            <a:ext cx="8624022" cy="6653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5643" marR="0">
              <a:lnSpc>
                <a:spcPts val="1458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Внесены</a:t>
            </a:r>
            <a:r>
              <a:rPr sz="1400" spc="48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00000"/>
                </a:solidFill>
                <a:latin typeface="Calibri"/>
                <a:cs typeface="Calibri"/>
              </a:rPr>
              <a:t>изменения</a:t>
            </a:r>
            <a:r>
              <a:rPr sz="1400" b="1" spc="46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00000"/>
                </a:solidFill>
                <a:latin typeface="Calibri"/>
                <a:cs typeface="Calibri"/>
              </a:rPr>
              <a:t>в</a:t>
            </a:r>
            <a:r>
              <a:rPr sz="1400" b="1" spc="46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00000"/>
                </a:solidFill>
                <a:latin typeface="Calibri"/>
                <a:cs typeface="Calibri"/>
              </a:rPr>
              <a:t>Устав</a:t>
            </a:r>
            <a:r>
              <a:rPr sz="1400" b="1" spc="38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00000"/>
                </a:solidFill>
                <a:latin typeface="Calibri"/>
                <a:cs typeface="Calibri"/>
              </a:rPr>
              <a:t>колледжа</a:t>
            </a:r>
            <a:r>
              <a:rPr sz="1400" b="1" spc="38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(дополнены</a:t>
            </a:r>
            <a:r>
              <a:rPr sz="1400" spc="44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00000"/>
                </a:solidFill>
                <a:latin typeface="Calibri"/>
                <a:cs typeface="Calibri"/>
              </a:rPr>
              <a:t>ОКВЭД</a:t>
            </a: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),</a:t>
            </a:r>
            <a:r>
              <a:rPr sz="1400" spc="47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разработаны</a:t>
            </a:r>
            <a:r>
              <a:rPr sz="1400" spc="48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и</a:t>
            </a:r>
            <a:r>
              <a:rPr sz="1400" spc="47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утверждены</a:t>
            </a:r>
          </a:p>
          <a:p>
            <a:pPr marL="0" marR="0">
              <a:lnSpc>
                <a:spcPts val="1458"/>
              </a:lnSpc>
              <a:spcBef>
                <a:spcPts val="171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ложение об УПК, штатное расписание.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438015" y="3108942"/>
            <a:ext cx="3408022" cy="10920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58"/>
              </a:lnSpc>
              <a:spcBef>
                <a:spcPts val="0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Calibri"/>
                <a:cs typeface="Calibri"/>
              </a:rPr>
              <a:t>Введены должности</a:t>
            </a: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:</a:t>
            </a:r>
          </a:p>
          <a:p>
            <a:pPr marL="0" marR="0">
              <a:lnSpc>
                <a:spcPts val="1458"/>
              </a:lnSpc>
              <a:spcBef>
                <a:spcPts val="171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- </a:t>
            </a:r>
            <a:r>
              <a:rPr sz="1400" b="1" dirty="0">
                <a:solidFill>
                  <a:srgbClr val="000000"/>
                </a:solidFill>
                <a:latin typeface="Calibri"/>
                <a:cs typeface="Calibri"/>
              </a:rPr>
              <a:t>мастер </a:t>
            </a: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производственного обучения;</a:t>
            </a:r>
          </a:p>
          <a:p>
            <a:pPr marL="0" marR="0">
              <a:lnSpc>
                <a:spcPts val="1458"/>
              </a:lnSpc>
              <a:spcBef>
                <a:spcPts val="221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- </a:t>
            </a:r>
            <a:r>
              <a:rPr sz="1400" b="1" dirty="0">
                <a:solidFill>
                  <a:srgbClr val="000000"/>
                </a:solidFill>
                <a:latin typeface="Calibri"/>
                <a:cs typeface="Calibri"/>
              </a:rPr>
              <a:t>моделировщик</a:t>
            </a:r>
            <a:r>
              <a:rPr sz="1400" b="1" spc="-9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искусственных зубов;</a:t>
            </a:r>
          </a:p>
          <a:p>
            <a:pPr marL="0" marR="0">
              <a:lnSpc>
                <a:spcPts val="1458"/>
              </a:lnSpc>
              <a:spcBef>
                <a:spcPts val="221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- </a:t>
            </a:r>
            <a:r>
              <a:rPr sz="1400" b="1" dirty="0">
                <a:solidFill>
                  <a:srgbClr val="000000"/>
                </a:solidFill>
                <a:latin typeface="Calibri"/>
                <a:cs typeface="Calibri"/>
              </a:rPr>
              <a:t>модельщик</a:t>
            </a:r>
            <a:r>
              <a:rPr sz="1400" b="1" spc="-9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гипсовых моделей.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438015" y="4175742"/>
            <a:ext cx="8166266" cy="451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58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В УПК изготавливается</a:t>
            </a:r>
            <a:r>
              <a:rPr sz="1400" spc="-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00000"/>
                </a:solidFill>
                <a:latin typeface="Calibri"/>
                <a:cs typeface="Calibri"/>
              </a:rPr>
              <a:t>промежуточная зуботехническая продукция</a:t>
            </a:r>
            <a:r>
              <a:rPr sz="1400" b="1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по заказу работодателя.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631828" y="380424"/>
            <a:ext cx="6453419" cy="11405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6091" marR="0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dirty="0">
                <a:solidFill>
                  <a:srgbClr val="000000"/>
                </a:solidFill>
                <a:latin typeface="Calibri"/>
                <a:cs typeface="Calibri"/>
              </a:rPr>
              <a:t>ДЕЯТЕЛЬНОСТЬ ОБУЧАЮЩИХСЯ</a:t>
            </a:r>
          </a:p>
          <a:p>
            <a:pPr marL="0" marR="0">
              <a:lnSpc>
                <a:spcPts val="2500"/>
              </a:lnSpc>
              <a:spcBef>
                <a:spcPts val="379"/>
              </a:spcBef>
              <a:spcAft>
                <a:spcPts val="0"/>
              </a:spcAft>
            </a:pPr>
            <a:r>
              <a:rPr sz="2400" b="1" dirty="0">
                <a:solidFill>
                  <a:srgbClr val="000000"/>
                </a:solidFill>
                <a:latin typeface="Calibri"/>
                <a:cs typeface="Calibri"/>
              </a:rPr>
              <a:t>ПОД РУКОВОДСТВОМ НАСТАВНИКА В УПК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15478" y="1292794"/>
            <a:ext cx="2617301" cy="760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3520" marR="0">
              <a:lnSpc>
                <a:spcPts val="166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е цифровым навыкам</a:t>
            </a:r>
            <a:r>
              <a:rPr sz="1600" spc="-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–</a:t>
            </a:r>
          </a:p>
          <a:p>
            <a:pPr marL="0" marR="0">
              <a:lnSpc>
                <a:spcPts val="1667"/>
              </a:lnSpc>
              <a:spcBef>
                <a:spcPts val="202"/>
              </a:spcBef>
              <a:spcAft>
                <a:spcPts val="0"/>
              </a:spcAft>
            </a:pPr>
            <a:r>
              <a:rPr sz="1600" b="1" dirty="0">
                <a:solidFill>
                  <a:srgbClr val="000000"/>
                </a:solidFill>
                <a:latin typeface="Calibri"/>
                <a:cs typeface="Calibri"/>
              </a:rPr>
              <a:t>3D-моделированию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758438" y="1309859"/>
            <a:ext cx="2060650" cy="760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577" marR="0">
              <a:lnSpc>
                <a:spcPts val="1667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>
                <a:solidFill>
                  <a:srgbClr val="000000"/>
                </a:solidFill>
                <a:latin typeface="Calibri"/>
                <a:cs typeface="Calibri"/>
              </a:rPr>
              <a:t>3D-моделирование</a:t>
            </a:r>
          </a:p>
          <a:p>
            <a:pPr marL="0" marR="0">
              <a:lnSpc>
                <a:spcPts val="1667"/>
              </a:lnSpc>
              <a:spcBef>
                <a:spcPts val="202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в программe </a:t>
            </a:r>
            <a:r>
              <a:rPr sz="1600" b="1" dirty="0">
                <a:solidFill>
                  <a:srgbClr val="000000"/>
                </a:solidFill>
                <a:latin typeface="Calibri"/>
                <a:cs typeface="Calibri"/>
              </a:rPr>
              <a:t>Exocad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051924" y="1292794"/>
            <a:ext cx="1793977" cy="760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7587" marR="0">
              <a:lnSpc>
                <a:spcPts val="166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Изготовление</a:t>
            </a:r>
          </a:p>
          <a:p>
            <a:pPr marL="0" marR="0">
              <a:lnSpc>
                <a:spcPts val="1667"/>
              </a:lnSpc>
              <a:spcBef>
                <a:spcPts val="202"/>
              </a:spcBef>
              <a:spcAft>
                <a:spcPts val="0"/>
              </a:spcAft>
            </a:pPr>
            <a:r>
              <a:rPr sz="1600" b="1" dirty="0">
                <a:solidFill>
                  <a:srgbClr val="000000"/>
                </a:solidFill>
                <a:latin typeface="Calibri"/>
                <a:cs typeface="Calibri"/>
              </a:rPr>
              <a:t>зубных протезов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230835" y="315115"/>
            <a:ext cx="7829306" cy="9504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54484" marR="0">
              <a:lnSpc>
                <a:spcPts val="2083"/>
              </a:lnSpc>
              <a:spcBef>
                <a:spcPts val="0"/>
              </a:spcBef>
              <a:spcAft>
                <a:spcPts val="0"/>
              </a:spcAft>
            </a:pPr>
            <a:r>
              <a:rPr sz="2000" b="1" dirty="0">
                <a:solidFill>
                  <a:srgbClr val="000000"/>
                </a:solidFill>
                <a:latin typeface="Calibri"/>
                <a:cs typeface="Calibri"/>
              </a:rPr>
              <a:t>ВИЗИТ МИНИСТРА ЗДРАВООХРАНЕНИЯ РОССИИ</a:t>
            </a:r>
          </a:p>
          <a:p>
            <a:pPr marL="0" marR="0">
              <a:lnSpc>
                <a:spcPts val="2083"/>
              </a:lnSpc>
              <a:spcBef>
                <a:spcPts val="316"/>
              </a:spcBef>
              <a:spcAft>
                <a:spcPts val="0"/>
              </a:spcAft>
            </a:pPr>
            <a:r>
              <a:rPr sz="2000" b="1" dirty="0">
                <a:solidFill>
                  <a:srgbClr val="000000"/>
                </a:solidFill>
                <a:latin typeface="Calibri"/>
                <a:cs typeface="Calibri"/>
              </a:rPr>
              <a:t>М.А. МУРАШКО В ЧЕБОКСАРСКИЙ МЕДИЦИНСКИЙ КОЛЛЕДЖ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606959" y="1257611"/>
            <a:ext cx="5432229" cy="10042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31800" marR="0">
              <a:lnSpc>
                <a:spcPts val="166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В</a:t>
            </a:r>
            <a:r>
              <a:rPr sz="1600" spc="22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C00000"/>
                </a:solidFill>
                <a:latin typeface="Calibri"/>
                <a:cs typeface="Calibri"/>
              </a:rPr>
              <a:t>апреле</a:t>
            </a:r>
            <a:r>
              <a:rPr sz="1600" spc="20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C00000"/>
                </a:solidFill>
                <a:latin typeface="Calibri"/>
                <a:cs typeface="Calibri"/>
              </a:rPr>
              <a:t>2024</a:t>
            </a:r>
            <a:r>
              <a:rPr sz="1600" spc="233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C00000"/>
                </a:solidFill>
                <a:latin typeface="Calibri"/>
                <a:cs typeface="Calibri"/>
              </a:rPr>
              <a:t>года</a:t>
            </a:r>
            <a:r>
              <a:rPr sz="1600" spc="156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в</a:t>
            </a:r>
            <a:r>
              <a:rPr sz="1600" spc="21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рамках</a:t>
            </a:r>
            <a:r>
              <a:rPr sz="1600" spc="18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рабочего</a:t>
            </a:r>
            <a:r>
              <a:rPr sz="1600" spc="21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визита</a:t>
            </a:r>
            <a:r>
              <a:rPr sz="1600" spc="21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в</a:t>
            </a:r>
          </a:p>
          <a:p>
            <a:pPr marL="0" marR="0">
              <a:lnSpc>
                <a:spcPts val="1667"/>
              </a:lnSpc>
              <a:spcBef>
                <a:spcPts val="202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Чувашию</a:t>
            </a:r>
            <a:r>
              <a:rPr sz="1600" spc="36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C00000"/>
                </a:solidFill>
                <a:latin typeface="Calibri"/>
                <a:cs typeface="Calibri"/>
              </a:rPr>
              <a:t>министр</a:t>
            </a:r>
            <a:r>
              <a:rPr sz="1600" spc="384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C00000"/>
                </a:solidFill>
                <a:latin typeface="Calibri"/>
                <a:cs typeface="Calibri"/>
              </a:rPr>
              <a:t>здравоохранения</a:t>
            </a:r>
            <a:r>
              <a:rPr sz="1600" spc="334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C00000"/>
                </a:solidFill>
                <a:latin typeface="Calibri"/>
                <a:cs typeface="Calibri"/>
              </a:rPr>
              <a:t>России</a:t>
            </a:r>
            <a:r>
              <a:rPr sz="1600" spc="353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C00000"/>
                </a:solidFill>
                <a:latin typeface="Calibri"/>
                <a:cs typeface="Calibri"/>
              </a:rPr>
              <a:t>Михаил</a:t>
            </a:r>
          </a:p>
          <a:p>
            <a:pPr marL="0" marR="0">
              <a:lnSpc>
                <a:spcPts val="1667"/>
              </a:lnSpc>
              <a:spcBef>
                <a:spcPts val="202"/>
              </a:spcBef>
              <a:spcAft>
                <a:spcPts val="0"/>
              </a:spcAft>
            </a:pPr>
            <a:r>
              <a:rPr sz="1600" dirty="0">
                <a:solidFill>
                  <a:srgbClr val="C00000"/>
                </a:solidFill>
                <a:latin typeface="Calibri"/>
                <a:cs typeface="Calibri"/>
              </a:rPr>
              <a:t>Мурашко</a:t>
            </a:r>
            <a:r>
              <a:rPr sz="1600" spc="1756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посетил</a:t>
            </a:r>
            <a:r>
              <a:rPr sz="1600" spc="179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Чебоксарский</a:t>
            </a:r>
            <a:r>
              <a:rPr sz="1600" spc="176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медицинский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606959" y="1989130"/>
            <a:ext cx="1185664" cy="760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6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колледж,</a:t>
            </a:r>
          </a:p>
          <a:p>
            <a:pPr marL="0" marR="0">
              <a:lnSpc>
                <a:spcPts val="1667"/>
              </a:lnSpc>
              <a:spcBef>
                <a:spcPts val="202"/>
              </a:spcBef>
              <a:spcAft>
                <a:spcPts val="0"/>
              </a:spcAft>
            </a:pPr>
            <a:r>
              <a:rPr sz="1600" dirty="0">
                <a:solidFill>
                  <a:srgbClr val="C00000"/>
                </a:solidFill>
                <a:latin typeface="Calibri"/>
                <a:cs typeface="Calibri"/>
              </a:rPr>
              <a:t>комплекс.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841776" y="1989130"/>
            <a:ext cx="1035645" cy="5165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6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включая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001880" y="1989130"/>
            <a:ext cx="2683440" cy="5165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6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C00000"/>
                </a:solidFill>
                <a:latin typeface="Calibri"/>
                <a:cs typeface="Calibri"/>
              </a:rPr>
              <a:t>учебно-производственный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606959" y="2476810"/>
            <a:ext cx="5431652" cy="12480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31800" marR="0">
              <a:lnSpc>
                <a:spcPts val="166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Михаил</a:t>
            </a:r>
            <a:r>
              <a:rPr sz="1600" spc="57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Альбертович</a:t>
            </a:r>
            <a:r>
              <a:rPr sz="1600" spc="58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высоко</a:t>
            </a:r>
            <a:r>
              <a:rPr sz="1600" spc="57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оценил</a:t>
            </a:r>
            <a:r>
              <a:rPr sz="1600" spc="57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условия,</a:t>
            </a:r>
          </a:p>
          <a:p>
            <a:pPr marL="0" marR="0">
              <a:lnSpc>
                <a:spcPts val="1667"/>
              </a:lnSpc>
              <a:spcBef>
                <a:spcPts val="202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созданные</a:t>
            </a:r>
            <a:r>
              <a:rPr sz="1600" spc="22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для</a:t>
            </a:r>
            <a:r>
              <a:rPr sz="1600" spc="23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обучения</a:t>
            </a:r>
            <a:r>
              <a:rPr sz="1600" spc="2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будущих</a:t>
            </a:r>
            <a:r>
              <a:rPr sz="1600" spc="15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медиков,</a:t>
            </a:r>
            <a:r>
              <a:rPr sz="1600" spc="20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отметил</a:t>
            </a:r>
          </a:p>
          <a:p>
            <a:pPr marL="0" marR="0">
              <a:lnSpc>
                <a:spcPts val="1667"/>
              </a:lnSpc>
              <a:spcBef>
                <a:spcPts val="202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практикоориентированный</a:t>
            </a:r>
            <a:r>
              <a:rPr sz="1600" spc="134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подход</a:t>
            </a:r>
            <a:r>
              <a:rPr sz="1600" spc="127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и</a:t>
            </a:r>
            <a:r>
              <a:rPr sz="1600" spc="137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внедрение</a:t>
            </a:r>
          </a:p>
          <a:p>
            <a:pPr marL="0" marR="0">
              <a:lnSpc>
                <a:spcPts val="1667"/>
              </a:lnSpc>
              <a:spcBef>
                <a:spcPts val="202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современных технологий.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778733" y="279307"/>
            <a:ext cx="4329275" cy="12552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30683" marR="0">
              <a:lnSpc>
                <a:spcPts val="2083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НАШИМ ВЫПУСКНИКАМ</a:t>
            </a:r>
          </a:p>
          <a:p>
            <a:pPr marL="738150" marR="0">
              <a:lnSpc>
                <a:spcPts val="2083"/>
              </a:lnSpc>
              <a:spcBef>
                <a:spcPts val="316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БОЛЬШЕ НЕ </a:t>
            </a:r>
            <a:r>
              <a:rPr sz="2000" spc="-13" dirty="0">
                <a:solidFill>
                  <a:srgbClr val="000000"/>
                </a:solidFill>
                <a:latin typeface="Calibri"/>
                <a:cs typeface="Calibri"/>
              </a:rPr>
              <a:t>СКАЖУТ:</a:t>
            </a:r>
          </a:p>
          <a:p>
            <a:pPr marL="0" marR="0">
              <a:lnSpc>
                <a:spcPts val="2083"/>
              </a:lnSpc>
              <a:spcBef>
                <a:spcPts val="316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«ЗАБУДЬ ВСЕ, ЧЕМУ ТЕБЯ УЧИЛИ!»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890</Words>
  <Application>Microsoft Office PowerPoint</Application>
  <PresentationFormat>Широкоэкранный</PresentationFormat>
  <Paragraphs>244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Calibri</vt:lpstr>
      <vt:lpstr>QRBTTO+MicrosoftYaHei</vt:lpstr>
      <vt:lpstr>TVQRRP+ArialMT</vt:lpstr>
      <vt:lpstr>Theme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creator>pdfcandle</dc:creator>
  <cp:lastModifiedBy>user-prof</cp:lastModifiedBy>
  <cp:revision>2</cp:revision>
  <dcterms:modified xsi:type="dcterms:W3CDTF">2025-07-24T11:48:07Z</dcterms:modified>
</cp:coreProperties>
</file>