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Default Extension="avif"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media/image30.jpg" ContentType="image/png"/>
  <Override PartName="/ppt/media/image33.jpg" ContentType="image/png"/>
  <Override PartName="/ppt/media/image36.jpg" ContentType="image/png"/>
  <Override PartName="/ppt/media/image40.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63" r:id="rId2"/>
    <p:sldId id="297" r:id="rId3"/>
    <p:sldId id="299" r:id="rId4"/>
    <p:sldId id="311" r:id="rId5"/>
    <p:sldId id="304" r:id="rId6"/>
    <p:sldId id="298" r:id="rId7"/>
    <p:sldId id="316" r:id="rId8"/>
    <p:sldId id="258" r:id="rId9"/>
    <p:sldId id="305" r:id="rId10"/>
    <p:sldId id="306" r:id="rId11"/>
    <p:sldId id="302" r:id="rId12"/>
    <p:sldId id="314" r:id="rId13"/>
    <p:sldId id="295" r:id="rId14"/>
    <p:sldId id="303" r:id="rId15"/>
    <p:sldId id="315" r:id="rId16"/>
    <p:sldId id="310" r:id="rId17"/>
    <p:sldId id="313" r:id="rId18"/>
    <p:sldId id="278" r:id="rId19"/>
    <p:sldId id="274" r:id="rId20"/>
    <p:sldId id="317" r:id="rId21"/>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OPK" initials="S" lastIdx="0" clrIdx="0">
    <p:extLst>
      <p:ext uri="{19B8F6BF-5375-455C-9EA6-DF929625EA0E}">
        <p15:presenceInfo xmlns:p15="http://schemas.microsoft.com/office/powerpoint/2012/main" userId="SOP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CC3300"/>
    <a:srgbClr val="C05350"/>
    <a:srgbClr val="33CCCC"/>
    <a:srgbClr val="0066FF"/>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05"/>
    <p:restoredTop sz="94743"/>
  </p:normalViewPr>
  <p:slideViewPr>
    <p:cSldViewPr>
      <p:cViewPr varScale="1">
        <p:scale>
          <a:sx n="123" d="100"/>
          <a:sy n="123" d="100"/>
        </p:scale>
        <p:origin x="533" y="91"/>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2EAAF5-475F-47FD-AD8B-0C7E7C9334D6}" type="doc">
      <dgm:prSet loTypeId="urn:microsoft.com/office/officeart/2005/8/layout/matrix1" loCatId="matrix" qsTypeId="urn:microsoft.com/office/officeart/2005/8/quickstyle/simple1" qsCatId="simple" csTypeId="urn:microsoft.com/office/officeart/2005/8/colors/accent2_1" csCatId="accent2" phldr="1"/>
      <dgm:spPr/>
      <dgm:t>
        <a:bodyPr/>
        <a:lstStyle/>
        <a:p>
          <a:endParaRPr lang="ru-RU"/>
        </a:p>
      </dgm:t>
    </dgm:pt>
    <dgm:pt modelId="{6E61C8D3-A51C-41EF-A6CD-C4E2DACE1E46}">
      <dgm:prSet phldrT="[Текст]" custT="1"/>
      <dgm:spPr>
        <a:solidFill>
          <a:schemeClr val="accent2">
            <a:lumMod val="20000"/>
            <a:lumOff val="80000"/>
          </a:schemeClr>
        </a:solidFill>
      </dgm:spPr>
      <dgm:t>
        <a:bodyPr/>
        <a:lstStyle/>
        <a:p>
          <a:pPr algn="ctr"/>
          <a:r>
            <a:rPr lang="ru-RU" sz="1200" b="1" dirty="0">
              <a:latin typeface="Times New Roman" panose="02020603050405020304" pitchFamily="18" charset="0"/>
              <a:cs typeface="Times New Roman" panose="02020603050405020304" pitchFamily="18" charset="0"/>
            </a:rPr>
            <a:t>АНАЛИЗ РЫНКА ТРУДА</a:t>
          </a:r>
        </a:p>
        <a:p>
          <a:pPr algn="l"/>
          <a:r>
            <a:rPr lang="ru-RU" sz="1200" b="0" dirty="0">
              <a:latin typeface="Times New Roman" panose="02020603050405020304" pitchFamily="18" charset="0"/>
              <a:cs typeface="Times New Roman" panose="02020603050405020304" pitchFamily="18" charset="0"/>
            </a:rPr>
            <a:t>Мониторинг, прогнозирование, анализ запросов и тенденций</a:t>
          </a:r>
        </a:p>
      </dgm:t>
    </dgm:pt>
    <dgm:pt modelId="{03F27BA2-D4C5-4417-9A80-A06D91B42923}" type="parTrans" cxnId="{E5DDB732-4D41-43B6-82F9-C7DDD7F26395}">
      <dgm:prSet/>
      <dgm:spPr/>
      <dgm:t>
        <a:bodyPr/>
        <a:lstStyle/>
        <a:p>
          <a:endParaRPr lang="ru-RU" sz="1200">
            <a:latin typeface="Times New Roman" panose="02020603050405020304" pitchFamily="18" charset="0"/>
            <a:cs typeface="Times New Roman" panose="02020603050405020304" pitchFamily="18" charset="0"/>
          </a:endParaRPr>
        </a:p>
      </dgm:t>
    </dgm:pt>
    <dgm:pt modelId="{87A051A2-D02C-4AC7-A37F-39A362856FD0}" type="sibTrans" cxnId="{E5DDB732-4D41-43B6-82F9-C7DDD7F26395}">
      <dgm:prSet/>
      <dgm:spPr/>
      <dgm:t>
        <a:bodyPr/>
        <a:lstStyle/>
        <a:p>
          <a:endParaRPr lang="ru-RU" sz="1200">
            <a:latin typeface="Times New Roman" panose="02020603050405020304" pitchFamily="18" charset="0"/>
            <a:cs typeface="Times New Roman" panose="02020603050405020304" pitchFamily="18" charset="0"/>
          </a:endParaRPr>
        </a:p>
      </dgm:t>
    </dgm:pt>
    <dgm:pt modelId="{5CD8FD55-EE42-406A-9100-EBD0F0A8914F}">
      <dgm:prSet phldrT="[Текст]" custT="1"/>
      <dgm:spPr>
        <a:solidFill>
          <a:schemeClr val="accent2">
            <a:lumMod val="20000"/>
            <a:lumOff val="80000"/>
          </a:schemeClr>
        </a:solidFill>
      </dgm:spPr>
      <dgm:t>
        <a:bodyPr/>
        <a:lstStyle/>
        <a:p>
          <a:r>
            <a:rPr lang="ru-RU" sz="1200" b="1" dirty="0">
              <a:latin typeface="Times New Roman" panose="02020603050405020304" pitchFamily="18" charset="0"/>
              <a:cs typeface="Times New Roman" panose="02020603050405020304" pitchFamily="18" charset="0"/>
            </a:rPr>
            <a:t>ДИАЛОГ С РАБОТОДАТЕЛЕМ</a:t>
          </a:r>
        </a:p>
        <a:p>
          <a:r>
            <a:rPr lang="ru-RU" sz="1200" b="0" dirty="0">
              <a:latin typeface="Times New Roman" panose="02020603050405020304" pitchFamily="18" charset="0"/>
              <a:cs typeface="Times New Roman" panose="02020603050405020304" pitchFamily="18" charset="0"/>
            </a:rPr>
            <a:t>Взаимодействие с заинтересованными организациями и отраслевыми ассоциациями</a:t>
          </a:r>
        </a:p>
        <a:p>
          <a:endParaRPr lang="ru-RU" sz="1200" b="0" dirty="0">
            <a:latin typeface="Times New Roman" panose="02020603050405020304" pitchFamily="18" charset="0"/>
            <a:cs typeface="Times New Roman" panose="02020603050405020304" pitchFamily="18" charset="0"/>
          </a:endParaRPr>
        </a:p>
        <a:p>
          <a:endParaRPr lang="ru-RU" sz="1200" b="0" dirty="0">
            <a:latin typeface="Times New Roman" panose="02020603050405020304" pitchFamily="18" charset="0"/>
            <a:cs typeface="Times New Roman" panose="02020603050405020304" pitchFamily="18" charset="0"/>
          </a:endParaRPr>
        </a:p>
        <a:p>
          <a:endParaRPr lang="ru-RU" sz="1200" dirty="0">
            <a:latin typeface="Times New Roman" panose="02020603050405020304" pitchFamily="18" charset="0"/>
            <a:cs typeface="Times New Roman" panose="02020603050405020304" pitchFamily="18" charset="0"/>
          </a:endParaRPr>
        </a:p>
      </dgm:t>
    </dgm:pt>
    <dgm:pt modelId="{89109741-92BD-46C2-AC2F-CF6C33384010}" type="parTrans" cxnId="{3181A869-FEB9-47A5-8546-0A437C6ED04D}">
      <dgm:prSet/>
      <dgm:spPr/>
      <dgm:t>
        <a:bodyPr/>
        <a:lstStyle/>
        <a:p>
          <a:endParaRPr lang="ru-RU" sz="1200">
            <a:latin typeface="Times New Roman" panose="02020603050405020304" pitchFamily="18" charset="0"/>
            <a:cs typeface="Times New Roman" panose="02020603050405020304" pitchFamily="18" charset="0"/>
          </a:endParaRPr>
        </a:p>
      </dgm:t>
    </dgm:pt>
    <dgm:pt modelId="{86E9B330-EEDB-449C-B481-4FE395EE3559}" type="sibTrans" cxnId="{3181A869-FEB9-47A5-8546-0A437C6ED04D}">
      <dgm:prSet/>
      <dgm:spPr/>
      <dgm:t>
        <a:bodyPr/>
        <a:lstStyle/>
        <a:p>
          <a:endParaRPr lang="ru-RU" sz="1200">
            <a:latin typeface="Times New Roman" panose="02020603050405020304" pitchFamily="18" charset="0"/>
            <a:cs typeface="Times New Roman" panose="02020603050405020304" pitchFamily="18" charset="0"/>
          </a:endParaRPr>
        </a:p>
      </dgm:t>
    </dgm:pt>
    <dgm:pt modelId="{F6AAC610-05C6-45DA-B320-F7F685EFB303}">
      <dgm:prSet phldrT="[Текст]" phldr="1"/>
      <dgm:spPr/>
      <dgm:t>
        <a:bodyPr/>
        <a:lstStyle/>
        <a:p>
          <a:endParaRPr lang="ru-RU" sz="1200">
            <a:latin typeface="Times New Roman" panose="02020603050405020304" pitchFamily="18" charset="0"/>
            <a:cs typeface="Times New Roman" panose="02020603050405020304" pitchFamily="18" charset="0"/>
          </a:endParaRPr>
        </a:p>
      </dgm:t>
    </dgm:pt>
    <dgm:pt modelId="{9E5C5051-E80F-4B8E-B865-6B8C24042F69}" type="parTrans" cxnId="{F4276F0D-AD93-4855-995B-699F65CC3AC7}">
      <dgm:prSet/>
      <dgm:spPr/>
      <dgm:t>
        <a:bodyPr/>
        <a:lstStyle/>
        <a:p>
          <a:endParaRPr lang="ru-RU" sz="1200">
            <a:latin typeface="Times New Roman" panose="02020603050405020304" pitchFamily="18" charset="0"/>
            <a:cs typeface="Times New Roman" panose="02020603050405020304" pitchFamily="18" charset="0"/>
          </a:endParaRPr>
        </a:p>
      </dgm:t>
    </dgm:pt>
    <dgm:pt modelId="{0F807B6B-985C-41B8-98D2-74934B9C2749}" type="sibTrans" cxnId="{F4276F0D-AD93-4855-995B-699F65CC3AC7}">
      <dgm:prSet/>
      <dgm:spPr/>
      <dgm:t>
        <a:bodyPr/>
        <a:lstStyle/>
        <a:p>
          <a:endParaRPr lang="ru-RU" sz="1200">
            <a:latin typeface="Times New Roman" panose="02020603050405020304" pitchFamily="18" charset="0"/>
            <a:cs typeface="Times New Roman" panose="02020603050405020304" pitchFamily="18" charset="0"/>
          </a:endParaRPr>
        </a:p>
      </dgm:t>
    </dgm:pt>
    <dgm:pt modelId="{1609EB60-9C99-48D2-B659-767F798AAFF3}">
      <dgm:prSet phldrT="[Текст]" phldr="1"/>
      <dgm:spPr/>
      <dgm:t>
        <a:bodyPr/>
        <a:lstStyle/>
        <a:p>
          <a:endParaRPr lang="ru-RU" sz="1200">
            <a:latin typeface="Times New Roman" panose="02020603050405020304" pitchFamily="18" charset="0"/>
            <a:cs typeface="Times New Roman" panose="02020603050405020304" pitchFamily="18" charset="0"/>
          </a:endParaRPr>
        </a:p>
      </dgm:t>
    </dgm:pt>
    <dgm:pt modelId="{12D08F7F-F4B7-43AD-A7AC-99123F1479ED}" type="parTrans" cxnId="{B5A3E9E2-6F50-4D82-A13E-5693B6013C45}">
      <dgm:prSet/>
      <dgm:spPr/>
      <dgm:t>
        <a:bodyPr/>
        <a:lstStyle/>
        <a:p>
          <a:endParaRPr lang="ru-RU" sz="1200">
            <a:latin typeface="Times New Roman" panose="02020603050405020304" pitchFamily="18" charset="0"/>
            <a:cs typeface="Times New Roman" panose="02020603050405020304" pitchFamily="18" charset="0"/>
          </a:endParaRPr>
        </a:p>
      </dgm:t>
    </dgm:pt>
    <dgm:pt modelId="{C67F4C01-CFF5-41D8-B725-2E88EDD7BC04}" type="sibTrans" cxnId="{B5A3E9E2-6F50-4D82-A13E-5693B6013C45}">
      <dgm:prSet/>
      <dgm:spPr/>
      <dgm:t>
        <a:bodyPr/>
        <a:lstStyle/>
        <a:p>
          <a:endParaRPr lang="ru-RU" sz="1200">
            <a:latin typeface="Times New Roman" panose="02020603050405020304" pitchFamily="18" charset="0"/>
            <a:cs typeface="Times New Roman" panose="02020603050405020304" pitchFamily="18" charset="0"/>
          </a:endParaRPr>
        </a:p>
      </dgm:t>
    </dgm:pt>
    <dgm:pt modelId="{EA19F65E-E5AB-4FF8-ACB3-1410F57453F4}">
      <dgm:prSet custT="1"/>
      <dgm:spPr>
        <a:solidFill>
          <a:schemeClr val="accent2">
            <a:lumMod val="40000"/>
            <a:lumOff val="60000"/>
          </a:schemeClr>
        </a:solidFill>
      </dgm:spPr>
      <dgm:t>
        <a:bodyPr/>
        <a:lstStyle/>
        <a:p>
          <a:pPr algn="ctr">
            <a:lnSpc>
              <a:spcPct val="100000"/>
            </a:lnSpc>
          </a:pPr>
          <a:r>
            <a:rPr lang="ru-RU" sz="1200" b="1" dirty="0">
              <a:latin typeface="Times New Roman" panose="02020603050405020304" pitchFamily="18" charset="0"/>
              <a:cs typeface="Times New Roman" panose="02020603050405020304" pitchFamily="18" charset="0"/>
            </a:rPr>
            <a:t>ОПЕРЕЖАЮЩАЯ ПРОФЕССИОНАЛЬНАЯ ПОДГОТОВКА</a:t>
          </a:r>
        </a:p>
        <a:p>
          <a:pPr algn="r">
            <a:lnSpc>
              <a:spcPct val="90000"/>
            </a:lnSpc>
          </a:pPr>
          <a:r>
            <a:rPr lang="ru-RU" sz="1200" b="0" dirty="0">
              <a:latin typeface="Times New Roman" panose="02020603050405020304" pitchFamily="18" charset="0"/>
              <a:cs typeface="Times New Roman" panose="02020603050405020304" pitchFamily="18" charset="0"/>
            </a:rPr>
            <a:t> Программы подготовки, переподготовки,            профориентация </a:t>
          </a:r>
        </a:p>
      </dgm:t>
    </dgm:pt>
    <dgm:pt modelId="{3E3D6998-DED3-463D-B570-9CEDB1662E43}" type="parTrans" cxnId="{09A09EE7-8609-4B8F-96F8-595160D8E423}">
      <dgm:prSet/>
      <dgm:spPr/>
      <dgm:t>
        <a:bodyPr/>
        <a:lstStyle/>
        <a:p>
          <a:endParaRPr lang="ru-RU" sz="1200">
            <a:latin typeface="Times New Roman" panose="02020603050405020304" pitchFamily="18" charset="0"/>
            <a:cs typeface="Times New Roman" panose="02020603050405020304" pitchFamily="18" charset="0"/>
          </a:endParaRPr>
        </a:p>
      </dgm:t>
    </dgm:pt>
    <dgm:pt modelId="{CD1181C7-54B8-445C-A2D3-2B99DC9BAB1E}" type="sibTrans" cxnId="{09A09EE7-8609-4B8F-96F8-595160D8E423}">
      <dgm:prSet/>
      <dgm:spPr/>
      <dgm:t>
        <a:bodyPr/>
        <a:lstStyle/>
        <a:p>
          <a:endParaRPr lang="ru-RU" sz="1200">
            <a:latin typeface="Times New Roman" panose="02020603050405020304" pitchFamily="18" charset="0"/>
            <a:cs typeface="Times New Roman" panose="02020603050405020304" pitchFamily="18" charset="0"/>
          </a:endParaRPr>
        </a:p>
      </dgm:t>
    </dgm:pt>
    <dgm:pt modelId="{63B7BA1F-6C75-4774-AEE9-678EB8803056}">
      <dgm:prSet custT="1"/>
      <dgm:spPr>
        <a:solidFill>
          <a:schemeClr val="accent2">
            <a:lumMod val="60000"/>
            <a:lumOff val="40000"/>
          </a:schemeClr>
        </a:solidFill>
      </dgm:spPr>
      <dgm:t>
        <a:bodyPr/>
        <a:lstStyle/>
        <a:p>
          <a:endParaRPr lang="ru-RU" sz="1200" b="1" dirty="0">
            <a:latin typeface="Times New Roman" panose="02020603050405020304" pitchFamily="18" charset="0"/>
            <a:cs typeface="Times New Roman" panose="02020603050405020304" pitchFamily="18" charset="0"/>
          </a:endParaRPr>
        </a:p>
        <a:p>
          <a:r>
            <a:rPr lang="ru-RU" sz="1200" b="1" dirty="0">
              <a:latin typeface="Times New Roman" panose="02020603050405020304" pitchFamily="18" charset="0"/>
              <a:cs typeface="Times New Roman" panose="02020603050405020304" pitchFamily="18" charset="0"/>
            </a:rPr>
            <a:t>СОДЕЙСТВИЕ ТРУДОУСТРОЙСТВУ</a:t>
          </a:r>
        </a:p>
        <a:p>
          <a:r>
            <a:rPr lang="ru-RU" sz="1200" b="0" dirty="0">
              <a:latin typeface="Times New Roman" panose="02020603050405020304" pitchFamily="18" charset="0"/>
              <a:cs typeface="Times New Roman" panose="02020603050405020304" pitchFamily="18" charset="0"/>
            </a:rPr>
            <a:t>Оперативное реагирование на запросы и изменения рынка труда </a:t>
          </a:r>
        </a:p>
        <a:p>
          <a:r>
            <a:rPr lang="ru-RU" sz="1200" b="0" dirty="0">
              <a:latin typeface="Times New Roman" panose="02020603050405020304" pitchFamily="18" charset="0"/>
              <a:cs typeface="Times New Roman" panose="02020603050405020304" pitchFamily="18" charset="0"/>
            </a:rPr>
            <a:t>Механизмы удержания работников на рабочем месте</a:t>
          </a:r>
        </a:p>
        <a:p>
          <a:endParaRPr lang="ru-RU" sz="1200" b="1" dirty="0">
            <a:latin typeface="Times New Roman" panose="02020603050405020304" pitchFamily="18" charset="0"/>
            <a:cs typeface="Times New Roman" panose="02020603050405020304" pitchFamily="18" charset="0"/>
          </a:endParaRPr>
        </a:p>
        <a:p>
          <a:endParaRPr lang="ru-RU" sz="1200" b="1" dirty="0">
            <a:latin typeface="Times New Roman" panose="02020603050405020304" pitchFamily="18" charset="0"/>
            <a:cs typeface="Times New Roman" panose="02020603050405020304" pitchFamily="18" charset="0"/>
          </a:endParaRPr>
        </a:p>
      </dgm:t>
    </dgm:pt>
    <dgm:pt modelId="{DAECCDA5-B76B-401C-BAF8-72FD2CF8D6CF}" type="parTrans" cxnId="{85E9BB76-EF33-4E34-BFFC-EBC9992034B3}">
      <dgm:prSet/>
      <dgm:spPr/>
      <dgm:t>
        <a:bodyPr/>
        <a:lstStyle/>
        <a:p>
          <a:endParaRPr lang="ru-RU" sz="1200">
            <a:latin typeface="Times New Roman" panose="02020603050405020304" pitchFamily="18" charset="0"/>
            <a:cs typeface="Times New Roman" panose="02020603050405020304" pitchFamily="18" charset="0"/>
          </a:endParaRPr>
        </a:p>
      </dgm:t>
    </dgm:pt>
    <dgm:pt modelId="{678DF950-1D05-49DE-A7FB-5A55BFB8BF2A}" type="sibTrans" cxnId="{85E9BB76-EF33-4E34-BFFC-EBC9992034B3}">
      <dgm:prSet/>
      <dgm:spPr/>
      <dgm:t>
        <a:bodyPr/>
        <a:lstStyle/>
        <a:p>
          <a:endParaRPr lang="ru-RU" sz="1200">
            <a:latin typeface="Times New Roman" panose="02020603050405020304" pitchFamily="18" charset="0"/>
            <a:cs typeface="Times New Roman" panose="02020603050405020304" pitchFamily="18" charset="0"/>
          </a:endParaRPr>
        </a:p>
      </dgm:t>
    </dgm:pt>
    <dgm:pt modelId="{AF2DD20E-9716-407E-A026-03C7F1DC1BF6}">
      <dgm:prSet phldrT="[Текст]" custT="1"/>
      <dgm:spPr/>
      <dgm:t>
        <a:bodyPr/>
        <a:lstStyle/>
        <a:p>
          <a:r>
            <a:rPr lang="ru-RU" sz="1050" b="1" dirty="0">
              <a:latin typeface="Times New Roman" panose="02020603050405020304" pitchFamily="18" charset="0"/>
              <a:cs typeface="Times New Roman" panose="02020603050405020304" pitchFamily="18" charset="0"/>
            </a:rPr>
            <a:t>МИССИЯ:</a:t>
          </a:r>
        </a:p>
        <a:p>
          <a:r>
            <a:rPr lang="ru-RU" sz="1100" dirty="0">
              <a:latin typeface="Times New Roman" panose="02020603050405020304" pitchFamily="18" charset="0"/>
              <a:cs typeface="Times New Roman" panose="02020603050405020304" pitchFamily="18" charset="0"/>
            </a:rPr>
            <a:t>Развитие системы подготовки и переподготовки кадров в регионе</a:t>
          </a:r>
        </a:p>
      </dgm:t>
    </dgm:pt>
    <dgm:pt modelId="{93445512-2F4F-4629-AD82-C2A3EBDE000A}" type="sibTrans" cxnId="{8A46B52B-ECAB-40C0-846D-BBE9BC463CCE}">
      <dgm:prSet/>
      <dgm:spPr/>
      <dgm:t>
        <a:bodyPr/>
        <a:lstStyle/>
        <a:p>
          <a:endParaRPr lang="ru-RU" sz="1200">
            <a:latin typeface="Times New Roman" panose="02020603050405020304" pitchFamily="18" charset="0"/>
            <a:cs typeface="Times New Roman" panose="02020603050405020304" pitchFamily="18" charset="0"/>
          </a:endParaRPr>
        </a:p>
      </dgm:t>
    </dgm:pt>
    <dgm:pt modelId="{CC61B8D9-4334-4AEF-8B12-9C8F9A7A27E7}" type="parTrans" cxnId="{8A46B52B-ECAB-40C0-846D-BBE9BC463CCE}">
      <dgm:prSet/>
      <dgm:spPr/>
      <dgm:t>
        <a:bodyPr/>
        <a:lstStyle/>
        <a:p>
          <a:endParaRPr lang="ru-RU" sz="1200">
            <a:latin typeface="Times New Roman" panose="02020603050405020304" pitchFamily="18" charset="0"/>
            <a:cs typeface="Times New Roman" panose="02020603050405020304" pitchFamily="18" charset="0"/>
          </a:endParaRPr>
        </a:p>
      </dgm:t>
    </dgm:pt>
    <dgm:pt modelId="{CDCE66C8-8DD6-41F5-8A1D-261594CF5A34}" type="pres">
      <dgm:prSet presAssocID="{DD2EAAF5-475F-47FD-AD8B-0C7E7C9334D6}" presName="diagram" presStyleCnt="0">
        <dgm:presLayoutVars>
          <dgm:chMax val="1"/>
          <dgm:dir/>
          <dgm:animLvl val="ctr"/>
          <dgm:resizeHandles val="exact"/>
        </dgm:presLayoutVars>
      </dgm:prSet>
      <dgm:spPr/>
    </dgm:pt>
    <dgm:pt modelId="{18FCC825-5916-43D4-ABEF-07608B7826EF}" type="pres">
      <dgm:prSet presAssocID="{DD2EAAF5-475F-47FD-AD8B-0C7E7C9334D6}" presName="matrix" presStyleCnt="0"/>
      <dgm:spPr/>
    </dgm:pt>
    <dgm:pt modelId="{692A7984-7A22-4CB4-A2F9-B3F007B805B8}" type="pres">
      <dgm:prSet presAssocID="{DD2EAAF5-475F-47FD-AD8B-0C7E7C9334D6}" presName="tile1" presStyleLbl="node1" presStyleIdx="0" presStyleCnt="4" custLinFactNeighborX="0" custLinFactNeighborY="387"/>
      <dgm:spPr/>
    </dgm:pt>
    <dgm:pt modelId="{FAD8C5AE-B60D-4F28-800D-2524BA7540F4}" type="pres">
      <dgm:prSet presAssocID="{DD2EAAF5-475F-47FD-AD8B-0C7E7C9334D6}" presName="tile1text" presStyleLbl="node1" presStyleIdx="0" presStyleCnt="4">
        <dgm:presLayoutVars>
          <dgm:chMax val="0"/>
          <dgm:chPref val="0"/>
          <dgm:bulletEnabled val="1"/>
        </dgm:presLayoutVars>
      </dgm:prSet>
      <dgm:spPr/>
    </dgm:pt>
    <dgm:pt modelId="{14FC675D-DAAF-497D-B406-ADC751705D5C}" type="pres">
      <dgm:prSet presAssocID="{DD2EAAF5-475F-47FD-AD8B-0C7E7C9334D6}" presName="tile2" presStyleLbl="node1" presStyleIdx="1" presStyleCnt="4" custScaleX="103315" custLinFactNeighborX="-990" custLinFactNeighborY="387"/>
      <dgm:spPr/>
    </dgm:pt>
    <dgm:pt modelId="{7C86205C-F866-422F-BE19-D2304E071C9C}" type="pres">
      <dgm:prSet presAssocID="{DD2EAAF5-475F-47FD-AD8B-0C7E7C9334D6}" presName="tile2text" presStyleLbl="node1" presStyleIdx="1" presStyleCnt="4">
        <dgm:presLayoutVars>
          <dgm:chMax val="0"/>
          <dgm:chPref val="0"/>
          <dgm:bulletEnabled val="1"/>
        </dgm:presLayoutVars>
      </dgm:prSet>
      <dgm:spPr/>
    </dgm:pt>
    <dgm:pt modelId="{4F06DBC4-455C-40B9-BAA2-36492BD3E555}" type="pres">
      <dgm:prSet presAssocID="{DD2EAAF5-475F-47FD-AD8B-0C7E7C9334D6}" presName="tile3" presStyleLbl="node1" presStyleIdx="2" presStyleCnt="4"/>
      <dgm:spPr/>
    </dgm:pt>
    <dgm:pt modelId="{47C4A59C-73F8-4B0D-9292-675D51CACA3F}" type="pres">
      <dgm:prSet presAssocID="{DD2EAAF5-475F-47FD-AD8B-0C7E7C9334D6}" presName="tile3text" presStyleLbl="node1" presStyleIdx="2" presStyleCnt="4">
        <dgm:presLayoutVars>
          <dgm:chMax val="0"/>
          <dgm:chPref val="0"/>
          <dgm:bulletEnabled val="1"/>
        </dgm:presLayoutVars>
      </dgm:prSet>
      <dgm:spPr/>
    </dgm:pt>
    <dgm:pt modelId="{61FF4952-6431-4814-A75D-CBA0AF44A9FD}" type="pres">
      <dgm:prSet presAssocID="{DD2EAAF5-475F-47FD-AD8B-0C7E7C9334D6}" presName="tile4" presStyleLbl="node1" presStyleIdx="3" presStyleCnt="4" custLinFactNeighborX="637"/>
      <dgm:spPr/>
    </dgm:pt>
    <dgm:pt modelId="{67E7AA71-486E-4CC3-92B7-DA2B9E56DD37}" type="pres">
      <dgm:prSet presAssocID="{DD2EAAF5-475F-47FD-AD8B-0C7E7C9334D6}" presName="tile4text" presStyleLbl="node1" presStyleIdx="3" presStyleCnt="4">
        <dgm:presLayoutVars>
          <dgm:chMax val="0"/>
          <dgm:chPref val="0"/>
          <dgm:bulletEnabled val="1"/>
        </dgm:presLayoutVars>
      </dgm:prSet>
      <dgm:spPr/>
    </dgm:pt>
    <dgm:pt modelId="{FC1116B2-469E-4A4A-90F5-AD97A172ACA9}" type="pres">
      <dgm:prSet presAssocID="{DD2EAAF5-475F-47FD-AD8B-0C7E7C9334D6}" presName="centerTile" presStyleLbl="fgShp" presStyleIdx="0" presStyleCnt="1" custScaleX="113458" custScaleY="103951" custLinFactNeighborX="-7816" custLinFactNeighborY="-22601">
        <dgm:presLayoutVars>
          <dgm:chMax val="0"/>
          <dgm:chPref val="0"/>
        </dgm:presLayoutVars>
      </dgm:prSet>
      <dgm:spPr/>
    </dgm:pt>
  </dgm:ptLst>
  <dgm:cxnLst>
    <dgm:cxn modelId="{60CC8A0B-E4CC-4B9D-9465-C41D4BFFE8C7}" type="presOf" srcId="{63B7BA1F-6C75-4774-AEE9-678EB8803056}" destId="{47C4A59C-73F8-4B0D-9292-675D51CACA3F}" srcOrd="1" destOrd="0" presId="urn:microsoft.com/office/officeart/2005/8/layout/matrix1"/>
    <dgm:cxn modelId="{F4276F0D-AD93-4855-995B-699F65CC3AC7}" srcId="{AF2DD20E-9716-407E-A026-03C7F1DC1BF6}" destId="{F6AAC610-05C6-45DA-B320-F7F685EFB303}" srcOrd="4" destOrd="0" parTransId="{9E5C5051-E80F-4B8E-B865-6B8C24042F69}" sibTransId="{0F807B6B-985C-41B8-98D2-74934B9C2749}"/>
    <dgm:cxn modelId="{9D3E352B-4AF4-431A-80C9-43A9EBB59EB1}" type="presOf" srcId="{DD2EAAF5-475F-47FD-AD8B-0C7E7C9334D6}" destId="{CDCE66C8-8DD6-41F5-8A1D-261594CF5A34}" srcOrd="0" destOrd="0" presId="urn:microsoft.com/office/officeart/2005/8/layout/matrix1"/>
    <dgm:cxn modelId="{8A46B52B-ECAB-40C0-846D-BBE9BC463CCE}" srcId="{DD2EAAF5-475F-47FD-AD8B-0C7E7C9334D6}" destId="{AF2DD20E-9716-407E-A026-03C7F1DC1BF6}" srcOrd="0" destOrd="0" parTransId="{CC61B8D9-4334-4AEF-8B12-9C8F9A7A27E7}" sibTransId="{93445512-2F4F-4629-AD82-C2A3EBDE000A}"/>
    <dgm:cxn modelId="{E5DDB732-4D41-43B6-82F9-C7DDD7F26395}" srcId="{AF2DD20E-9716-407E-A026-03C7F1DC1BF6}" destId="{6E61C8D3-A51C-41EF-A6CD-C4E2DACE1E46}" srcOrd="0" destOrd="0" parTransId="{03F27BA2-D4C5-4417-9A80-A06D91B42923}" sibTransId="{87A051A2-D02C-4AC7-A37F-39A362856FD0}"/>
    <dgm:cxn modelId="{017E5245-AC95-4420-8177-D479ED47B911}" type="presOf" srcId="{5CD8FD55-EE42-406A-9100-EBD0F0A8914F}" destId="{67E7AA71-486E-4CC3-92B7-DA2B9E56DD37}" srcOrd="1" destOrd="0" presId="urn:microsoft.com/office/officeart/2005/8/layout/matrix1"/>
    <dgm:cxn modelId="{3181A869-FEB9-47A5-8546-0A437C6ED04D}" srcId="{AF2DD20E-9716-407E-A026-03C7F1DC1BF6}" destId="{5CD8FD55-EE42-406A-9100-EBD0F0A8914F}" srcOrd="3" destOrd="0" parTransId="{89109741-92BD-46C2-AC2F-CF6C33384010}" sibTransId="{86E9B330-EEDB-449C-B481-4FE395EE3559}"/>
    <dgm:cxn modelId="{84825E4D-895D-4CCA-B383-229E202D6E78}" type="presOf" srcId="{6E61C8D3-A51C-41EF-A6CD-C4E2DACE1E46}" destId="{FAD8C5AE-B60D-4F28-800D-2524BA7540F4}" srcOrd="1" destOrd="0" presId="urn:microsoft.com/office/officeart/2005/8/layout/matrix1"/>
    <dgm:cxn modelId="{85E9BB76-EF33-4E34-BFFC-EBC9992034B3}" srcId="{AF2DD20E-9716-407E-A026-03C7F1DC1BF6}" destId="{63B7BA1F-6C75-4774-AEE9-678EB8803056}" srcOrd="2" destOrd="0" parTransId="{DAECCDA5-B76B-401C-BAF8-72FD2CF8D6CF}" sibTransId="{678DF950-1D05-49DE-A7FB-5A55BFB8BF2A}"/>
    <dgm:cxn modelId="{274B747B-A903-4F2E-821B-51DF0F7FFABE}" type="presOf" srcId="{5CD8FD55-EE42-406A-9100-EBD0F0A8914F}" destId="{61FF4952-6431-4814-A75D-CBA0AF44A9FD}" srcOrd="0" destOrd="0" presId="urn:microsoft.com/office/officeart/2005/8/layout/matrix1"/>
    <dgm:cxn modelId="{90467FAA-AE18-4049-BE12-29DF91A5D23E}" type="presOf" srcId="{6E61C8D3-A51C-41EF-A6CD-C4E2DACE1E46}" destId="{692A7984-7A22-4CB4-A2F9-B3F007B805B8}" srcOrd="0" destOrd="0" presId="urn:microsoft.com/office/officeart/2005/8/layout/matrix1"/>
    <dgm:cxn modelId="{3B27FEB0-5ED8-4E3C-8FB3-27118C046DE9}" type="presOf" srcId="{EA19F65E-E5AB-4FF8-ACB3-1410F57453F4}" destId="{14FC675D-DAAF-497D-B406-ADC751705D5C}" srcOrd="0" destOrd="0" presId="urn:microsoft.com/office/officeart/2005/8/layout/matrix1"/>
    <dgm:cxn modelId="{0D21C7C9-CF68-4400-BB3B-CF6D48714927}" type="presOf" srcId="{AF2DD20E-9716-407E-A026-03C7F1DC1BF6}" destId="{FC1116B2-469E-4A4A-90F5-AD97A172ACA9}" srcOrd="0" destOrd="0" presId="urn:microsoft.com/office/officeart/2005/8/layout/matrix1"/>
    <dgm:cxn modelId="{D0ED54D2-46D4-481D-BD90-FE06DD3D0E14}" type="presOf" srcId="{63B7BA1F-6C75-4774-AEE9-678EB8803056}" destId="{4F06DBC4-455C-40B9-BAA2-36492BD3E555}" srcOrd="0" destOrd="0" presId="urn:microsoft.com/office/officeart/2005/8/layout/matrix1"/>
    <dgm:cxn modelId="{B5A3E9E2-6F50-4D82-A13E-5693B6013C45}" srcId="{AF2DD20E-9716-407E-A026-03C7F1DC1BF6}" destId="{1609EB60-9C99-48D2-B659-767F798AAFF3}" srcOrd="5" destOrd="0" parTransId="{12D08F7F-F4B7-43AD-A7AC-99123F1479ED}" sibTransId="{C67F4C01-CFF5-41D8-B725-2E88EDD7BC04}"/>
    <dgm:cxn modelId="{09A09EE7-8609-4B8F-96F8-595160D8E423}" srcId="{AF2DD20E-9716-407E-A026-03C7F1DC1BF6}" destId="{EA19F65E-E5AB-4FF8-ACB3-1410F57453F4}" srcOrd="1" destOrd="0" parTransId="{3E3D6998-DED3-463D-B570-9CEDB1662E43}" sibTransId="{CD1181C7-54B8-445C-A2D3-2B99DC9BAB1E}"/>
    <dgm:cxn modelId="{2B3BDEF9-C3E8-4D54-82BE-0BB0692EE779}" type="presOf" srcId="{EA19F65E-E5AB-4FF8-ACB3-1410F57453F4}" destId="{7C86205C-F866-422F-BE19-D2304E071C9C}" srcOrd="1" destOrd="0" presId="urn:microsoft.com/office/officeart/2005/8/layout/matrix1"/>
    <dgm:cxn modelId="{82E77A41-4550-4BDB-A4E6-B3AF39CF7591}" type="presParOf" srcId="{CDCE66C8-8DD6-41F5-8A1D-261594CF5A34}" destId="{18FCC825-5916-43D4-ABEF-07608B7826EF}" srcOrd="0" destOrd="0" presId="urn:microsoft.com/office/officeart/2005/8/layout/matrix1"/>
    <dgm:cxn modelId="{09DAF455-06A8-47C7-B1A8-100A9415CF99}" type="presParOf" srcId="{18FCC825-5916-43D4-ABEF-07608B7826EF}" destId="{692A7984-7A22-4CB4-A2F9-B3F007B805B8}" srcOrd="0" destOrd="0" presId="urn:microsoft.com/office/officeart/2005/8/layout/matrix1"/>
    <dgm:cxn modelId="{440FCE4B-8481-409B-8164-1BDBE80387FF}" type="presParOf" srcId="{18FCC825-5916-43D4-ABEF-07608B7826EF}" destId="{FAD8C5AE-B60D-4F28-800D-2524BA7540F4}" srcOrd="1" destOrd="0" presId="urn:microsoft.com/office/officeart/2005/8/layout/matrix1"/>
    <dgm:cxn modelId="{B4650288-6511-4682-9FC8-F33B1E5B99D8}" type="presParOf" srcId="{18FCC825-5916-43D4-ABEF-07608B7826EF}" destId="{14FC675D-DAAF-497D-B406-ADC751705D5C}" srcOrd="2" destOrd="0" presId="urn:microsoft.com/office/officeart/2005/8/layout/matrix1"/>
    <dgm:cxn modelId="{A56AED71-0FE9-484F-B8FE-5E820C3C8263}" type="presParOf" srcId="{18FCC825-5916-43D4-ABEF-07608B7826EF}" destId="{7C86205C-F866-422F-BE19-D2304E071C9C}" srcOrd="3" destOrd="0" presId="urn:microsoft.com/office/officeart/2005/8/layout/matrix1"/>
    <dgm:cxn modelId="{62A92EDA-F982-463D-B41F-39476B2E7929}" type="presParOf" srcId="{18FCC825-5916-43D4-ABEF-07608B7826EF}" destId="{4F06DBC4-455C-40B9-BAA2-36492BD3E555}" srcOrd="4" destOrd="0" presId="urn:microsoft.com/office/officeart/2005/8/layout/matrix1"/>
    <dgm:cxn modelId="{0093FC19-AB2F-4001-A3B4-25ABF0837F8F}" type="presParOf" srcId="{18FCC825-5916-43D4-ABEF-07608B7826EF}" destId="{47C4A59C-73F8-4B0D-9292-675D51CACA3F}" srcOrd="5" destOrd="0" presId="urn:microsoft.com/office/officeart/2005/8/layout/matrix1"/>
    <dgm:cxn modelId="{E8B81BD1-8232-44A8-9696-707DDA0E0551}" type="presParOf" srcId="{18FCC825-5916-43D4-ABEF-07608B7826EF}" destId="{61FF4952-6431-4814-A75D-CBA0AF44A9FD}" srcOrd="6" destOrd="0" presId="urn:microsoft.com/office/officeart/2005/8/layout/matrix1"/>
    <dgm:cxn modelId="{1AFCE4BE-7B6E-4146-BE16-52678E5936FE}" type="presParOf" srcId="{18FCC825-5916-43D4-ABEF-07608B7826EF}" destId="{67E7AA71-486E-4CC3-92B7-DA2B9E56DD37}" srcOrd="7" destOrd="0" presId="urn:microsoft.com/office/officeart/2005/8/layout/matrix1"/>
    <dgm:cxn modelId="{F133D4A3-5125-4753-9165-9070804061F2}" type="presParOf" srcId="{CDCE66C8-8DD6-41F5-8A1D-261594CF5A34}" destId="{FC1116B2-469E-4A4A-90F5-AD97A172ACA9}" srcOrd="1" destOrd="0" presId="urn:microsoft.com/office/officeart/2005/8/layout/matrix1"/>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2A7984-7A22-4CB4-A2F9-B3F007B805B8}">
      <dsp:nvSpPr>
        <dsp:cNvPr id="0" name=""/>
        <dsp:cNvSpPr/>
      </dsp:nvSpPr>
      <dsp:spPr>
        <a:xfrm rot="16200000">
          <a:off x="144396" y="-154563"/>
          <a:ext cx="1697037" cy="2019300"/>
        </a:xfrm>
        <a:prstGeom prst="round1Rect">
          <a:avLst/>
        </a:prstGeom>
        <a:solidFill>
          <a:schemeClr val="accent2">
            <a:lumMod val="20000"/>
            <a:lumOff val="80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ru-RU" sz="1200" b="1" kern="1200" dirty="0">
              <a:latin typeface="Times New Roman" panose="02020603050405020304" pitchFamily="18" charset="0"/>
              <a:cs typeface="Times New Roman" panose="02020603050405020304" pitchFamily="18" charset="0"/>
            </a:rPr>
            <a:t>АНАЛИЗ РЫНКА ТРУДА</a:t>
          </a:r>
        </a:p>
        <a:p>
          <a:pPr marL="0" lvl="0" indent="0" algn="l" defTabSz="533400">
            <a:lnSpc>
              <a:spcPct val="90000"/>
            </a:lnSpc>
            <a:spcBef>
              <a:spcPct val="0"/>
            </a:spcBef>
            <a:spcAft>
              <a:spcPct val="35000"/>
            </a:spcAft>
            <a:buNone/>
          </a:pPr>
          <a:r>
            <a:rPr lang="ru-RU" sz="1200" b="0" kern="1200" dirty="0">
              <a:latin typeface="Times New Roman" panose="02020603050405020304" pitchFamily="18" charset="0"/>
              <a:cs typeface="Times New Roman" panose="02020603050405020304" pitchFamily="18" charset="0"/>
            </a:rPr>
            <a:t>Мониторинг, прогнозирование, анализ запросов и тенденций</a:t>
          </a:r>
        </a:p>
      </dsp:txBody>
      <dsp:txXfrm rot="5400000">
        <a:off x="-16736" y="6568"/>
        <a:ext cx="2019300" cy="1272778"/>
      </dsp:txXfrm>
    </dsp:sp>
    <dsp:sp modelId="{14FC675D-DAAF-497D-B406-ADC751705D5C}">
      <dsp:nvSpPr>
        <dsp:cNvPr id="0" name=""/>
        <dsp:cNvSpPr/>
      </dsp:nvSpPr>
      <dsp:spPr>
        <a:xfrm>
          <a:off x="1949104" y="6567"/>
          <a:ext cx="2086239" cy="1697037"/>
        </a:xfrm>
        <a:prstGeom prst="round1Rect">
          <a:avLst/>
        </a:prstGeom>
        <a:solidFill>
          <a:schemeClr val="accent2">
            <a:lumMod val="40000"/>
            <a:lumOff val="60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100000"/>
            </a:lnSpc>
            <a:spcBef>
              <a:spcPct val="0"/>
            </a:spcBef>
            <a:spcAft>
              <a:spcPct val="35000"/>
            </a:spcAft>
            <a:buNone/>
          </a:pPr>
          <a:r>
            <a:rPr lang="ru-RU" sz="1200" b="1" kern="1200" dirty="0">
              <a:latin typeface="Times New Roman" panose="02020603050405020304" pitchFamily="18" charset="0"/>
              <a:cs typeface="Times New Roman" panose="02020603050405020304" pitchFamily="18" charset="0"/>
            </a:rPr>
            <a:t>ОПЕРЕЖАЮЩАЯ ПРОФЕССИОНАЛЬНАЯ ПОДГОТОВКА</a:t>
          </a:r>
        </a:p>
        <a:p>
          <a:pPr marL="0" lvl="0" indent="0" algn="r" defTabSz="533400">
            <a:lnSpc>
              <a:spcPct val="90000"/>
            </a:lnSpc>
            <a:spcBef>
              <a:spcPct val="0"/>
            </a:spcBef>
            <a:spcAft>
              <a:spcPct val="35000"/>
            </a:spcAft>
            <a:buNone/>
          </a:pPr>
          <a:r>
            <a:rPr lang="ru-RU" sz="1200" b="0" kern="1200" dirty="0">
              <a:latin typeface="Times New Roman" panose="02020603050405020304" pitchFamily="18" charset="0"/>
              <a:cs typeface="Times New Roman" panose="02020603050405020304" pitchFamily="18" charset="0"/>
            </a:rPr>
            <a:t> Программы подготовки, переподготовки,            профориентация </a:t>
          </a:r>
        </a:p>
      </dsp:txBody>
      <dsp:txXfrm>
        <a:off x="1949104" y="6567"/>
        <a:ext cx="2086239" cy="1272778"/>
      </dsp:txXfrm>
    </dsp:sp>
    <dsp:sp modelId="{4F06DBC4-455C-40B9-BAA2-36492BD3E555}">
      <dsp:nvSpPr>
        <dsp:cNvPr id="0" name=""/>
        <dsp:cNvSpPr/>
      </dsp:nvSpPr>
      <dsp:spPr>
        <a:xfrm rot="10800000">
          <a:off x="-16734" y="1697037"/>
          <a:ext cx="2019300" cy="1697037"/>
        </a:xfrm>
        <a:prstGeom prst="round1Rect">
          <a:avLst/>
        </a:prstGeom>
        <a:solidFill>
          <a:schemeClr val="accent2">
            <a:lumMod val="60000"/>
            <a:lumOff val="40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endParaRPr lang="ru-RU" sz="1200" b="1" kern="1200" dirty="0">
            <a:latin typeface="Times New Roman" panose="02020603050405020304" pitchFamily="18" charset="0"/>
            <a:cs typeface="Times New Roman" panose="02020603050405020304" pitchFamily="18" charset="0"/>
          </a:endParaRPr>
        </a:p>
        <a:p>
          <a:pPr marL="0" lvl="0" indent="0" algn="ctr" defTabSz="533400">
            <a:lnSpc>
              <a:spcPct val="90000"/>
            </a:lnSpc>
            <a:spcBef>
              <a:spcPct val="0"/>
            </a:spcBef>
            <a:spcAft>
              <a:spcPct val="35000"/>
            </a:spcAft>
            <a:buNone/>
          </a:pPr>
          <a:r>
            <a:rPr lang="ru-RU" sz="1200" b="1" kern="1200" dirty="0">
              <a:latin typeface="Times New Roman" panose="02020603050405020304" pitchFamily="18" charset="0"/>
              <a:cs typeface="Times New Roman" panose="02020603050405020304" pitchFamily="18" charset="0"/>
            </a:rPr>
            <a:t>СОДЕЙСТВИЕ ТРУДОУСТРОЙСТВУ</a:t>
          </a:r>
        </a:p>
        <a:p>
          <a:pPr marL="0" lvl="0" indent="0" algn="ctr" defTabSz="533400">
            <a:lnSpc>
              <a:spcPct val="90000"/>
            </a:lnSpc>
            <a:spcBef>
              <a:spcPct val="0"/>
            </a:spcBef>
            <a:spcAft>
              <a:spcPct val="35000"/>
            </a:spcAft>
            <a:buNone/>
          </a:pPr>
          <a:r>
            <a:rPr lang="ru-RU" sz="1200" b="0" kern="1200" dirty="0">
              <a:latin typeface="Times New Roman" panose="02020603050405020304" pitchFamily="18" charset="0"/>
              <a:cs typeface="Times New Roman" panose="02020603050405020304" pitchFamily="18" charset="0"/>
            </a:rPr>
            <a:t>Оперативное реагирование на запросы и изменения рынка труда </a:t>
          </a:r>
        </a:p>
        <a:p>
          <a:pPr marL="0" lvl="0" indent="0" algn="ctr" defTabSz="533400">
            <a:lnSpc>
              <a:spcPct val="90000"/>
            </a:lnSpc>
            <a:spcBef>
              <a:spcPct val="0"/>
            </a:spcBef>
            <a:spcAft>
              <a:spcPct val="35000"/>
            </a:spcAft>
            <a:buNone/>
          </a:pPr>
          <a:r>
            <a:rPr lang="ru-RU" sz="1200" b="0" kern="1200" dirty="0">
              <a:latin typeface="Times New Roman" panose="02020603050405020304" pitchFamily="18" charset="0"/>
              <a:cs typeface="Times New Roman" panose="02020603050405020304" pitchFamily="18" charset="0"/>
            </a:rPr>
            <a:t>Механизмы удержания работников на рабочем месте</a:t>
          </a:r>
        </a:p>
        <a:p>
          <a:pPr marL="0" lvl="0" indent="0" algn="ctr" defTabSz="533400">
            <a:lnSpc>
              <a:spcPct val="90000"/>
            </a:lnSpc>
            <a:spcBef>
              <a:spcPct val="0"/>
            </a:spcBef>
            <a:spcAft>
              <a:spcPct val="35000"/>
            </a:spcAft>
            <a:buNone/>
          </a:pPr>
          <a:endParaRPr lang="ru-RU" sz="1200" b="1" kern="1200" dirty="0">
            <a:latin typeface="Times New Roman" panose="02020603050405020304" pitchFamily="18" charset="0"/>
            <a:cs typeface="Times New Roman" panose="02020603050405020304" pitchFamily="18" charset="0"/>
          </a:endParaRPr>
        </a:p>
        <a:p>
          <a:pPr marL="0" lvl="0" indent="0" algn="ctr" defTabSz="533400">
            <a:lnSpc>
              <a:spcPct val="90000"/>
            </a:lnSpc>
            <a:spcBef>
              <a:spcPct val="0"/>
            </a:spcBef>
            <a:spcAft>
              <a:spcPct val="35000"/>
            </a:spcAft>
            <a:buNone/>
          </a:pPr>
          <a:endParaRPr lang="ru-RU" sz="1200" b="1" kern="1200" dirty="0">
            <a:latin typeface="Times New Roman" panose="02020603050405020304" pitchFamily="18" charset="0"/>
            <a:cs typeface="Times New Roman" panose="02020603050405020304" pitchFamily="18" charset="0"/>
          </a:endParaRPr>
        </a:p>
      </dsp:txBody>
      <dsp:txXfrm rot="10800000">
        <a:off x="-16734" y="2121296"/>
        <a:ext cx="2019300" cy="1272778"/>
      </dsp:txXfrm>
    </dsp:sp>
    <dsp:sp modelId="{61FF4952-6431-4814-A75D-CBA0AF44A9FD}">
      <dsp:nvSpPr>
        <dsp:cNvPr id="0" name=""/>
        <dsp:cNvSpPr/>
      </dsp:nvSpPr>
      <dsp:spPr>
        <a:xfrm rot="5400000">
          <a:off x="2176559" y="1535906"/>
          <a:ext cx="1697037" cy="2019300"/>
        </a:xfrm>
        <a:prstGeom prst="round1Rect">
          <a:avLst/>
        </a:prstGeom>
        <a:solidFill>
          <a:schemeClr val="accent2">
            <a:lumMod val="20000"/>
            <a:lumOff val="80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ru-RU" sz="1200" b="1" kern="1200" dirty="0">
              <a:latin typeface="Times New Roman" panose="02020603050405020304" pitchFamily="18" charset="0"/>
              <a:cs typeface="Times New Roman" panose="02020603050405020304" pitchFamily="18" charset="0"/>
            </a:rPr>
            <a:t>ДИАЛОГ С РАБОТОДАТЕЛЕМ</a:t>
          </a:r>
        </a:p>
        <a:p>
          <a:pPr marL="0" lvl="0" indent="0" algn="ctr" defTabSz="533400">
            <a:lnSpc>
              <a:spcPct val="90000"/>
            </a:lnSpc>
            <a:spcBef>
              <a:spcPct val="0"/>
            </a:spcBef>
            <a:spcAft>
              <a:spcPct val="35000"/>
            </a:spcAft>
            <a:buNone/>
          </a:pPr>
          <a:r>
            <a:rPr lang="ru-RU" sz="1200" b="0" kern="1200" dirty="0">
              <a:latin typeface="Times New Roman" panose="02020603050405020304" pitchFamily="18" charset="0"/>
              <a:cs typeface="Times New Roman" panose="02020603050405020304" pitchFamily="18" charset="0"/>
            </a:rPr>
            <a:t>Взаимодействие с заинтересованными организациями и отраслевыми ассоциациями</a:t>
          </a:r>
        </a:p>
        <a:p>
          <a:pPr marL="0" lvl="0" indent="0" algn="ctr" defTabSz="533400">
            <a:lnSpc>
              <a:spcPct val="90000"/>
            </a:lnSpc>
            <a:spcBef>
              <a:spcPct val="0"/>
            </a:spcBef>
            <a:spcAft>
              <a:spcPct val="35000"/>
            </a:spcAft>
            <a:buNone/>
          </a:pPr>
          <a:endParaRPr lang="ru-RU" sz="1200" b="0" kern="1200" dirty="0">
            <a:latin typeface="Times New Roman" panose="02020603050405020304" pitchFamily="18" charset="0"/>
            <a:cs typeface="Times New Roman" panose="02020603050405020304" pitchFamily="18" charset="0"/>
          </a:endParaRPr>
        </a:p>
        <a:p>
          <a:pPr marL="0" lvl="0" indent="0" algn="ctr" defTabSz="533400">
            <a:lnSpc>
              <a:spcPct val="90000"/>
            </a:lnSpc>
            <a:spcBef>
              <a:spcPct val="0"/>
            </a:spcBef>
            <a:spcAft>
              <a:spcPct val="35000"/>
            </a:spcAft>
            <a:buNone/>
          </a:pPr>
          <a:endParaRPr lang="ru-RU" sz="1200" b="0" kern="1200" dirty="0">
            <a:latin typeface="Times New Roman" panose="02020603050405020304" pitchFamily="18" charset="0"/>
            <a:cs typeface="Times New Roman" panose="02020603050405020304" pitchFamily="18" charset="0"/>
          </a:endParaRPr>
        </a:p>
        <a:p>
          <a:pPr marL="0" lvl="0" indent="0" algn="ctr" defTabSz="533400">
            <a:lnSpc>
              <a:spcPct val="90000"/>
            </a:lnSpc>
            <a:spcBef>
              <a:spcPct val="0"/>
            </a:spcBef>
            <a:spcAft>
              <a:spcPct val="35000"/>
            </a:spcAft>
            <a:buNone/>
          </a:pPr>
          <a:endParaRPr lang="ru-RU" sz="1200" kern="1200" dirty="0">
            <a:latin typeface="Times New Roman" panose="02020603050405020304" pitchFamily="18" charset="0"/>
            <a:cs typeface="Times New Roman" panose="02020603050405020304" pitchFamily="18" charset="0"/>
          </a:endParaRPr>
        </a:p>
      </dsp:txBody>
      <dsp:txXfrm rot="-5400000">
        <a:off x="2015427" y="2121296"/>
        <a:ext cx="2019300" cy="1272778"/>
      </dsp:txXfrm>
    </dsp:sp>
    <dsp:sp modelId="{FC1116B2-469E-4A4A-90F5-AD97A172ACA9}">
      <dsp:nvSpPr>
        <dsp:cNvPr id="0" name=""/>
        <dsp:cNvSpPr/>
      </dsp:nvSpPr>
      <dsp:spPr>
        <a:xfrm>
          <a:off x="1237285" y="1064241"/>
          <a:ext cx="1374634" cy="882043"/>
        </a:xfrm>
        <a:prstGeom prst="roundRect">
          <a:avLst/>
        </a:prstGeom>
        <a:solidFill>
          <a:schemeClr val="accent2">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ru-RU" sz="1050" b="1" kern="1200" dirty="0">
              <a:latin typeface="Times New Roman" panose="02020603050405020304" pitchFamily="18" charset="0"/>
              <a:cs typeface="Times New Roman" panose="02020603050405020304" pitchFamily="18" charset="0"/>
            </a:rPr>
            <a:t>МИССИЯ:</a:t>
          </a:r>
        </a:p>
        <a:p>
          <a:pPr marL="0" lvl="0" indent="0" algn="ctr" defTabSz="466725">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Развитие системы подготовки и переподготовки кадров в регионе</a:t>
          </a:r>
        </a:p>
      </dsp:txBody>
      <dsp:txXfrm>
        <a:off x="1280343" y="1107299"/>
        <a:ext cx="1288518" cy="795927"/>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35C552-EA23-3349-A9B7-3CED82EB6D8C}" type="datetimeFigureOut">
              <a:rPr lang="ru-RU" smtClean="0"/>
              <a:t>18.07.2025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9DF02D-EEB5-9D44-AF2D-937B078123E7}" type="slidenum">
              <a:rPr lang="ru-RU" smtClean="0"/>
              <a:t>‹#›</a:t>
            </a:fld>
            <a:endParaRPr lang="ru-RU"/>
          </a:p>
        </p:txBody>
      </p:sp>
    </p:spTree>
    <p:extLst>
      <p:ext uri="{BB962C8B-B14F-4D97-AF65-F5344CB8AC3E}">
        <p14:creationId xmlns:p14="http://schemas.microsoft.com/office/powerpoint/2010/main" val="2502983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49DF02D-EEB5-9D44-AF2D-937B078123E7}" type="slidenum">
              <a:rPr lang="ru-RU" smtClean="0"/>
              <a:t>2</a:t>
            </a:fld>
            <a:endParaRPr lang="ru-RU"/>
          </a:p>
        </p:txBody>
      </p:sp>
    </p:spTree>
    <p:extLst>
      <p:ext uri="{BB962C8B-B14F-4D97-AF65-F5344CB8AC3E}">
        <p14:creationId xmlns:p14="http://schemas.microsoft.com/office/powerpoint/2010/main" val="1763951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49DF02D-EEB5-9D44-AF2D-937B078123E7}" type="slidenum">
              <a:rPr lang="ru-RU" smtClean="0"/>
              <a:t>3</a:t>
            </a:fld>
            <a:endParaRPr lang="ru-RU"/>
          </a:p>
        </p:txBody>
      </p:sp>
    </p:spTree>
    <p:extLst>
      <p:ext uri="{BB962C8B-B14F-4D97-AF65-F5344CB8AC3E}">
        <p14:creationId xmlns:p14="http://schemas.microsoft.com/office/powerpoint/2010/main" val="2580558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19"/>
            <a:ext cx="7772400" cy="1102519"/>
          </a:xfrm>
        </p:spPr>
        <p:txBody>
          <a:bodyPr/>
          <a:lstStyle/>
          <a:p>
            <a:r>
              <a:rPr lang="ru-RU"/>
              <a:t>Образец заголовка</a:t>
            </a:r>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18.07.2025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18.07.2025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18.07.2025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18.07.2025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18.07.2025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18.07.2025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18.07.2025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18.07.2025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18.07.2025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18.07.2025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79"/>
            <a:ext cx="2057400" cy="4388644"/>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05979"/>
            <a:ext cx="6019800" cy="438864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18.07.2025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18.07.2025</a:t>
            </a:fld>
            <a:endParaRPr lang="ru-RU"/>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Layout" Target="../slideLayouts/slideLayout7.xml"/><Relationship Id="rId6" Type="http://schemas.openxmlformats.org/officeDocument/2006/relationships/image" Target="../media/image5.emf"/><Relationship Id="rId11" Type="http://schemas.openxmlformats.org/officeDocument/2006/relationships/image" Target="../media/image10.png"/><Relationship Id="rId5" Type="http://schemas.openxmlformats.org/officeDocument/2006/relationships/image" Target="../media/image4.emf"/><Relationship Id="rId10" Type="http://schemas.openxmlformats.org/officeDocument/2006/relationships/image" Target="../media/image9.png"/><Relationship Id="rId4" Type="http://schemas.openxmlformats.org/officeDocument/2006/relationships/image" Target="../media/image3.emf"/><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1.emf"/><Relationship Id="rId7" Type="http://schemas.openxmlformats.org/officeDocument/2006/relationships/diagramLayout" Target="../diagrams/layout1.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Data" Target="../diagrams/data1.xml"/><Relationship Id="rId5" Type="http://schemas.openxmlformats.org/officeDocument/2006/relationships/image" Target="../media/image2.emf"/><Relationship Id="rId10" Type="http://schemas.microsoft.com/office/2007/relationships/diagramDrawing" Target="../diagrams/drawing1.xml"/><Relationship Id="rId4" Type="http://schemas.openxmlformats.org/officeDocument/2006/relationships/image" Target="../media/image3.emf"/><Relationship Id="rId9" Type="http://schemas.openxmlformats.org/officeDocument/2006/relationships/diagramColors" Target="../diagrams/colors1.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1.emf"/><Relationship Id="rId5" Type="http://schemas.openxmlformats.org/officeDocument/2006/relationships/image" Target="../media/image3.emf"/><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19.jpg"/><Relationship Id="rId2" Type="http://schemas.openxmlformats.org/officeDocument/2006/relationships/image" Target="../media/image11.emf"/><Relationship Id="rId1" Type="http://schemas.openxmlformats.org/officeDocument/2006/relationships/slideLayout" Target="../slideLayouts/slideLayout4.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emf"/><Relationship Id="rId1" Type="http://schemas.openxmlformats.org/officeDocument/2006/relationships/slideLayout" Target="../slideLayouts/slideLayout4.xml"/><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emf"/><Relationship Id="rId1" Type="http://schemas.openxmlformats.org/officeDocument/2006/relationships/slideLayout" Target="../slideLayouts/slideLayout4.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png"/><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3.emf"/><Relationship Id="rId7" Type="http://schemas.openxmlformats.org/officeDocument/2006/relationships/image" Target="../media/image20.png"/><Relationship Id="rId2" Type="http://schemas.openxmlformats.org/officeDocument/2006/relationships/image" Target="../media/image30.jp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17.png"/><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7.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36.jp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7.xml"/><Relationship Id="rId5" Type="http://schemas.openxmlformats.org/officeDocument/2006/relationships/image" Target="../media/image5.emf"/><Relationship Id="rId4" Type="http://schemas.openxmlformats.org/officeDocument/2006/relationships/image" Target="../media/image4.emf"/></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4.xml"/><Relationship Id="rId5" Type="http://schemas.openxmlformats.org/officeDocument/2006/relationships/image" Target="../media/image5.emf"/><Relationship Id="rId4" Type="http://schemas.openxmlformats.org/officeDocument/2006/relationships/image" Target="../media/image4.emf"/></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38.jpeg"/><Relationship Id="rId2" Type="http://schemas.openxmlformats.org/officeDocument/2006/relationships/image" Target="../media/image37.avif"/><Relationship Id="rId1" Type="http://schemas.openxmlformats.org/officeDocument/2006/relationships/slideLayout" Target="../slideLayouts/slideLayout4.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 Id="rId5" Type="http://schemas.openxmlformats.org/officeDocument/2006/relationships/image" Target="../media/image5.emf"/><Relationship Id="rId4" Type="http://schemas.openxmlformats.org/officeDocument/2006/relationships/image" Target="../media/image4.emf"/></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40.jpg"/><Relationship Id="rId2" Type="http://schemas.openxmlformats.org/officeDocument/2006/relationships/image" Target="../media/image39.emf"/><Relationship Id="rId1" Type="http://schemas.openxmlformats.org/officeDocument/2006/relationships/slideLayout" Target="../slideLayouts/slideLayout4.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54.png"/><Relationship Id="rId26" Type="http://schemas.openxmlformats.org/officeDocument/2006/relationships/image" Target="../media/image62.jpeg"/><Relationship Id="rId39" Type="http://schemas.openxmlformats.org/officeDocument/2006/relationships/image" Target="../media/image75.png"/><Relationship Id="rId3" Type="http://schemas.openxmlformats.org/officeDocument/2006/relationships/image" Target="../media/image3.emf"/><Relationship Id="rId21" Type="http://schemas.openxmlformats.org/officeDocument/2006/relationships/image" Target="../media/image57.png"/><Relationship Id="rId34" Type="http://schemas.openxmlformats.org/officeDocument/2006/relationships/image" Target="../media/image70.png"/><Relationship Id="rId42" Type="http://schemas.openxmlformats.org/officeDocument/2006/relationships/image" Target="../media/image78.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5" Type="http://schemas.openxmlformats.org/officeDocument/2006/relationships/image" Target="../media/image61.png"/><Relationship Id="rId33" Type="http://schemas.openxmlformats.org/officeDocument/2006/relationships/image" Target="../media/image69.png"/><Relationship Id="rId38" Type="http://schemas.openxmlformats.org/officeDocument/2006/relationships/image" Target="../media/image74.png"/><Relationship Id="rId2" Type="http://schemas.openxmlformats.org/officeDocument/2006/relationships/image" Target="../media/image2.emf"/><Relationship Id="rId16" Type="http://schemas.openxmlformats.org/officeDocument/2006/relationships/image" Target="../media/image52.svg"/><Relationship Id="rId20" Type="http://schemas.openxmlformats.org/officeDocument/2006/relationships/image" Target="../media/image56.png"/><Relationship Id="rId29" Type="http://schemas.openxmlformats.org/officeDocument/2006/relationships/image" Target="../media/image65.png"/><Relationship Id="rId41" Type="http://schemas.openxmlformats.org/officeDocument/2006/relationships/image" Target="../media/image77.png"/><Relationship Id="rId1" Type="http://schemas.openxmlformats.org/officeDocument/2006/relationships/slideLayout" Target="../slideLayouts/slideLayout7.xml"/><Relationship Id="rId6" Type="http://schemas.openxmlformats.org/officeDocument/2006/relationships/image" Target="../media/image42.png"/><Relationship Id="rId11" Type="http://schemas.openxmlformats.org/officeDocument/2006/relationships/image" Target="../media/image47.png"/><Relationship Id="rId24" Type="http://schemas.openxmlformats.org/officeDocument/2006/relationships/image" Target="../media/image60.jpeg"/><Relationship Id="rId32" Type="http://schemas.openxmlformats.org/officeDocument/2006/relationships/image" Target="../media/image68.jpeg"/><Relationship Id="rId37" Type="http://schemas.openxmlformats.org/officeDocument/2006/relationships/image" Target="../media/image73.jpeg"/><Relationship Id="rId40" Type="http://schemas.openxmlformats.org/officeDocument/2006/relationships/image" Target="../media/image76.jpeg"/><Relationship Id="rId5" Type="http://schemas.openxmlformats.org/officeDocument/2006/relationships/image" Target="../media/image41.png"/><Relationship Id="rId15" Type="http://schemas.openxmlformats.org/officeDocument/2006/relationships/image" Target="../media/image51.png"/><Relationship Id="rId23" Type="http://schemas.openxmlformats.org/officeDocument/2006/relationships/image" Target="../media/image59.png"/><Relationship Id="rId28" Type="http://schemas.openxmlformats.org/officeDocument/2006/relationships/image" Target="../media/image64.png"/><Relationship Id="rId36" Type="http://schemas.openxmlformats.org/officeDocument/2006/relationships/image" Target="../media/image72.png"/><Relationship Id="rId10" Type="http://schemas.openxmlformats.org/officeDocument/2006/relationships/image" Target="../media/image46.png"/><Relationship Id="rId19" Type="http://schemas.openxmlformats.org/officeDocument/2006/relationships/image" Target="../media/image55.png"/><Relationship Id="rId31" Type="http://schemas.openxmlformats.org/officeDocument/2006/relationships/image" Target="../media/image67.png"/><Relationship Id="rId4" Type="http://schemas.openxmlformats.org/officeDocument/2006/relationships/image" Target="../media/image11.emf"/><Relationship Id="rId9" Type="http://schemas.openxmlformats.org/officeDocument/2006/relationships/image" Target="../media/image45.png"/><Relationship Id="rId14" Type="http://schemas.openxmlformats.org/officeDocument/2006/relationships/image" Target="../media/image50.png"/><Relationship Id="rId22" Type="http://schemas.openxmlformats.org/officeDocument/2006/relationships/image" Target="../media/image58.png"/><Relationship Id="rId27" Type="http://schemas.openxmlformats.org/officeDocument/2006/relationships/image" Target="../media/image63.jpeg"/><Relationship Id="rId30" Type="http://schemas.openxmlformats.org/officeDocument/2006/relationships/image" Target="../media/image66.jpeg"/><Relationship Id="rId35" Type="http://schemas.openxmlformats.org/officeDocument/2006/relationships/image" Target="../media/image71.png"/></Relationships>
</file>

<file path=ppt/slides/_rels/slide19.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jpeg"/><Relationship Id="rId3" Type="http://schemas.openxmlformats.org/officeDocument/2006/relationships/image" Target="../media/image3.emf"/><Relationship Id="rId7" Type="http://schemas.openxmlformats.org/officeDocument/2006/relationships/image" Target="../media/image80.png"/><Relationship Id="rId12" Type="http://schemas.openxmlformats.org/officeDocument/2006/relationships/image" Target="../media/image85.jpeg"/><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79.png"/><Relationship Id="rId11" Type="http://schemas.openxmlformats.org/officeDocument/2006/relationships/image" Target="../media/image84.jpeg"/><Relationship Id="rId5" Type="http://schemas.openxmlformats.org/officeDocument/2006/relationships/image" Target="../media/image5.emf"/><Relationship Id="rId10" Type="http://schemas.openxmlformats.org/officeDocument/2006/relationships/image" Target="../media/image83.jpeg"/><Relationship Id="rId4" Type="http://schemas.openxmlformats.org/officeDocument/2006/relationships/image" Target="../media/image4.emf"/><Relationship Id="rId9" Type="http://schemas.openxmlformats.org/officeDocument/2006/relationships/image" Target="../media/image82.png"/></Relationships>
</file>

<file path=ppt/slides/_rels/slide20.xml.rels><?xml version="1.0" encoding="UTF-8" standalone="yes"?>
<Relationships xmlns="http://schemas.openxmlformats.org/package/2006/relationships"><Relationship Id="rId8" Type="http://schemas.openxmlformats.org/officeDocument/2006/relationships/hyperlink" Target="mailto:sopk@list.ru" TargetMode="External"/><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Layout" Target="../slideLayouts/slideLayout7.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5930AF76-872C-E7B7-81E0-E7DE82A7BE2B}"/>
              </a:ext>
            </a:extLst>
          </p:cNvPr>
          <p:cNvPicPr>
            <a:picLocks noChangeAspect="1"/>
          </p:cNvPicPr>
          <p:nvPr/>
        </p:nvPicPr>
        <p:blipFill>
          <a:blip r:embed="rId2"/>
          <a:stretch>
            <a:fillRect/>
          </a:stretch>
        </p:blipFill>
        <p:spPr>
          <a:xfrm>
            <a:off x="1330413" y="3811862"/>
            <a:ext cx="1346413" cy="1346413"/>
          </a:xfrm>
          <a:prstGeom prst="rect">
            <a:avLst/>
          </a:prstGeom>
        </p:spPr>
      </p:pic>
      <p:pic>
        <p:nvPicPr>
          <p:cNvPr id="6" name="Рисунок 5">
            <a:extLst>
              <a:ext uri="{FF2B5EF4-FFF2-40B4-BE49-F238E27FC236}">
                <a16:creationId xmlns:a16="http://schemas.microsoft.com/office/drawing/2014/main" id="{FA922B49-8EF7-8919-EB70-3CD9A1D6D3D2}"/>
              </a:ext>
            </a:extLst>
          </p:cNvPr>
          <p:cNvPicPr>
            <a:picLocks noChangeAspect="1"/>
          </p:cNvPicPr>
          <p:nvPr/>
        </p:nvPicPr>
        <p:blipFill>
          <a:blip r:embed="rId3"/>
          <a:stretch>
            <a:fillRect/>
          </a:stretch>
        </p:blipFill>
        <p:spPr>
          <a:xfrm>
            <a:off x="0" y="3811862"/>
            <a:ext cx="1331638" cy="1331638"/>
          </a:xfrm>
          <a:prstGeom prst="rect">
            <a:avLst/>
          </a:prstGeom>
        </p:spPr>
      </p:pic>
      <p:pic>
        <p:nvPicPr>
          <p:cNvPr id="9" name="Рисунок 8">
            <a:extLst>
              <a:ext uri="{FF2B5EF4-FFF2-40B4-BE49-F238E27FC236}">
                <a16:creationId xmlns:a16="http://schemas.microsoft.com/office/drawing/2014/main" id="{2872AA8C-56AD-FA4F-3753-FD1294A9C76A}"/>
              </a:ext>
            </a:extLst>
          </p:cNvPr>
          <p:cNvPicPr>
            <a:picLocks noChangeAspect="1"/>
          </p:cNvPicPr>
          <p:nvPr/>
        </p:nvPicPr>
        <p:blipFill>
          <a:blip r:embed="rId4"/>
          <a:stretch>
            <a:fillRect/>
          </a:stretch>
        </p:blipFill>
        <p:spPr>
          <a:xfrm>
            <a:off x="-8665" y="2458009"/>
            <a:ext cx="1339078" cy="1339078"/>
          </a:xfrm>
          <a:prstGeom prst="rect">
            <a:avLst/>
          </a:prstGeom>
        </p:spPr>
      </p:pic>
      <p:pic>
        <p:nvPicPr>
          <p:cNvPr id="10" name="Рисунок 9">
            <a:extLst>
              <a:ext uri="{FF2B5EF4-FFF2-40B4-BE49-F238E27FC236}">
                <a16:creationId xmlns:a16="http://schemas.microsoft.com/office/drawing/2014/main" id="{484252C0-0317-55ED-3D86-2C3F0523F7CE}"/>
              </a:ext>
            </a:extLst>
          </p:cNvPr>
          <p:cNvPicPr>
            <a:picLocks noChangeAspect="1"/>
          </p:cNvPicPr>
          <p:nvPr/>
        </p:nvPicPr>
        <p:blipFill>
          <a:blip r:embed="rId5"/>
          <a:stretch>
            <a:fillRect/>
          </a:stretch>
        </p:blipFill>
        <p:spPr>
          <a:xfrm>
            <a:off x="-8665" y="-23119"/>
            <a:ext cx="1339078" cy="2466353"/>
          </a:xfrm>
          <a:prstGeom prst="rect">
            <a:avLst/>
          </a:prstGeom>
        </p:spPr>
      </p:pic>
      <p:pic>
        <p:nvPicPr>
          <p:cNvPr id="11" name="Рисунок 10">
            <a:extLst>
              <a:ext uri="{FF2B5EF4-FFF2-40B4-BE49-F238E27FC236}">
                <a16:creationId xmlns:a16="http://schemas.microsoft.com/office/drawing/2014/main" id="{B8AE240A-E6EA-6D72-A5AE-9DE256C58E70}"/>
              </a:ext>
            </a:extLst>
          </p:cNvPr>
          <p:cNvPicPr>
            <a:picLocks noChangeAspect="1"/>
          </p:cNvPicPr>
          <p:nvPr/>
        </p:nvPicPr>
        <p:blipFill>
          <a:blip r:embed="rId6"/>
          <a:stretch>
            <a:fillRect/>
          </a:stretch>
        </p:blipFill>
        <p:spPr>
          <a:xfrm>
            <a:off x="166117" y="267494"/>
            <a:ext cx="1046408" cy="697605"/>
          </a:xfrm>
          <a:prstGeom prst="rect">
            <a:avLst/>
          </a:prstGeom>
        </p:spPr>
      </p:pic>
      <p:pic>
        <p:nvPicPr>
          <p:cNvPr id="2" name="Рисунок 1">
            <a:extLst>
              <a:ext uri="{FF2B5EF4-FFF2-40B4-BE49-F238E27FC236}">
                <a16:creationId xmlns:a16="http://schemas.microsoft.com/office/drawing/2014/main" id="{EF82AE7E-EAFC-DF00-9CAE-00566840C02B}"/>
              </a:ext>
            </a:extLst>
          </p:cNvPr>
          <p:cNvPicPr>
            <a:picLocks noChangeAspect="1"/>
          </p:cNvPicPr>
          <p:nvPr/>
        </p:nvPicPr>
        <p:blipFill>
          <a:blip r:embed="rId7" cstate="print">
            <a:extLst>
              <a:ext uri="{28A0092B-C50C-407E-A947-70E740481C1C}">
                <a14:useLocalDpi xmlns:a14="http://schemas.microsoft.com/office/drawing/2010/main" val="0"/>
              </a:ext>
            </a:extLst>
          </a:blip>
          <a:srcRect l="8739" r="9275"/>
          <a:stretch/>
        </p:blipFill>
        <p:spPr>
          <a:xfrm>
            <a:off x="1482139" y="136633"/>
            <a:ext cx="1505356" cy="688541"/>
          </a:xfrm>
          <a:prstGeom prst="rect">
            <a:avLst/>
          </a:prstGeom>
        </p:spPr>
      </p:pic>
      <p:sp>
        <p:nvSpPr>
          <p:cNvPr id="5" name="TextBox 4">
            <a:extLst>
              <a:ext uri="{FF2B5EF4-FFF2-40B4-BE49-F238E27FC236}">
                <a16:creationId xmlns:a16="http://schemas.microsoft.com/office/drawing/2014/main" id="{C00C5C02-A88E-6107-7CE8-114BBE0C096C}"/>
              </a:ext>
            </a:extLst>
          </p:cNvPr>
          <p:cNvSpPr txBox="1"/>
          <p:nvPr/>
        </p:nvSpPr>
        <p:spPr>
          <a:xfrm>
            <a:off x="5473402" y="3691865"/>
            <a:ext cx="3187364" cy="307777"/>
          </a:xfrm>
          <a:prstGeom prst="rect">
            <a:avLst/>
          </a:prstGeom>
          <a:noFill/>
        </p:spPr>
        <p:txBody>
          <a:bodyPr wrap="square" rtlCol="0">
            <a:spAutoFit/>
          </a:bodyPr>
          <a:lstStyle/>
          <a:p>
            <a:pPr algn="r"/>
            <a:endParaRPr lang="ru-RU" sz="14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F3A1F72-2B15-0304-E250-4BDC078F5C69}"/>
              </a:ext>
            </a:extLst>
          </p:cNvPr>
          <p:cNvSpPr txBox="1"/>
          <p:nvPr/>
        </p:nvSpPr>
        <p:spPr>
          <a:xfrm>
            <a:off x="1603079" y="879744"/>
            <a:ext cx="6753062" cy="1200329"/>
          </a:xfrm>
          <a:prstGeom prst="rect">
            <a:avLst/>
          </a:prstGeom>
          <a:noFill/>
        </p:spPr>
        <p:txBody>
          <a:bodyPr wrap="square">
            <a:spAutoFit/>
          </a:bodyPr>
          <a:lstStyle/>
          <a:p>
            <a:pPr algn="ctr"/>
            <a:r>
              <a:rPr lang="ru-RU" sz="2400" dirty="0">
                <a:solidFill>
                  <a:srgbClr val="FF0000"/>
                </a:solidFill>
              </a:rPr>
              <a:t>ЭФФЕКТИВНАЯ СИСТЕМА ПОДГОТОВКИ КАДРОВ: ОТ ПРОФЕССИОНАЛЬНОГО ОРИЕНТИРОВАНИЯ  К КАРЬЕРНОМУ УСПЕХУ</a:t>
            </a:r>
            <a:endParaRPr lang="ru-RU" sz="2400" b="1" dirty="0">
              <a:solidFill>
                <a:srgbClr val="FF0000"/>
              </a:solidFill>
              <a:latin typeface="Arial" panose="020B0604020202020204" pitchFamily="34" charset="0"/>
              <a:cs typeface="Arial" panose="020B0604020202020204" pitchFamily="34" charset="0"/>
            </a:endParaRPr>
          </a:p>
        </p:txBody>
      </p:sp>
      <p:pic>
        <p:nvPicPr>
          <p:cNvPr id="7" name="Рисунок 6" descr="Изображение выглядит как снимок экрана, Графика, круг, дизайн&#10;&#10;Контент, сгенерированный ИИ, может содержать ошибки.">
            <a:extLst>
              <a:ext uri="{FF2B5EF4-FFF2-40B4-BE49-F238E27FC236}">
                <a16:creationId xmlns:a16="http://schemas.microsoft.com/office/drawing/2014/main" id="{B013CAB5-73F5-C340-EC49-9EA15AA9BB1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00392" y="184248"/>
            <a:ext cx="762438" cy="864096"/>
          </a:xfrm>
          <a:prstGeom prst="rect">
            <a:avLst/>
          </a:prstGeom>
        </p:spPr>
      </p:pic>
      <p:pic>
        <p:nvPicPr>
          <p:cNvPr id="3" name="Рисунок 2">
            <a:extLst>
              <a:ext uri="{FF2B5EF4-FFF2-40B4-BE49-F238E27FC236}">
                <a16:creationId xmlns:a16="http://schemas.microsoft.com/office/drawing/2014/main" id="{5282D310-B84D-4053-B4C4-D1CA8413054E}"/>
              </a:ext>
            </a:extLst>
          </p:cNvPr>
          <p:cNvPicPr>
            <a:picLocks noChangeAspect="1"/>
          </p:cNvPicPr>
          <p:nvPr/>
        </p:nvPicPr>
        <p:blipFill>
          <a:blip r:embed="rId9"/>
          <a:stretch>
            <a:fillRect/>
          </a:stretch>
        </p:blipFill>
        <p:spPr>
          <a:xfrm>
            <a:off x="1928731" y="1927457"/>
            <a:ext cx="1827056" cy="1827056"/>
          </a:xfrm>
          <a:prstGeom prst="rect">
            <a:avLst/>
          </a:prstGeom>
        </p:spPr>
      </p:pic>
      <p:pic>
        <p:nvPicPr>
          <p:cNvPr id="8" name="Рисунок 7">
            <a:extLst>
              <a:ext uri="{FF2B5EF4-FFF2-40B4-BE49-F238E27FC236}">
                <a16:creationId xmlns:a16="http://schemas.microsoft.com/office/drawing/2014/main" id="{E01B2E20-91E2-4A35-B401-73471BD6A950}"/>
              </a:ext>
            </a:extLst>
          </p:cNvPr>
          <p:cNvPicPr>
            <a:picLocks noChangeAspect="1"/>
          </p:cNvPicPr>
          <p:nvPr/>
        </p:nvPicPr>
        <p:blipFill>
          <a:blip r:embed="rId10"/>
          <a:stretch>
            <a:fillRect/>
          </a:stretch>
        </p:blipFill>
        <p:spPr>
          <a:xfrm>
            <a:off x="4256652" y="2033942"/>
            <a:ext cx="1627110" cy="1627110"/>
          </a:xfrm>
          <a:prstGeom prst="rect">
            <a:avLst/>
          </a:prstGeom>
        </p:spPr>
      </p:pic>
      <p:pic>
        <p:nvPicPr>
          <p:cNvPr id="13" name="Рисунок 12">
            <a:extLst>
              <a:ext uri="{FF2B5EF4-FFF2-40B4-BE49-F238E27FC236}">
                <a16:creationId xmlns:a16="http://schemas.microsoft.com/office/drawing/2014/main" id="{8FB248B0-1C0B-43E4-B78B-D10DD4646BBF}"/>
              </a:ext>
            </a:extLst>
          </p:cNvPr>
          <p:cNvPicPr>
            <a:picLocks noChangeAspect="1"/>
          </p:cNvPicPr>
          <p:nvPr/>
        </p:nvPicPr>
        <p:blipFill>
          <a:blip r:embed="rId11"/>
          <a:stretch>
            <a:fillRect/>
          </a:stretch>
        </p:blipFill>
        <p:spPr>
          <a:xfrm>
            <a:off x="6561066" y="1912883"/>
            <a:ext cx="1827056" cy="1837262"/>
          </a:xfrm>
          <a:prstGeom prst="rect">
            <a:avLst/>
          </a:prstGeom>
        </p:spPr>
      </p:pic>
      <p:sp>
        <p:nvSpPr>
          <p:cNvPr id="18" name="Прямоугольник 17">
            <a:extLst>
              <a:ext uri="{FF2B5EF4-FFF2-40B4-BE49-F238E27FC236}">
                <a16:creationId xmlns:a16="http://schemas.microsoft.com/office/drawing/2014/main" id="{2F2133A2-595B-49A6-8EF1-20B676E9D02C}"/>
              </a:ext>
            </a:extLst>
          </p:cNvPr>
          <p:cNvSpPr/>
          <p:nvPr/>
        </p:nvSpPr>
        <p:spPr>
          <a:xfrm>
            <a:off x="2627784" y="3630705"/>
            <a:ext cx="6416259" cy="1477328"/>
          </a:xfrm>
          <a:prstGeom prst="rect">
            <a:avLst/>
          </a:prstGeom>
        </p:spPr>
        <p:txBody>
          <a:bodyPr wrap="square">
            <a:spAutoFit/>
          </a:bodyPr>
          <a:lstStyle/>
          <a:p>
            <a:r>
              <a:rPr lang="ru-RU" dirty="0">
                <a:solidFill>
                  <a:srgbClr val="CC3300"/>
                </a:solidFill>
                <a:ea typeface="+mj-ea"/>
                <a:cs typeface="+mj-cs"/>
              </a:rPr>
              <a:t>ГАПОУ СО «Свердловский областной педагогический колледж» - ЦОПП Свердловской области по направлению Социальная сфера</a:t>
            </a:r>
          </a:p>
          <a:p>
            <a:endParaRPr lang="ru-RU" dirty="0">
              <a:solidFill>
                <a:srgbClr val="CC3300"/>
              </a:solidFill>
              <a:ea typeface="+mj-ea"/>
              <a:cs typeface="+mj-cs"/>
            </a:endParaRPr>
          </a:p>
          <a:p>
            <a:pPr algn="ctr"/>
            <a:r>
              <a:rPr lang="ru-RU" dirty="0" err="1">
                <a:solidFill>
                  <a:srgbClr val="CC3300"/>
                </a:solidFill>
                <a:ea typeface="+mj-ea"/>
                <a:cs typeface="+mj-cs"/>
              </a:rPr>
              <a:t>г.Екатеринбург</a:t>
            </a:r>
            <a:r>
              <a:rPr lang="ru-RU" dirty="0">
                <a:solidFill>
                  <a:srgbClr val="CC3300"/>
                </a:solidFill>
                <a:ea typeface="+mj-ea"/>
                <a:cs typeface="+mj-cs"/>
              </a:rPr>
              <a:t>, 2025</a:t>
            </a:r>
            <a:endParaRPr lang="ru-RU" sz="1200" dirty="0">
              <a:solidFill>
                <a:srgbClr val="CC3300"/>
              </a:solidFill>
            </a:endParaRPr>
          </a:p>
        </p:txBody>
      </p:sp>
    </p:spTree>
    <p:extLst>
      <p:ext uri="{BB962C8B-B14F-4D97-AF65-F5344CB8AC3E}">
        <p14:creationId xmlns:p14="http://schemas.microsoft.com/office/powerpoint/2010/main" val="1848186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Рисунок 25">
            <a:extLst>
              <a:ext uri="{FF2B5EF4-FFF2-40B4-BE49-F238E27FC236}">
                <a16:creationId xmlns:a16="http://schemas.microsoft.com/office/drawing/2014/main" id="{9C7CA49C-7ED2-C2BE-24F0-387203551325}"/>
              </a:ext>
            </a:extLst>
          </p:cNvPr>
          <p:cNvPicPr>
            <a:picLocks noChangeAspect="1"/>
          </p:cNvPicPr>
          <p:nvPr/>
        </p:nvPicPr>
        <p:blipFill>
          <a:blip r:embed="rId3"/>
          <a:stretch>
            <a:fillRect/>
          </a:stretch>
        </p:blipFill>
        <p:spPr>
          <a:xfrm>
            <a:off x="7403479" y="-5511"/>
            <a:ext cx="1774956" cy="1774956"/>
          </a:xfrm>
          <a:prstGeom prst="rect">
            <a:avLst/>
          </a:prstGeom>
        </p:spPr>
      </p:pic>
      <p:pic>
        <p:nvPicPr>
          <p:cNvPr id="25" name="Рисунок 24">
            <a:extLst>
              <a:ext uri="{FF2B5EF4-FFF2-40B4-BE49-F238E27FC236}">
                <a16:creationId xmlns:a16="http://schemas.microsoft.com/office/drawing/2014/main" id="{65B00477-267E-AE12-EDB7-20D08B41D928}"/>
              </a:ext>
            </a:extLst>
          </p:cNvPr>
          <p:cNvPicPr>
            <a:picLocks noChangeAspect="1"/>
          </p:cNvPicPr>
          <p:nvPr/>
        </p:nvPicPr>
        <p:blipFill>
          <a:blip r:embed="rId4"/>
          <a:stretch>
            <a:fillRect/>
          </a:stretch>
        </p:blipFill>
        <p:spPr>
          <a:xfrm>
            <a:off x="7403479" y="3402979"/>
            <a:ext cx="1740521" cy="1740521"/>
          </a:xfrm>
          <a:prstGeom prst="rect">
            <a:avLst/>
          </a:prstGeom>
        </p:spPr>
      </p:pic>
      <p:sp>
        <p:nvSpPr>
          <p:cNvPr id="7" name="Заголовок 6">
            <a:extLst>
              <a:ext uri="{FF2B5EF4-FFF2-40B4-BE49-F238E27FC236}">
                <a16:creationId xmlns:a16="http://schemas.microsoft.com/office/drawing/2014/main" id="{66F41962-074C-40E3-B97D-CD8CB4BD9CFF}"/>
              </a:ext>
            </a:extLst>
          </p:cNvPr>
          <p:cNvSpPr>
            <a:spLocks noGrp="1"/>
          </p:cNvSpPr>
          <p:nvPr>
            <p:ph type="title"/>
          </p:nvPr>
        </p:nvSpPr>
        <p:spPr>
          <a:xfrm>
            <a:off x="539552" y="195486"/>
            <a:ext cx="8229600" cy="857250"/>
          </a:xfrm>
        </p:spPr>
        <p:txBody>
          <a:bodyPr>
            <a:noAutofit/>
          </a:bodyPr>
          <a:lstStyle/>
          <a:p>
            <a:r>
              <a:rPr lang="ru-RU" sz="2400" dirty="0">
                <a:solidFill>
                  <a:srgbClr val="FF0000"/>
                </a:solidFill>
              </a:rPr>
              <a:t>Центр опережающей профессиональной подготовки </a:t>
            </a:r>
            <a:br>
              <a:rPr lang="ru-RU" sz="2400" dirty="0">
                <a:solidFill>
                  <a:srgbClr val="FF0000"/>
                </a:solidFill>
              </a:rPr>
            </a:br>
            <a:r>
              <a:rPr lang="ru-RU" sz="2400" dirty="0"/>
              <a:t>по направлению Социальная сфера в Свердловской области </a:t>
            </a:r>
          </a:p>
        </p:txBody>
      </p:sp>
      <p:sp>
        <p:nvSpPr>
          <p:cNvPr id="9" name="Объект 8">
            <a:extLst>
              <a:ext uri="{FF2B5EF4-FFF2-40B4-BE49-F238E27FC236}">
                <a16:creationId xmlns:a16="http://schemas.microsoft.com/office/drawing/2014/main" id="{DD9943DC-43BC-4805-AA8A-C4658EEE1B03}"/>
              </a:ext>
            </a:extLst>
          </p:cNvPr>
          <p:cNvSpPr>
            <a:spLocks noGrp="1"/>
          </p:cNvSpPr>
          <p:nvPr>
            <p:ph sz="half" idx="2"/>
          </p:nvPr>
        </p:nvSpPr>
        <p:spPr>
          <a:xfrm>
            <a:off x="52673" y="1257164"/>
            <a:ext cx="3147323" cy="3474826"/>
          </a:xfrm>
        </p:spPr>
        <p:txBody>
          <a:bodyPr>
            <a:normAutofit fontScale="47500" lnSpcReduction="20000"/>
          </a:bodyPr>
          <a:lstStyle/>
          <a:p>
            <a:pPr marL="0" indent="0" algn="just">
              <a:buNone/>
            </a:pPr>
            <a:r>
              <a:rPr lang="ru-RU" dirty="0">
                <a:solidFill>
                  <a:srgbClr val="FF0000"/>
                </a:solidFill>
              </a:rPr>
              <a:t>Миссия Центра </a:t>
            </a:r>
            <a:r>
              <a:rPr lang="ru-RU" dirty="0"/>
              <a:t>- быть двигателем развития системы подготовки и переподготовки кадров в регионе</a:t>
            </a:r>
          </a:p>
          <a:p>
            <a:pPr marL="0" indent="0" algn="just">
              <a:buNone/>
            </a:pPr>
            <a:endParaRPr lang="ru-RU" dirty="0">
              <a:solidFill>
                <a:srgbClr val="FF0000"/>
              </a:solidFill>
            </a:endParaRPr>
          </a:p>
          <a:p>
            <a:pPr marL="0" indent="0" algn="just">
              <a:buNone/>
            </a:pPr>
            <a:r>
              <a:rPr lang="ru-RU" dirty="0">
                <a:solidFill>
                  <a:srgbClr val="FF0000"/>
                </a:solidFill>
              </a:rPr>
              <a:t>Задачи: </a:t>
            </a:r>
          </a:p>
          <a:p>
            <a:pPr marL="0" indent="0" algn="just">
              <a:buNone/>
            </a:pPr>
            <a:r>
              <a:rPr lang="ru-RU" dirty="0"/>
              <a:t>- обеспечивать быстрое реагирование на запросы регионального рынка труда и отдельных работодателей, формируя программы подготовки и переподготовки кадров; </a:t>
            </a:r>
          </a:p>
          <a:p>
            <a:pPr marL="0" indent="0" algn="just">
              <a:buNone/>
            </a:pPr>
            <a:r>
              <a:rPr lang="ru-RU" sz="1300" dirty="0"/>
              <a:t>- </a:t>
            </a:r>
            <a:r>
              <a:rPr lang="ru-RU" dirty="0"/>
              <a:t>самостоятельно и в сотрудничестве с системой СПО  участвовать в решении кадрового вопроса нашего региона.</a:t>
            </a:r>
          </a:p>
          <a:p>
            <a:pPr marL="0" indent="0" algn="just">
              <a:buNone/>
            </a:pPr>
            <a:endParaRPr lang="ru-RU" dirty="0"/>
          </a:p>
          <a:p>
            <a:pPr marL="0" indent="0" algn="just">
              <a:buNone/>
            </a:pPr>
            <a:r>
              <a:rPr lang="ru-RU" dirty="0"/>
              <a:t>Один из </a:t>
            </a:r>
            <a:r>
              <a:rPr lang="ru-RU" sz="2700" dirty="0">
                <a:solidFill>
                  <a:srgbClr val="FF0000"/>
                </a:solidFill>
              </a:rPr>
              <a:t>16 отраслевых </a:t>
            </a:r>
            <a:r>
              <a:rPr lang="ru-RU" dirty="0"/>
              <a:t>Центров опережающей профессиональной подготовки. </a:t>
            </a:r>
          </a:p>
        </p:txBody>
      </p:sp>
      <p:pic>
        <p:nvPicPr>
          <p:cNvPr id="24" name="Рисунок 23">
            <a:extLst>
              <a:ext uri="{FF2B5EF4-FFF2-40B4-BE49-F238E27FC236}">
                <a16:creationId xmlns:a16="http://schemas.microsoft.com/office/drawing/2014/main" id="{8909A34B-E18B-6C25-69CE-3C36F6C9D3DD}"/>
              </a:ext>
            </a:extLst>
          </p:cNvPr>
          <p:cNvPicPr>
            <a:picLocks noChangeAspect="1"/>
          </p:cNvPicPr>
          <p:nvPr/>
        </p:nvPicPr>
        <p:blipFill>
          <a:blip r:embed="rId5"/>
          <a:stretch>
            <a:fillRect/>
          </a:stretch>
        </p:blipFill>
        <p:spPr>
          <a:xfrm>
            <a:off x="7407286" y="1662458"/>
            <a:ext cx="1740521" cy="1740521"/>
          </a:xfrm>
          <a:prstGeom prst="rect">
            <a:avLst/>
          </a:prstGeom>
        </p:spPr>
      </p:pic>
      <p:graphicFrame>
        <p:nvGraphicFramePr>
          <p:cNvPr id="18" name="Объект 17">
            <a:extLst>
              <a:ext uri="{FF2B5EF4-FFF2-40B4-BE49-F238E27FC236}">
                <a16:creationId xmlns:a16="http://schemas.microsoft.com/office/drawing/2014/main" id="{A3AB66AE-D76E-4BA6-8199-CB3E8852BADA}"/>
              </a:ext>
            </a:extLst>
          </p:cNvPr>
          <p:cNvGraphicFramePr>
            <a:graphicFrameLocks noGrp="1"/>
          </p:cNvGraphicFramePr>
          <p:nvPr>
            <p:ph sz="half" idx="1"/>
            <p:extLst>
              <p:ext uri="{D42A27DB-BD31-4B8C-83A1-F6EECF244321}">
                <p14:modId xmlns:p14="http://schemas.microsoft.com/office/powerpoint/2010/main" val="3736529988"/>
              </p:ext>
            </p:extLst>
          </p:nvPr>
        </p:nvGraphicFramePr>
        <p:xfrm>
          <a:off x="3256226" y="1274719"/>
          <a:ext cx="4038600" cy="339407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317544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73B6371D-F465-48A8-A2CC-8541687E7F5B}"/>
              </a:ext>
            </a:extLst>
          </p:cNvPr>
          <p:cNvPicPr>
            <a:picLocks noChangeAspect="1"/>
          </p:cNvPicPr>
          <p:nvPr/>
        </p:nvPicPr>
        <p:blipFill>
          <a:blip r:embed="rId3"/>
          <a:stretch>
            <a:fillRect/>
          </a:stretch>
        </p:blipFill>
        <p:spPr>
          <a:xfrm>
            <a:off x="1835696" y="1595041"/>
            <a:ext cx="6201640" cy="3077004"/>
          </a:xfrm>
          <a:prstGeom prst="rect">
            <a:avLst/>
          </a:prstGeom>
        </p:spPr>
      </p:pic>
      <p:pic>
        <p:nvPicPr>
          <p:cNvPr id="24" name="Рисунок 23">
            <a:extLst>
              <a:ext uri="{FF2B5EF4-FFF2-40B4-BE49-F238E27FC236}">
                <a16:creationId xmlns:a16="http://schemas.microsoft.com/office/drawing/2014/main" id="{8909A34B-E18B-6C25-69CE-3C36F6C9D3DD}"/>
              </a:ext>
            </a:extLst>
          </p:cNvPr>
          <p:cNvPicPr>
            <a:picLocks noChangeAspect="1"/>
          </p:cNvPicPr>
          <p:nvPr/>
        </p:nvPicPr>
        <p:blipFill>
          <a:blip r:embed="rId4"/>
          <a:stretch>
            <a:fillRect/>
          </a:stretch>
        </p:blipFill>
        <p:spPr>
          <a:xfrm>
            <a:off x="7435174" y="1669469"/>
            <a:ext cx="1682465" cy="1682465"/>
          </a:xfrm>
          <a:prstGeom prst="rect">
            <a:avLst/>
          </a:prstGeom>
        </p:spPr>
      </p:pic>
      <p:pic>
        <p:nvPicPr>
          <p:cNvPr id="25" name="Рисунок 24">
            <a:extLst>
              <a:ext uri="{FF2B5EF4-FFF2-40B4-BE49-F238E27FC236}">
                <a16:creationId xmlns:a16="http://schemas.microsoft.com/office/drawing/2014/main" id="{65B00477-267E-AE12-EDB7-20D08B41D928}"/>
              </a:ext>
            </a:extLst>
          </p:cNvPr>
          <p:cNvPicPr>
            <a:picLocks noChangeAspect="1"/>
          </p:cNvPicPr>
          <p:nvPr/>
        </p:nvPicPr>
        <p:blipFill>
          <a:blip r:embed="rId5"/>
          <a:stretch>
            <a:fillRect/>
          </a:stretch>
        </p:blipFill>
        <p:spPr>
          <a:xfrm>
            <a:off x="7409999" y="3385134"/>
            <a:ext cx="1752978" cy="1752978"/>
          </a:xfrm>
          <a:prstGeom prst="rect">
            <a:avLst/>
          </a:prstGeom>
        </p:spPr>
      </p:pic>
      <p:pic>
        <p:nvPicPr>
          <p:cNvPr id="26" name="Рисунок 25">
            <a:extLst>
              <a:ext uri="{FF2B5EF4-FFF2-40B4-BE49-F238E27FC236}">
                <a16:creationId xmlns:a16="http://schemas.microsoft.com/office/drawing/2014/main" id="{9C7CA49C-7ED2-C2BE-24F0-387203551325}"/>
              </a:ext>
            </a:extLst>
          </p:cNvPr>
          <p:cNvPicPr>
            <a:picLocks noChangeAspect="1"/>
          </p:cNvPicPr>
          <p:nvPr/>
        </p:nvPicPr>
        <p:blipFill>
          <a:blip r:embed="rId6"/>
          <a:stretch>
            <a:fillRect/>
          </a:stretch>
        </p:blipFill>
        <p:spPr>
          <a:xfrm>
            <a:off x="7461534" y="-12996"/>
            <a:ext cx="1682465" cy="1682465"/>
          </a:xfrm>
          <a:prstGeom prst="rect">
            <a:avLst/>
          </a:prstGeom>
        </p:spPr>
      </p:pic>
      <p:sp>
        <p:nvSpPr>
          <p:cNvPr id="3" name="Заголовок 14">
            <a:extLst>
              <a:ext uri="{FF2B5EF4-FFF2-40B4-BE49-F238E27FC236}">
                <a16:creationId xmlns:a16="http://schemas.microsoft.com/office/drawing/2014/main" id="{90D1FA4A-8879-5507-CD0F-AA1B703F91BE}"/>
              </a:ext>
            </a:extLst>
          </p:cNvPr>
          <p:cNvSpPr txBox="1">
            <a:spLocks/>
          </p:cNvSpPr>
          <p:nvPr/>
        </p:nvSpPr>
        <p:spPr>
          <a:xfrm>
            <a:off x="179512" y="242422"/>
            <a:ext cx="8496944" cy="85725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400" dirty="0"/>
              <a:t>Центр опережающей профессиональной подготовки </a:t>
            </a:r>
            <a:br>
              <a:rPr lang="ru-RU" sz="2400" dirty="0"/>
            </a:br>
            <a:r>
              <a:rPr lang="ru-RU" sz="2400" dirty="0"/>
              <a:t>по направлению </a:t>
            </a:r>
            <a:r>
              <a:rPr lang="ru-RU" sz="2400" dirty="0">
                <a:solidFill>
                  <a:srgbClr val="FF0000"/>
                </a:solidFill>
              </a:rPr>
              <a:t>СОЦИАЛЬНАЯ СФЕРА </a:t>
            </a:r>
            <a:r>
              <a:rPr lang="ru-RU" sz="2400" dirty="0"/>
              <a:t>в</a:t>
            </a:r>
            <a:r>
              <a:rPr lang="ru-RU" sz="2400" dirty="0">
                <a:solidFill>
                  <a:srgbClr val="FF0000"/>
                </a:solidFill>
              </a:rPr>
              <a:t> </a:t>
            </a:r>
            <a:r>
              <a:rPr lang="ru-RU" sz="2400" dirty="0"/>
              <a:t>Свердловской области</a:t>
            </a:r>
            <a:endParaRPr lang="ru-RU" sz="2400" dirty="0">
              <a:solidFill>
                <a:srgbClr val="FF0000"/>
              </a:solidFill>
            </a:endParaRPr>
          </a:p>
        </p:txBody>
      </p:sp>
      <p:sp>
        <p:nvSpPr>
          <p:cNvPr id="14" name="Прямоугольник 13">
            <a:extLst>
              <a:ext uri="{FF2B5EF4-FFF2-40B4-BE49-F238E27FC236}">
                <a16:creationId xmlns:a16="http://schemas.microsoft.com/office/drawing/2014/main" id="{D01AD929-37A9-4D84-84CB-7344EBE38679}"/>
              </a:ext>
            </a:extLst>
          </p:cNvPr>
          <p:cNvSpPr/>
          <p:nvPr/>
        </p:nvSpPr>
        <p:spPr>
          <a:xfrm>
            <a:off x="111074" y="1085963"/>
            <a:ext cx="3740846" cy="1938992"/>
          </a:xfrm>
          <a:prstGeom prst="rect">
            <a:avLst/>
          </a:prstGeom>
          <a:solidFill>
            <a:schemeClr val="accent2">
              <a:lumMod val="40000"/>
              <a:lumOff val="60000"/>
            </a:schemeClr>
          </a:solidFill>
          <a:effectLst>
            <a:softEdge rad="317500"/>
          </a:effectLst>
        </p:spPr>
        <p:txBody>
          <a:bodyPr wrap="square">
            <a:spAutoFit/>
          </a:bodyPr>
          <a:lstStyle/>
          <a:p>
            <a:r>
              <a:rPr lang="ru-RU" sz="1200" b="1" dirty="0">
                <a:solidFill>
                  <a:srgbClr val="020C22"/>
                </a:solidFill>
                <a:latin typeface="Arial" panose="020B0604020202020204" pitchFamily="34" charset="0"/>
                <a:ea typeface="Calibri" panose="020F0502020204030204" pitchFamily="34" charset="0"/>
              </a:rPr>
              <a:t>…до 2028 года предстоит подготовить порядка миллиона специалистов рабочих профессий… Такие подходы мы должны распространить на всю систему среднего профобразования, включая подготовку кадров для школ, больниц, поликлиник, сферы услуг, туризма, учреждений культуры, творческих индустрий.»</a:t>
            </a:r>
          </a:p>
          <a:p>
            <a:pPr algn="r"/>
            <a:r>
              <a:rPr lang="ru-RU" sz="1200" b="1" dirty="0">
                <a:solidFill>
                  <a:srgbClr val="020C22"/>
                </a:solidFill>
                <a:latin typeface="Arial" panose="020B0604020202020204" pitchFamily="34" charset="0"/>
                <a:ea typeface="Calibri" panose="020F0502020204030204" pitchFamily="34" charset="0"/>
              </a:rPr>
              <a:t>В.В. Путин, </a:t>
            </a:r>
          </a:p>
          <a:p>
            <a:pPr algn="r"/>
            <a:r>
              <a:rPr lang="ru-RU" sz="1200" b="1" dirty="0">
                <a:solidFill>
                  <a:srgbClr val="020C22"/>
                </a:solidFill>
                <a:latin typeface="Arial" panose="020B0604020202020204" pitchFamily="34" charset="0"/>
                <a:ea typeface="Calibri" panose="020F0502020204030204" pitchFamily="34" charset="0"/>
              </a:rPr>
              <a:t>Президент Российской Федерации</a:t>
            </a:r>
            <a:endParaRPr lang="ru-RU" sz="1200" b="1" dirty="0"/>
          </a:p>
        </p:txBody>
      </p:sp>
      <p:pic>
        <p:nvPicPr>
          <p:cNvPr id="12" name="Рисунок 11">
            <a:extLst>
              <a:ext uri="{FF2B5EF4-FFF2-40B4-BE49-F238E27FC236}">
                <a16:creationId xmlns:a16="http://schemas.microsoft.com/office/drawing/2014/main" id="{92FB0F96-7B8A-4E5D-B78D-2BEC8808CE09}"/>
              </a:ext>
            </a:extLst>
          </p:cNvPr>
          <p:cNvPicPr>
            <a:picLocks noChangeAspect="1"/>
          </p:cNvPicPr>
          <p:nvPr/>
        </p:nvPicPr>
        <p:blipFill>
          <a:blip r:embed="rId7"/>
          <a:stretch>
            <a:fillRect/>
          </a:stretch>
        </p:blipFill>
        <p:spPr>
          <a:xfrm>
            <a:off x="1349234" y="4216012"/>
            <a:ext cx="6142252" cy="922100"/>
          </a:xfrm>
          <a:prstGeom prst="rect">
            <a:avLst/>
          </a:prstGeom>
        </p:spPr>
      </p:pic>
    </p:spTree>
    <p:extLst>
      <p:ext uri="{BB962C8B-B14F-4D97-AF65-F5344CB8AC3E}">
        <p14:creationId xmlns:p14="http://schemas.microsoft.com/office/powerpoint/2010/main" val="2756472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8" name="Рисунок 87">
            <a:extLst>
              <a:ext uri="{FF2B5EF4-FFF2-40B4-BE49-F238E27FC236}">
                <a16:creationId xmlns:a16="http://schemas.microsoft.com/office/drawing/2014/main" id="{8A2FF55D-1B75-44E1-A809-AD63F1D4131D}"/>
              </a:ext>
            </a:extLst>
          </p:cNvPr>
          <p:cNvPicPr>
            <a:picLocks noChangeAspect="1"/>
          </p:cNvPicPr>
          <p:nvPr/>
        </p:nvPicPr>
        <p:blipFill>
          <a:blip r:embed="rId2"/>
          <a:stretch>
            <a:fillRect/>
          </a:stretch>
        </p:blipFill>
        <p:spPr>
          <a:xfrm>
            <a:off x="10173" y="4166830"/>
            <a:ext cx="972231" cy="976670"/>
          </a:xfrm>
          <a:prstGeom prst="rect">
            <a:avLst/>
          </a:prstGeom>
        </p:spPr>
      </p:pic>
      <p:sp>
        <p:nvSpPr>
          <p:cNvPr id="29" name="Овал 28">
            <a:extLst>
              <a:ext uri="{FF2B5EF4-FFF2-40B4-BE49-F238E27FC236}">
                <a16:creationId xmlns:a16="http://schemas.microsoft.com/office/drawing/2014/main" id="{90537DFE-C97B-4AE7-A65C-C1D352AA9A27}"/>
              </a:ext>
            </a:extLst>
          </p:cNvPr>
          <p:cNvSpPr/>
          <p:nvPr/>
        </p:nvSpPr>
        <p:spPr>
          <a:xfrm>
            <a:off x="2987824" y="1059582"/>
            <a:ext cx="2952328" cy="1296144"/>
          </a:xfrm>
          <a:prstGeom prst="ellipse">
            <a:avLst/>
          </a:prstGeom>
          <a:noFill/>
          <a:ln>
            <a:solidFill>
              <a:schemeClr val="accent1">
                <a:shade val="95000"/>
                <a:satMod val="10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solidFill>
                  <a:schemeClr val="tx1"/>
                </a:solidFill>
              </a:rPr>
              <a:t>ЭФФЕКТИВНАЯ СИСТЕМА ПОДГОТОВКИ КАДРОВ</a:t>
            </a:r>
          </a:p>
        </p:txBody>
      </p:sp>
      <p:sp>
        <p:nvSpPr>
          <p:cNvPr id="13" name="Прямоугольник: скругленные углы 12">
            <a:extLst>
              <a:ext uri="{FF2B5EF4-FFF2-40B4-BE49-F238E27FC236}">
                <a16:creationId xmlns:a16="http://schemas.microsoft.com/office/drawing/2014/main" id="{2084D47A-F61D-4FC3-B155-411EF329A8DD}"/>
              </a:ext>
            </a:extLst>
          </p:cNvPr>
          <p:cNvSpPr/>
          <p:nvPr/>
        </p:nvSpPr>
        <p:spPr>
          <a:xfrm>
            <a:off x="1741645" y="411510"/>
            <a:ext cx="1296144" cy="2088232"/>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tx1"/>
                </a:solidFill>
              </a:rPr>
              <a:t>Рынок труда: </a:t>
            </a:r>
            <a:r>
              <a:rPr lang="ru-RU" sz="1050" dirty="0">
                <a:solidFill>
                  <a:schemeClr val="tx1"/>
                </a:solidFill>
              </a:rPr>
              <a:t>дефицит кадров как ключевое ограничение развития экономики, актуальные требования к навыкам и компетенциям</a:t>
            </a:r>
          </a:p>
        </p:txBody>
      </p:sp>
      <p:sp>
        <p:nvSpPr>
          <p:cNvPr id="20" name="Прямоугольник: скругленные углы 19">
            <a:extLst>
              <a:ext uri="{FF2B5EF4-FFF2-40B4-BE49-F238E27FC236}">
                <a16:creationId xmlns:a16="http://schemas.microsoft.com/office/drawing/2014/main" id="{2D9FA34F-8ADC-449B-9959-6403E8646828}"/>
              </a:ext>
            </a:extLst>
          </p:cNvPr>
          <p:cNvSpPr/>
          <p:nvPr/>
        </p:nvSpPr>
        <p:spPr>
          <a:xfrm>
            <a:off x="5868144" y="627534"/>
            <a:ext cx="1296144" cy="1872208"/>
          </a:xfrm>
          <a:prstGeom prst="roundRect">
            <a:avLst/>
          </a:prstGeom>
          <a:gradFill>
            <a:gsLst>
              <a:gs pos="0">
                <a:srgbClr val="92D050"/>
              </a:gs>
              <a:gs pos="72000">
                <a:srgbClr val="92D050"/>
              </a:gs>
              <a:gs pos="83000">
                <a:srgbClr val="92D050">
                  <a:alpha val="50000"/>
                </a:srgbClr>
              </a:gs>
              <a:gs pos="100000">
                <a:srgbClr val="92D050">
                  <a:alpha val="20000"/>
                </a:srgbClr>
              </a:gs>
            </a:gsLst>
            <a:lin ang="5400000" scaled="1"/>
          </a:gra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rPr>
              <a:t>СПО: содержание и качество профобразования</a:t>
            </a:r>
          </a:p>
        </p:txBody>
      </p:sp>
      <p:sp>
        <p:nvSpPr>
          <p:cNvPr id="15" name="Овал 14">
            <a:extLst>
              <a:ext uri="{FF2B5EF4-FFF2-40B4-BE49-F238E27FC236}">
                <a16:creationId xmlns:a16="http://schemas.microsoft.com/office/drawing/2014/main" id="{342A650D-D483-4BED-99C4-41D69C3C3EA4}"/>
              </a:ext>
            </a:extLst>
          </p:cNvPr>
          <p:cNvSpPr/>
          <p:nvPr/>
        </p:nvSpPr>
        <p:spPr>
          <a:xfrm>
            <a:off x="107504" y="123478"/>
            <a:ext cx="1440160" cy="57606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solidFill>
              </a:rPr>
              <a:t>ОТРАСЛЕВЫЕ ЗАПРОСЫ</a:t>
            </a:r>
          </a:p>
        </p:txBody>
      </p:sp>
      <p:sp>
        <p:nvSpPr>
          <p:cNvPr id="22" name="Овал 21">
            <a:extLst>
              <a:ext uri="{FF2B5EF4-FFF2-40B4-BE49-F238E27FC236}">
                <a16:creationId xmlns:a16="http://schemas.microsoft.com/office/drawing/2014/main" id="{57985243-C3EC-42A3-8733-52DE859E9081}"/>
              </a:ext>
            </a:extLst>
          </p:cNvPr>
          <p:cNvSpPr/>
          <p:nvPr/>
        </p:nvSpPr>
        <p:spPr>
          <a:xfrm>
            <a:off x="45671" y="775287"/>
            <a:ext cx="1440160" cy="86409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a:solidFill>
                  <a:schemeClr val="tx1"/>
                </a:solidFill>
              </a:rPr>
              <a:t>Департамент труда и занятости населения Свердловской области</a:t>
            </a:r>
          </a:p>
        </p:txBody>
      </p:sp>
      <p:sp>
        <p:nvSpPr>
          <p:cNvPr id="23" name="Овал 22">
            <a:extLst>
              <a:ext uri="{FF2B5EF4-FFF2-40B4-BE49-F238E27FC236}">
                <a16:creationId xmlns:a16="http://schemas.microsoft.com/office/drawing/2014/main" id="{3FDD74ED-0115-4C34-9ACA-FBA92B45EC32}"/>
              </a:ext>
            </a:extLst>
          </p:cNvPr>
          <p:cNvSpPr/>
          <p:nvPr/>
        </p:nvSpPr>
        <p:spPr>
          <a:xfrm>
            <a:off x="41377" y="1673970"/>
            <a:ext cx="1469234" cy="86409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solidFill>
              </a:rPr>
              <a:t>ОБРАЗОВАТЕЛЬНЫЕ ОРГАНИЗАЦИИ</a:t>
            </a:r>
          </a:p>
        </p:txBody>
      </p:sp>
      <p:sp>
        <p:nvSpPr>
          <p:cNvPr id="24" name="Овал 23">
            <a:extLst>
              <a:ext uri="{FF2B5EF4-FFF2-40B4-BE49-F238E27FC236}">
                <a16:creationId xmlns:a16="http://schemas.microsoft.com/office/drawing/2014/main" id="{4629AF41-04A0-4210-BA22-AFA78555DBEA}"/>
              </a:ext>
            </a:extLst>
          </p:cNvPr>
          <p:cNvSpPr/>
          <p:nvPr/>
        </p:nvSpPr>
        <p:spPr>
          <a:xfrm>
            <a:off x="38070" y="2549214"/>
            <a:ext cx="1674042" cy="74804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solidFill>
              </a:rPr>
              <a:t>ОБЪЕДИНЕНИЯ РАБОТОДАТЕЛЕЙ</a:t>
            </a:r>
          </a:p>
        </p:txBody>
      </p:sp>
      <p:sp>
        <p:nvSpPr>
          <p:cNvPr id="26" name="Овал 25">
            <a:extLst>
              <a:ext uri="{FF2B5EF4-FFF2-40B4-BE49-F238E27FC236}">
                <a16:creationId xmlns:a16="http://schemas.microsoft.com/office/drawing/2014/main" id="{2BD8353D-B1C4-41AE-BD7F-7B6112DB446F}"/>
              </a:ext>
            </a:extLst>
          </p:cNvPr>
          <p:cNvSpPr/>
          <p:nvPr/>
        </p:nvSpPr>
        <p:spPr>
          <a:xfrm>
            <a:off x="7440464" y="248190"/>
            <a:ext cx="1512168" cy="739384"/>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solidFill>
              </a:rPr>
              <a:t>Министерство образования Свердловской области</a:t>
            </a:r>
          </a:p>
        </p:txBody>
      </p:sp>
      <p:sp>
        <p:nvSpPr>
          <p:cNvPr id="27" name="Овал 26">
            <a:extLst>
              <a:ext uri="{FF2B5EF4-FFF2-40B4-BE49-F238E27FC236}">
                <a16:creationId xmlns:a16="http://schemas.microsoft.com/office/drawing/2014/main" id="{D541F4A8-92B1-4E15-8FEC-84E16FB98940}"/>
              </a:ext>
            </a:extLst>
          </p:cNvPr>
          <p:cNvSpPr/>
          <p:nvPr/>
        </p:nvSpPr>
        <p:spPr>
          <a:xfrm>
            <a:off x="7569334" y="1131589"/>
            <a:ext cx="1512168" cy="739384"/>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solidFill>
              </a:rPr>
              <a:t>ФУМО</a:t>
            </a:r>
          </a:p>
        </p:txBody>
      </p:sp>
      <p:sp>
        <p:nvSpPr>
          <p:cNvPr id="28" name="Овал 27">
            <a:extLst>
              <a:ext uri="{FF2B5EF4-FFF2-40B4-BE49-F238E27FC236}">
                <a16:creationId xmlns:a16="http://schemas.microsoft.com/office/drawing/2014/main" id="{84A3CEB6-68A0-457E-B32D-0D48F26E254E}"/>
              </a:ext>
            </a:extLst>
          </p:cNvPr>
          <p:cNvSpPr/>
          <p:nvPr/>
        </p:nvSpPr>
        <p:spPr>
          <a:xfrm>
            <a:off x="7381198" y="1960396"/>
            <a:ext cx="1762802" cy="824351"/>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a:solidFill>
                  <a:schemeClr val="tx1"/>
                </a:solidFill>
              </a:rPr>
              <a:t>Отраслевая ассоциация кластера «Педагогика» ФП «</a:t>
            </a:r>
            <a:r>
              <a:rPr lang="ru-RU" sz="900" dirty="0" err="1">
                <a:solidFill>
                  <a:schemeClr val="tx1"/>
                </a:solidFill>
              </a:rPr>
              <a:t>Профессионалитет</a:t>
            </a:r>
            <a:r>
              <a:rPr lang="ru-RU" sz="900" dirty="0">
                <a:solidFill>
                  <a:schemeClr val="tx1"/>
                </a:solidFill>
              </a:rPr>
              <a:t>» </a:t>
            </a:r>
          </a:p>
        </p:txBody>
      </p:sp>
      <p:sp>
        <p:nvSpPr>
          <p:cNvPr id="42" name="Стрелка: вправо с вырезом 41">
            <a:extLst>
              <a:ext uri="{FF2B5EF4-FFF2-40B4-BE49-F238E27FC236}">
                <a16:creationId xmlns:a16="http://schemas.microsoft.com/office/drawing/2014/main" id="{80771667-48F1-4420-8BC9-25C4F17FB98E}"/>
              </a:ext>
            </a:extLst>
          </p:cNvPr>
          <p:cNvSpPr/>
          <p:nvPr/>
        </p:nvSpPr>
        <p:spPr>
          <a:xfrm rot="2213078">
            <a:off x="5580113" y="1292305"/>
            <a:ext cx="288032" cy="156417"/>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Стрелка: вправо с вырезом 42">
            <a:extLst>
              <a:ext uri="{FF2B5EF4-FFF2-40B4-BE49-F238E27FC236}">
                <a16:creationId xmlns:a16="http://schemas.microsoft.com/office/drawing/2014/main" id="{E975B57A-0664-4395-8637-C7E1B4996848}"/>
              </a:ext>
            </a:extLst>
          </p:cNvPr>
          <p:cNvSpPr/>
          <p:nvPr/>
        </p:nvSpPr>
        <p:spPr>
          <a:xfrm rot="12789205">
            <a:off x="3058621" y="1937002"/>
            <a:ext cx="288032" cy="156417"/>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5" name="Прямая со стрелкой 44">
            <a:extLst>
              <a:ext uri="{FF2B5EF4-FFF2-40B4-BE49-F238E27FC236}">
                <a16:creationId xmlns:a16="http://schemas.microsoft.com/office/drawing/2014/main" id="{32FA5686-AF40-43F4-8BCF-C968369ADE10}"/>
              </a:ext>
            </a:extLst>
          </p:cNvPr>
          <p:cNvCxnSpPr>
            <a:cxnSpLocks/>
            <a:stCxn id="15" idx="6"/>
          </p:cNvCxnSpPr>
          <p:nvPr/>
        </p:nvCxnSpPr>
        <p:spPr>
          <a:xfrm>
            <a:off x="1547664" y="411510"/>
            <a:ext cx="216024" cy="206372"/>
          </a:xfrm>
          <a:prstGeom prst="straightConnector1">
            <a:avLst/>
          </a:prstGeom>
          <a:ln w="254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Прямая со стрелкой 45">
            <a:extLst>
              <a:ext uri="{FF2B5EF4-FFF2-40B4-BE49-F238E27FC236}">
                <a16:creationId xmlns:a16="http://schemas.microsoft.com/office/drawing/2014/main" id="{773F989A-08F5-4552-8BD7-E2344713658D}"/>
              </a:ext>
            </a:extLst>
          </p:cNvPr>
          <p:cNvCxnSpPr>
            <a:cxnSpLocks/>
            <a:stCxn id="24" idx="7"/>
          </p:cNvCxnSpPr>
          <p:nvPr/>
        </p:nvCxnSpPr>
        <p:spPr>
          <a:xfrm flipV="1">
            <a:off x="1466954" y="2347342"/>
            <a:ext cx="267090" cy="311420"/>
          </a:xfrm>
          <a:prstGeom prst="straightConnector1">
            <a:avLst/>
          </a:prstGeom>
          <a:ln w="254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Прямая со стрелкой 47">
            <a:extLst>
              <a:ext uri="{FF2B5EF4-FFF2-40B4-BE49-F238E27FC236}">
                <a16:creationId xmlns:a16="http://schemas.microsoft.com/office/drawing/2014/main" id="{B0193FD4-45BC-47C6-A980-73B6E748F6B6}"/>
              </a:ext>
            </a:extLst>
          </p:cNvPr>
          <p:cNvCxnSpPr>
            <a:cxnSpLocks/>
          </p:cNvCxnSpPr>
          <p:nvPr/>
        </p:nvCxnSpPr>
        <p:spPr>
          <a:xfrm flipV="1">
            <a:off x="1403648" y="1677939"/>
            <a:ext cx="314047" cy="193034"/>
          </a:xfrm>
          <a:prstGeom prst="straightConnector1">
            <a:avLst/>
          </a:prstGeom>
          <a:ln w="254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Прямая со стрелкой 50">
            <a:extLst>
              <a:ext uri="{FF2B5EF4-FFF2-40B4-BE49-F238E27FC236}">
                <a16:creationId xmlns:a16="http://schemas.microsoft.com/office/drawing/2014/main" id="{FB940434-2AC9-4E90-AA35-B566FF20A2D9}"/>
              </a:ext>
            </a:extLst>
          </p:cNvPr>
          <p:cNvCxnSpPr>
            <a:cxnSpLocks/>
            <a:stCxn id="22" idx="6"/>
          </p:cNvCxnSpPr>
          <p:nvPr/>
        </p:nvCxnSpPr>
        <p:spPr>
          <a:xfrm>
            <a:off x="1485831" y="1207335"/>
            <a:ext cx="277857" cy="246908"/>
          </a:xfrm>
          <a:prstGeom prst="straightConnector1">
            <a:avLst/>
          </a:prstGeom>
          <a:ln w="254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Прямая со стрелкой 56">
            <a:extLst>
              <a:ext uri="{FF2B5EF4-FFF2-40B4-BE49-F238E27FC236}">
                <a16:creationId xmlns:a16="http://schemas.microsoft.com/office/drawing/2014/main" id="{B6509898-97B2-4832-92E0-35385F8658A0}"/>
              </a:ext>
            </a:extLst>
          </p:cNvPr>
          <p:cNvCxnSpPr>
            <a:cxnSpLocks/>
            <a:stCxn id="26" idx="2"/>
          </p:cNvCxnSpPr>
          <p:nvPr/>
        </p:nvCxnSpPr>
        <p:spPr>
          <a:xfrm flipH="1">
            <a:off x="7122356" y="617882"/>
            <a:ext cx="318108" cy="282755"/>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0" name="Прямая со стрелкой 59">
            <a:extLst>
              <a:ext uri="{FF2B5EF4-FFF2-40B4-BE49-F238E27FC236}">
                <a16:creationId xmlns:a16="http://schemas.microsoft.com/office/drawing/2014/main" id="{737EE3B3-5D97-43E7-AD1C-6479FA39ACE4}"/>
              </a:ext>
            </a:extLst>
          </p:cNvPr>
          <p:cNvCxnSpPr>
            <a:cxnSpLocks/>
          </p:cNvCxnSpPr>
          <p:nvPr/>
        </p:nvCxnSpPr>
        <p:spPr>
          <a:xfrm flipH="1">
            <a:off x="7164288" y="1443052"/>
            <a:ext cx="385662" cy="0"/>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Прямая со стрелкой 61">
            <a:extLst>
              <a:ext uri="{FF2B5EF4-FFF2-40B4-BE49-F238E27FC236}">
                <a16:creationId xmlns:a16="http://schemas.microsoft.com/office/drawing/2014/main" id="{2A19E9CC-CE8F-4747-8C6E-4F3C46BFF797}"/>
              </a:ext>
            </a:extLst>
          </p:cNvPr>
          <p:cNvCxnSpPr>
            <a:cxnSpLocks/>
            <a:stCxn id="28" idx="2"/>
          </p:cNvCxnSpPr>
          <p:nvPr/>
        </p:nvCxnSpPr>
        <p:spPr>
          <a:xfrm flipH="1" flipV="1">
            <a:off x="7174862" y="2084420"/>
            <a:ext cx="206336" cy="288152"/>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66" name="Прямоугольник: скругленные углы 65">
            <a:extLst>
              <a:ext uri="{FF2B5EF4-FFF2-40B4-BE49-F238E27FC236}">
                <a16:creationId xmlns:a16="http://schemas.microsoft.com/office/drawing/2014/main" id="{14E7CC02-8E0B-4CC0-955E-E758BE040973}"/>
              </a:ext>
            </a:extLst>
          </p:cNvPr>
          <p:cNvSpPr/>
          <p:nvPr/>
        </p:nvSpPr>
        <p:spPr>
          <a:xfrm>
            <a:off x="1989724" y="2859782"/>
            <a:ext cx="2121436" cy="1065231"/>
          </a:xfrm>
          <a:prstGeom prst="roundRect">
            <a:avLst/>
          </a:prstGeom>
          <a:solidFill>
            <a:srgbClr val="800000"/>
          </a:solidFill>
          <a:ln>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prstClr val="black"/>
                </a:solidFill>
              </a:rPr>
              <a:t> </a:t>
            </a:r>
            <a:endParaRPr lang="ru-RU" dirty="0">
              <a:solidFill>
                <a:schemeClr val="tx1"/>
              </a:solidFill>
            </a:endParaRPr>
          </a:p>
        </p:txBody>
      </p:sp>
      <p:cxnSp>
        <p:nvCxnSpPr>
          <p:cNvPr id="67" name="Прямая со стрелкой 66">
            <a:extLst>
              <a:ext uri="{FF2B5EF4-FFF2-40B4-BE49-F238E27FC236}">
                <a16:creationId xmlns:a16="http://schemas.microsoft.com/office/drawing/2014/main" id="{DF012FE5-AD83-414D-B475-CA5AAC3A6F56}"/>
              </a:ext>
            </a:extLst>
          </p:cNvPr>
          <p:cNvCxnSpPr>
            <a:cxnSpLocks/>
          </p:cNvCxnSpPr>
          <p:nvPr/>
        </p:nvCxnSpPr>
        <p:spPr>
          <a:xfrm flipV="1">
            <a:off x="6539483" y="2474670"/>
            <a:ext cx="0" cy="385112"/>
          </a:xfrm>
          <a:prstGeom prst="straightConnector1">
            <a:avLst/>
          </a:prstGeom>
          <a:ln w="25400">
            <a:solidFill>
              <a:srgbClr val="C05350"/>
            </a:solidFill>
            <a:tailEnd type="triangle"/>
          </a:ln>
        </p:spPr>
        <p:style>
          <a:lnRef idx="1">
            <a:schemeClr val="accent1"/>
          </a:lnRef>
          <a:fillRef idx="0">
            <a:schemeClr val="accent1"/>
          </a:fillRef>
          <a:effectRef idx="0">
            <a:schemeClr val="accent1"/>
          </a:effectRef>
          <a:fontRef idx="minor">
            <a:schemeClr val="tx1"/>
          </a:fontRef>
        </p:style>
      </p:cxnSp>
      <p:cxnSp>
        <p:nvCxnSpPr>
          <p:cNvPr id="70" name="Прямая со стрелкой 69">
            <a:extLst>
              <a:ext uri="{FF2B5EF4-FFF2-40B4-BE49-F238E27FC236}">
                <a16:creationId xmlns:a16="http://schemas.microsoft.com/office/drawing/2014/main" id="{6B35F10A-9448-48B2-80D0-9128B8137D5D}"/>
              </a:ext>
            </a:extLst>
          </p:cNvPr>
          <p:cNvCxnSpPr>
            <a:cxnSpLocks/>
          </p:cNvCxnSpPr>
          <p:nvPr/>
        </p:nvCxnSpPr>
        <p:spPr>
          <a:xfrm flipV="1">
            <a:off x="2428775" y="2495162"/>
            <a:ext cx="0" cy="344128"/>
          </a:xfrm>
          <a:prstGeom prst="straightConnector1">
            <a:avLst/>
          </a:prstGeom>
          <a:ln w="25400">
            <a:solidFill>
              <a:srgbClr val="C05350"/>
            </a:solidFill>
            <a:tailEnd type="triangle"/>
          </a:ln>
        </p:spPr>
        <p:style>
          <a:lnRef idx="1">
            <a:schemeClr val="accent1"/>
          </a:lnRef>
          <a:fillRef idx="0">
            <a:schemeClr val="accent1"/>
          </a:fillRef>
          <a:effectRef idx="0">
            <a:schemeClr val="accent1"/>
          </a:effectRef>
          <a:fontRef idx="minor">
            <a:schemeClr val="tx1"/>
          </a:fontRef>
        </p:style>
      </p:cxnSp>
      <p:sp>
        <p:nvSpPr>
          <p:cNvPr id="72" name="Прямоугольник: скругленные углы 71">
            <a:extLst>
              <a:ext uri="{FF2B5EF4-FFF2-40B4-BE49-F238E27FC236}">
                <a16:creationId xmlns:a16="http://schemas.microsoft.com/office/drawing/2014/main" id="{14D9C0D7-BE94-45EB-BE52-BB9B7CB0C818}"/>
              </a:ext>
            </a:extLst>
          </p:cNvPr>
          <p:cNvSpPr/>
          <p:nvPr/>
        </p:nvSpPr>
        <p:spPr>
          <a:xfrm>
            <a:off x="2050536" y="3944996"/>
            <a:ext cx="2089416" cy="1110095"/>
          </a:xfrm>
          <a:prstGeom prst="roundRect">
            <a:avLst/>
          </a:prstGeom>
          <a:solidFill>
            <a:srgbClr val="C05350">
              <a:alpha val="32000"/>
            </a:srgbClr>
          </a:solidFill>
          <a:ln>
            <a:solidFill>
              <a:srgbClr val="C053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solidFill>
              </a:rPr>
              <a:t>Развитие ОСОЗНАННОСТИ выбора учебной и трудовой траектории: </a:t>
            </a:r>
            <a:r>
              <a:rPr lang="ru-RU" sz="1100" dirty="0">
                <a:solidFill>
                  <a:srgbClr val="800000"/>
                </a:solidFill>
              </a:rPr>
              <a:t>профессиональное ориентирование школьников</a:t>
            </a:r>
          </a:p>
        </p:txBody>
      </p:sp>
      <p:sp>
        <p:nvSpPr>
          <p:cNvPr id="73" name="Прямоугольник: скругленные углы 72">
            <a:extLst>
              <a:ext uri="{FF2B5EF4-FFF2-40B4-BE49-F238E27FC236}">
                <a16:creationId xmlns:a16="http://schemas.microsoft.com/office/drawing/2014/main" id="{0C4D37EF-BFE3-4C68-A6F6-DB6488E7D083}"/>
              </a:ext>
            </a:extLst>
          </p:cNvPr>
          <p:cNvSpPr/>
          <p:nvPr/>
        </p:nvSpPr>
        <p:spPr>
          <a:xfrm>
            <a:off x="4174643" y="3943552"/>
            <a:ext cx="2304256" cy="1096808"/>
          </a:xfrm>
          <a:prstGeom prst="roundRect">
            <a:avLst/>
          </a:prstGeom>
          <a:solidFill>
            <a:srgbClr val="C05350">
              <a:alpha val="32000"/>
            </a:srgbClr>
          </a:solidFill>
          <a:ln>
            <a:solidFill>
              <a:srgbClr val="C053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solidFill>
              </a:rPr>
              <a:t>Обеспечение СООТВЕТСТВИЯ образовательных программ требованиям рынка: </a:t>
            </a:r>
            <a:r>
              <a:rPr lang="ru-RU" sz="1100" dirty="0">
                <a:solidFill>
                  <a:srgbClr val="800000"/>
                </a:solidFill>
              </a:rPr>
              <a:t>формирование актуальных навыков и компетенций студентов</a:t>
            </a:r>
            <a:endParaRPr lang="ru-RU" sz="1400" dirty="0">
              <a:solidFill>
                <a:srgbClr val="800000"/>
              </a:solidFill>
            </a:endParaRPr>
          </a:p>
        </p:txBody>
      </p:sp>
      <p:sp>
        <p:nvSpPr>
          <p:cNvPr id="74" name="Прямоугольник: скругленные углы 73">
            <a:extLst>
              <a:ext uri="{FF2B5EF4-FFF2-40B4-BE49-F238E27FC236}">
                <a16:creationId xmlns:a16="http://schemas.microsoft.com/office/drawing/2014/main" id="{32CBB0FA-A0AB-4350-8C19-A8D33950E95D}"/>
              </a:ext>
            </a:extLst>
          </p:cNvPr>
          <p:cNvSpPr/>
          <p:nvPr/>
        </p:nvSpPr>
        <p:spPr>
          <a:xfrm>
            <a:off x="6478899" y="3925013"/>
            <a:ext cx="1605021" cy="1096808"/>
          </a:xfrm>
          <a:prstGeom prst="roundRect">
            <a:avLst/>
          </a:prstGeom>
          <a:solidFill>
            <a:srgbClr val="C05350">
              <a:alpha val="32000"/>
            </a:srgbClr>
          </a:solidFill>
          <a:ln>
            <a:solidFill>
              <a:srgbClr val="C053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solidFill>
              </a:rPr>
              <a:t>Содействие УСКОРЕННОМУ трудоустройству: </a:t>
            </a:r>
            <a:r>
              <a:rPr lang="ru-RU" sz="1100" dirty="0">
                <a:solidFill>
                  <a:srgbClr val="800000"/>
                </a:solidFill>
              </a:rPr>
              <a:t>успешный карьерный старт для выпускников </a:t>
            </a:r>
          </a:p>
        </p:txBody>
      </p:sp>
      <p:sp>
        <p:nvSpPr>
          <p:cNvPr id="75" name="Овал 74">
            <a:extLst>
              <a:ext uri="{FF2B5EF4-FFF2-40B4-BE49-F238E27FC236}">
                <a16:creationId xmlns:a16="http://schemas.microsoft.com/office/drawing/2014/main" id="{54A03406-B1D5-4AB4-8215-2376BC5CCE23}"/>
              </a:ext>
            </a:extLst>
          </p:cNvPr>
          <p:cNvSpPr/>
          <p:nvPr/>
        </p:nvSpPr>
        <p:spPr>
          <a:xfrm>
            <a:off x="22882" y="3328720"/>
            <a:ext cx="1440160" cy="68466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rPr>
              <a:t>«Работа России»</a:t>
            </a:r>
          </a:p>
        </p:txBody>
      </p:sp>
      <p:cxnSp>
        <p:nvCxnSpPr>
          <p:cNvPr id="76" name="Прямая со стрелкой 75">
            <a:extLst>
              <a:ext uri="{FF2B5EF4-FFF2-40B4-BE49-F238E27FC236}">
                <a16:creationId xmlns:a16="http://schemas.microsoft.com/office/drawing/2014/main" id="{28733EC1-FCC1-4436-83CA-FFD93736EB42}"/>
              </a:ext>
            </a:extLst>
          </p:cNvPr>
          <p:cNvCxnSpPr>
            <a:cxnSpLocks/>
            <a:stCxn id="75" idx="6"/>
          </p:cNvCxnSpPr>
          <p:nvPr/>
        </p:nvCxnSpPr>
        <p:spPr>
          <a:xfrm flipV="1">
            <a:off x="1463042" y="2521284"/>
            <a:ext cx="693575" cy="1149770"/>
          </a:xfrm>
          <a:prstGeom prst="straightConnector1">
            <a:avLst/>
          </a:prstGeom>
          <a:ln w="254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82" name="Рисунок 81">
            <a:extLst>
              <a:ext uri="{FF2B5EF4-FFF2-40B4-BE49-F238E27FC236}">
                <a16:creationId xmlns:a16="http://schemas.microsoft.com/office/drawing/2014/main" id="{3515BB97-9E06-44BB-A100-265FC9EA4441}"/>
              </a:ext>
            </a:extLst>
          </p:cNvPr>
          <p:cNvPicPr>
            <a:picLocks noChangeAspect="1"/>
          </p:cNvPicPr>
          <p:nvPr/>
        </p:nvPicPr>
        <p:blipFill>
          <a:blip r:embed="rId3"/>
          <a:stretch>
            <a:fillRect/>
          </a:stretch>
        </p:blipFill>
        <p:spPr>
          <a:xfrm>
            <a:off x="2411760" y="3003798"/>
            <a:ext cx="1048603" cy="749056"/>
          </a:xfrm>
          <a:prstGeom prst="rect">
            <a:avLst/>
          </a:prstGeom>
        </p:spPr>
      </p:pic>
      <p:sp>
        <p:nvSpPr>
          <p:cNvPr id="83" name="Прямоугольник: скругленные углы 82">
            <a:extLst>
              <a:ext uri="{FF2B5EF4-FFF2-40B4-BE49-F238E27FC236}">
                <a16:creationId xmlns:a16="http://schemas.microsoft.com/office/drawing/2014/main" id="{F4208C0D-95D8-4FFC-9BE2-50817DD63521}"/>
              </a:ext>
            </a:extLst>
          </p:cNvPr>
          <p:cNvSpPr/>
          <p:nvPr/>
        </p:nvSpPr>
        <p:spPr>
          <a:xfrm>
            <a:off x="4139952" y="2843795"/>
            <a:ext cx="3926610" cy="1065231"/>
          </a:xfrm>
          <a:prstGeom prst="roundRect">
            <a:avLst/>
          </a:prstGeom>
          <a:solidFill>
            <a:srgbClr val="800000"/>
          </a:solidFill>
          <a:ln>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solidFill>
                  <a:schemeClr val="bg1"/>
                </a:solidFill>
              </a:rPr>
              <a:t>Связующее звено между системой профессионального образования и региональным рынком труда</a:t>
            </a:r>
          </a:p>
        </p:txBody>
      </p:sp>
      <p:pic>
        <p:nvPicPr>
          <p:cNvPr id="95" name="Рисунок 94">
            <a:extLst>
              <a:ext uri="{FF2B5EF4-FFF2-40B4-BE49-F238E27FC236}">
                <a16:creationId xmlns:a16="http://schemas.microsoft.com/office/drawing/2014/main" id="{91D934CB-DA62-4ACD-842A-09F5FD6AE714}"/>
              </a:ext>
            </a:extLst>
          </p:cNvPr>
          <p:cNvPicPr>
            <a:picLocks noChangeAspect="1"/>
          </p:cNvPicPr>
          <p:nvPr/>
        </p:nvPicPr>
        <p:blipFill>
          <a:blip r:embed="rId4"/>
          <a:stretch>
            <a:fillRect/>
          </a:stretch>
        </p:blipFill>
        <p:spPr>
          <a:xfrm>
            <a:off x="979711" y="4189079"/>
            <a:ext cx="972232" cy="972232"/>
          </a:xfrm>
          <a:prstGeom prst="rect">
            <a:avLst/>
          </a:prstGeom>
        </p:spPr>
      </p:pic>
    </p:spTree>
    <p:extLst>
      <p:ext uri="{BB962C8B-B14F-4D97-AF65-F5344CB8AC3E}">
        <p14:creationId xmlns:p14="http://schemas.microsoft.com/office/powerpoint/2010/main" val="2830540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Рисунок 25">
            <a:extLst>
              <a:ext uri="{FF2B5EF4-FFF2-40B4-BE49-F238E27FC236}">
                <a16:creationId xmlns:a16="http://schemas.microsoft.com/office/drawing/2014/main" id="{9C7CA49C-7ED2-C2BE-24F0-387203551325}"/>
              </a:ext>
            </a:extLst>
          </p:cNvPr>
          <p:cNvPicPr>
            <a:picLocks noChangeAspect="1"/>
          </p:cNvPicPr>
          <p:nvPr/>
        </p:nvPicPr>
        <p:blipFill>
          <a:blip r:embed="rId2"/>
          <a:stretch>
            <a:fillRect/>
          </a:stretch>
        </p:blipFill>
        <p:spPr>
          <a:xfrm>
            <a:off x="7403479" y="-5511"/>
            <a:ext cx="1774956" cy="1774956"/>
          </a:xfrm>
          <a:prstGeom prst="rect">
            <a:avLst/>
          </a:prstGeom>
        </p:spPr>
      </p:pic>
      <p:pic>
        <p:nvPicPr>
          <p:cNvPr id="25" name="Рисунок 24">
            <a:extLst>
              <a:ext uri="{FF2B5EF4-FFF2-40B4-BE49-F238E27FC236}">
                <a16:creationId xmlns:a16="http://schemas.microsoft.com/office/drawing/2014/main" id="{65B00477-267E-AE12-EDB7-20D08B41D928}"/>
              </a:ext>
            </a:extLst>
          </p:cNvPr>
          <p:cNvPicPr>
            <a:picLocks noChangeAspect="1"/>
          </p:cNvPicPr>
          <p:nvPr/>
        </p:nvPicPr>
        <p:blipFill>
          <a:blip r:embed="rId3"/>
          <a:stretch>
            <a:fillRect/>
          </a:stretch>
        </p:blipFill>
        <p:spPr>
          <a:xfrm>
            <a:off x="7403479" y="3402979"/>
            <a:ext cx="1740521" cy="1740521"/>
          </a:xfrm>
          <a:prstGeom prst="rect">
            <a:avLst/>
          </a:prstGeom>
        </p:spPr>
      </p:pic>
      <p:pic>
        <p:nvPicPr>
          <p:cNvPr id="24" name="Рисунок 23">
            <a:extLst>
              <a:ext uri="{FF2B5EF4-FFF2-40B4-BE49-F238E27FC236}">
                <a16:creationId xmlns:a16="http://schemas.microsoft.com/office/drawing/2014/main" id="{8909A34B-E18B-6C25-69CE-3C36F6C9D3DD}"/>
              </a:ext>
            </a:extLst>
          </p:cNvPr>
          <p:cNvPicPr>
            <a:picLocks noChangeAspect="1"/>
          </p:cNvPicPr>
          <p:nvPr/>
        </p:nvPicPr>
        <p:blipFill>
          <a:blip r:embed="rId4"/>
          <a:stretch>
            <a:fillRect/>
          </a:stretch>
        </p:blipFill>
        <p:spPr>
          <a:xfrm>
            <a:off x="7407286" y="1662458"/>
            <a:ext cx="1740521" cy="1740521"/>
          </a:xfrm>
          <a:prstGeom prst="rect">
            <a:avLst/>
          </a:prstGeom>
        </p:spPr>
      </p:pic>
      <p:sp>
        <p:nvSpPr>
          <p:cNvPr id="2" name="Объект 1">
            <a:extLst>
              <a:ext uri="{FF2B5EF4-FFF2-40B4-BE49-F238E27FC236}">
                <a16:creationId xmlns:a16="http://schemas.microsoft.com/office/drawing/2014/main" id="{331D767E-2E2C-4084-AC5B-0314FDDD9F2E}"/>
              </a:ext>
            </a:extLst>
          </p:cNvPr>
          <p:cNvSpPr>
            <a:spLocks noGrp="1"/>
          </p:cNvSpPr>
          <p:nvPr>
            <p:ph sz="half" idx="1"/>
          </p:nvPr>
        </p:nvSpPr>
        <p:spPr>
          <a:xfrm>
            <a:off x="508754" y="220730"/>
            <a:ext cx="6790083" cy="1920598"/>
          </a:xfrm>
        </p:spPr>
        <p:txBody>
          <a:bodyPr>
            <a:normAutofit fontScale="55000" lnSpcReduction="20000"/>
          </a:bodyPr>
          <a:lstStyle/>
          <a:p>
            <a:pPr algn="just">
              <a:buClr>
                <a:srgbClr val="C00000"/>
              </a:buClr>
              <a:buFont typeface="Wingdings" panose="05000000000000000000" pitchFamily="2" charset="2"/>
              <a:buChar char="v"/>
            </a:pPr>
            <a:r>
              <a:rPr lang="ru-RU" sz="6500" dirty="0">
                <a:solidFill>
                  <a:srgbClr val="800000"/>
                </a:solidFill>
                <a:latin typeface="Arial" panose="020B0604020202020204" pitchFamily="34" charset="0"/>
                <a:cs typeface="Arial" panose="020B0604020202020204" pitchFamily="34" charset="0"/>
              </a:rPr>
              <a:t>Концепция </a:t>
            </a:r>
          </a:p>
          <a:p>
            <a:pPr marL="0" indent="0" algn="just">
              <a:buClr>
                <a:srgbClr val="C00000"/>
              </a:buClr>
              <a:buNone/>
            </a:pPr>
            <a:r>
              <a:rPr lang="ru-RU" sz="2200" dirty="0"/>
              <a:t>Проект предполагает </a:t>
            </a:r>
            <a:r>
              <a:rPr lang="ru-RU" sz="2300" dirty="0"/>
              <a:t>развитие кадрового партнерства с целью реализации эффективной системы подготовки кадров в Свердловской области: от создания условий для профессиональной ориентации школьников к реализации программ подготовки конкурентоспособных кадров с целью ускоренного трудоустройства выпускников колледжей в Свердловской области</a:t>
            </a:r>
          </a:p>
          <a:p>
            <a:pPr>
              <a:buClr>
                <a:srgbClr val="C00000"/>
              </a:buClr>
              <a:buFont typeface="Wingdings" panose="05000000000000000000" pitchFamily="2" charset="2"/>
              <a:buChar char="v"/>
            </a:pPr>
            <a:r>
              <a:rPr lang="ru-RU" sz="6500" dirty="0">
                <a:solidFill>
                  <a:srgbClr val="800000"/>
                </a:solidFill>
                <a:latin typeface="Arial" panose="020B0604020202020204" pitchFamily="34" charset="0"/>
                <a:cs typeface="Arial" panose="020B0604020202020204" pitchFamily="34" charset="0"/>
              </a:rPr>
              <a:t>Направления</a:t>
            </a:r>
            <a:endParaRPr lang="ru-RU" sz="6500" dirty="0"/>
          </a:p>
          <a:p>
            <a:pPr marL="0" indent="0">
              <a:buNone/>
            </a:pPr>
            <a:endParaRPr lang="ru-RU" sz="3200" dirty="0"/>
          </a:p>
          <a:p>
            <a:pPr>
              <a:buClr>
                <a:srgbClr val="C00000"/>
              </a:buClr>
              <a:buFont typeface="Wingdings" panose="05000000000000000000" pitchFamily="2" charset="2"/>
              <a:buChar char="v"/>
            </a:pPr>
            <a:endParaRPr lang="ru-RU" sz="3200" dirty="0"/>
          </a:p>
          <a:p>
            <a:pPr>
              <a:buClr>
                <a:srgbClr val="C00000"/>
              </a:buClr>
              <a:buFont typeface="Wingdings" panose="05000000000000000000" pitchFamily="2" charset="2"/>
              <a:buChar char="v"/>
            </a:pPr>
            <a:endParaRPr lang="ru-RU" sz="2000" dirty="0"/>
          </a:p>
        </p:txBody>
      </p:sp>
      <p:sp>
        <p:nvSpPr>
          <p:cNvPr id="8" name="Прямоугольник: скругленные углы 7">
            <a:extLst>
              <a:ext uri="{FF2B5EF4-FFF2-40B4-BE49-F238E27FC236}">
                <a16:creationId xmlns:a16="http://schemas.microsoft.com/office/drawing/2014/main" id="{58C4707C-EDA8-4C3A-99F6-A96D0EEE5D34}"/>
              </a:ext>
            </a:extLst>
          </p:cNvPr>
          <p:cNvSpPr/>
          <p:nvPr/>
        </p:nvSpPr>
        <p:spPr>
          <a:xfrm>
            <a:off x="227812" y="2141328"/>
            <a:ext cx="2140683" cy="1856142"/>
          </a:xfrm>
          <a:prstGeom prst="roundRect">
            <a:avLst/>
          </a:prstGeom>
          <a:blipFill dpi="0" rotWithShape="1">
            <a:blip r:embed="rId5">
              <a:alphaModFix amt="28000"/>
            </a:blip>
            <a:srcRect/>
            <a:stretch>
              <a:fillRect/>
            </a:stretch>
          </a:blipFill>
          <a:ln>
            <a:solidFill>
              <a:srgbClr val="C053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b="1" dirty="0">
              <a:solidFill>
                <a:schemeClr val="tx1"/>
              </a:solidFill>
            </a:endParaRPr>
          </a:p>
          <a:p>
            <a:pPr algn="ctr"/>
            <a:r>
              <a:rPr lang="ru-RU" sz="2000" b="1" dirty="0">
                <a:solidFill>
                  <a:schemeClr val="tx1"/>
                </a:solidFill>
              </a:rPr>
              <a:t>«</a:t>
            </a:r>
            <a:r>
              <a:rPr lang="ru-RU" sz="2000" b="1" dirty="0" err="1">
                <a:solidFill>
                  <a:schemeClr val="tx1"/>
                </a:solidFill>
              </a:rPr>
              <a:t>ПрофОтряды</a:t>
            </a:r>
            <a:r>
              <a:rPr lang="ru-RU" sz="2000" b="1" dirty="0">
                <a:solidFill>
                  <a:schemeClr val="tx1"/>
                </a:solidFill>
              </a:rPr>
              <a:t>»</a:t>
            </a:r>
            <a:r>
              <a:rPr lang="ru-RU" sz="1400" b="1" i="1" dirty="0"/>
              <a:t>. </a:t>
            </a:r>
            <a:endParaRPr lang="ru-RU" sz="2000" b="1" dirty="0">
              <a:solidFill>
                <a:schemeClr val="tx1"/>
              </a:solidFill>
            </a:endParaRPr>
          </a:p>
        </p:txBody>
      </p:sp>
      <p:sp>
        <p:nvSpPr>
          <p:cNvPr id="9" name="Прямоугольник: скругленные углы 8">
            <a:extLst>
              <a:ext uri="{FF2B5EF4-FFF2-40B4-BE49-F238E27FC236}">
                <a16:creationId xmlns:a16="http://schemas.microsoft.com/office/drawing/2014/main" id="{A13D801D-A577-44D3-8DCE-A7F6CA7E9884}"/>
              </a:ext>
            </a:extLst>
          </p:cNvPr>
          <p:cNvSpPr/>
          <p:nvPr/>
        </p:nvSpPr>
        <p:spPr>
          <a:xfrm>
            <a:off x="3009251" y="2417097"/>
            <a:ext cx="2068979" cy="1856142"/>
          </a:xfrm>
          <a:prstGeom prst="roundRect">
            <a:avLst/>
          </a:prstGeom>
          <a:blipFill>
            <a:blip r:embed="rId6">
              <a:alphaModFix amt="32000"/>
            </a:blip>
            <a:stretch>
              <a:fillRect/>
            </a:stretch>
          </a:blipFill>
          <a:ln>
            <a:solidFill>
              <a:srgbClr val="C053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schemeClr val="tx1"/>
              </a:solidFill>
            </a:endParaRPr>
          </a:p>
          <a:p>
            <a:pPr algn="ctr"/>
            <a:endParaRPr lang="ru-RU" b="1" dirty="0">
              <a:solidFill>
                <a:schemeClr val="tx1"/>
              </a:solidFill>
            </a:endParaRPr>
          </a:p>
          <a:p>
            <a:pPr algn="ctr"/>
            <a:r>
              <a:rPr lang="ru-RU" b="1" dirty="0">
                <a:solidFill>
                  <a:schemeClr val="tx1"/>
                </a:solidFill>
              </a:rPr>
              <a:t>«Навыки без границ»</a:t>
            </a:r>
          </a:p>
        </p:txBody>
      </p:sp>
      <p:sp>
        <p:nvSpPr>
          <p:cNvPr id="10" name="Прямоугольник: скругленные углы 9">
            <a:extLst>
              <a:ext uri="{FF2B5EF4-FFF2-40B4-BE49-F238E27FC236}">
                <a16:creationId xmlns:a16="http://schemas.microsoft.com/office/drawing/2014/main" id="{9F21F9A7-3357-4B66-80DC-9CA818665EC2}"/>
              </a:ext>
            </a:extLst>
          </p:cNvPr>
          <p:cNvSpPr/>
          <p:nvPr/>
        </p:nvSpPr>
        <p:spPr>
          <a:xfrm>
            <a:off x="5721481" y="3002173"/>
            <a:ext cx="1627774" cy="1369777"/>
          </a:xfrm>
          <a:prstGeom prst="roundRect">
            <a:avLst/>
          </a:prstGeom>
          <a:blipFill dpi="0" rotWithShape="1">
            <a:blip r:embed="rId7">
              <a:alphaModFix amt="32000"/>
            </a:blip>
            <a:srcRect/>
            <a:stretch>
              <a:fillRect/>
            </a:stretch>
          </a:blipFill>
          <a:ln>
            <a:solidFill>
              <a:srgbClr val="C053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schemeClr val="tx1"/>
              </a:solidFill>
            </a:endParaRPr>
          </a:p>
          <a:p>
            <a:pPr algn="ctr"/>
            <a:r>
              <a:rPr lang="ru-RU" b="1" dirty="0">
                <a:solidFill>
                  <a:schemeClr val="tx1"/>
                </a:solidFill>
              </a:rPr>
              <a:t>«Карьерный тур»</a:t>
            </a:r>
            <a:endParaRPr lang="ru-RU" sz="1200" b="1" i="1" dirty="0">
              <a:solidFill>
                <a:schemeClr val="tx1"/>
              </a:solidFill>
            </a:endParaRPr>
          </a:p>
        </p:txBody>
      </p:sp>
      <p:sp>
        <p:nvSpPr>
          <p:cNvPr id="3" name="Прямоугольник 2">
            <a:extLst>
              <a:ext uri="{FF2B5EF4-FFF2-40B4-BE49-F238E27FC236}">
                <a16:creationId xmlns:a16="http://schemas.microsoft.com/office/drawing/2014/main" id="{AEB918E9-2617-45D8-9995-B575C41F3A5E}"/>
              </a:ext>
            </a:extLst>
          </p:cNvPr>
          <p:cNvSpPr/>
          <p:nvPr/>
        </p:nvSpPr>
        <p:spPr>
          <a:xfrm>
            <a:off x="508754" y="4310305"/>
            <a:ext cx="5139356" cy="646331"/>
          </a:xfrm>
          <a:prstGeom prst="rect">
            <a:avLst/>
          </a:prstGeom>
        </p:spPr>
        <p:txBody>
          <a:bodyPr wrap="none">
            <a:spAutoFit/>
          </a:bodyPr>
          <a:lstStyle/>
          <a:p>
            <a:pPr algn="just">
              <a:buClr>
                <a:srgbClr val="C00000"/>
              </a:buClr>
              <a:buFont typeface="Wingdings" panose="05000000000000000000" pitchFamily="2" charset="2"/>
              <a:buChar char="v"/>
            </a:pPr>
            <a:r>
              <a:rPr lang="ru-RU" sz="3600" dirty="0">
                <a:solidFill>
                  <a:srgbClr val="800000"/>
                </a:solidFill>
                <a:latin typeface="Arial" panose="020B0604020202020204" pitchFamily="34" charset="0"/>
                <a:cs typeface="Arial" panose="020B0604020202020204" pitchFamily="34" charset="0"/>
              </a:rPr>
              <a:t>Ориентир</a:t>
            </a:r>
            <a:r>
              <a:rPr lang="ru-RU" dirty="0"/>
              <a:t> – кадровое партнерство</a:t>
            </a:r>
          </a:p>
        </p:txBody>
      </p:sp>
      <p:sp>
        <p:nvSpPr>
          <p:cNvPr id="5" name="Стрелка: вправо с вырезом 4">
            <a:extLst>
              <a:ext uri="{FF2B5EF4-FFF2-40B4-BE49-F238E27FC236}">
                <a16:creationId xmlns:a16="http://schemas.microsoft.com/office/drawing/2014/main" id="{4E36DCAD-D9C7-4A4E-AD0C-78DCF1043FA2}"/>
              </a:ext>
            </a:extLst>
          </p:cNvPr>
          <p:cNvSpPr/>
          <p:nvPr/>
        </p:nvSpPr>
        <p:spPr>
          <a:xfrm>
            <a:off x="2377855" y="3002174"/>
            <a:ext cx="633891" cy="400805"/>
          </a:xfrm>
          <a:prstGeom prst="notchedRightArrow">
            <a:avLst/>
          </a:prstGeom>
          <a:solidFill>
            <a:srgbClr val="800000"/>
          </a:solidFill>
          <a:ln>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право с вырезом 12">
            <a:extLst>
              <a:ext uri="{FF2B5EF4-FFF2-40B4-BE49-F238E27FC236}">
                <a16:creationId xmlns:a16="http://schemas.microsoft.com/office/drawing/2014/main" id="{3C38330D-FE3E-4924-80A2-F9C6DAA8AA0D}"/>
              </a:ext>
            </a:extLst>
          </p:cNvPr>
          <p:cNvSpPr/>
          <p:nvPr/>
        </p:nvSpPr>
        <p:spPr>
          <a:xfrm>
            <a:off x="5078230" y="3402979"/>
            <a:ext cx="631396" cy="400807"/>
          </a:xfrm>
          <a:prstGeom prst="notchedRightArrow">
            <a:avLst/>
          </a:prstGeom>
          <a:solidFill>
            <a:srgbClr val="800000"/>
          </a:solidFill>
          <a:ln>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895524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Рисунок 25">
            <a:extLst>
              <a:ext uri="{FF2B5EF4-FFF2-40B4-BE49-F238E27FC236}">
                <a16:creationId xmlns:a16="http://schemas.microsoft.com/office/drawing/2014/main" id="{9C7CA49C-7ED2-C2BE-24F0-387203551325}"/>
              </a:ext>
            </a:extLst>
          </p:cNvPr>
          <p:cNvPicPr>
            <a:picLocks noChangeAspect="1"/>
          </p:cNvPicPr>
          <p:nvPr/>
        </p:nvPicPr>
        <p:blipFill>
          <a:blip r:embed="rId2"/>
          <a:stretch>
            <a:fillRect/>
          </a:stretch>
        </p:blipFill>
        <p:spPr>
          <a:xfrm>
            <a:off x="7403479" y="-5511"/>
            <a:ext cx="1774956" cy="1774956"/>
          </a:xfrm>
          <a:prstGeom prst="rect">
            <a:avLst/>
          </a:prstGeom>
        </p:spPr>
      </p:pic>
      <p:pic>
        <p:nvPicPr>
          <p:cNvPr id="25" name="Рисунок 24">
            <a:extLst>
              <a:ext uri="{FF2B5EF4-FFF2-40B4-BE49-F238E27FC236}">
                <a16:creationId xmlns:a16="http://schemas.microsoft.com/office/drawing/2014/main" id="{65B00477-267E-AE12-EDB7-20D08B41D928}"/>
              </a:ext>
            </a:extLst>
          </p:cNvPr>
          <p:cNvPicPr>
            <a:picLocks noChangeAspect="1"/>
          </p:cNvPicPr>
          <p:nvPr/>
        </p:nvPicPr>
        <p:blipFill>
          <a:blip r:embed="rId3"/>
          <a:stretch>
            <a:fillRect/>
          </a:stretch>
        </p:blipFill>
        <p:spPr>
          <a:xfrm>
            <a:off x="7403479" y="3402979"/>
            <a:ext cx="1740521" cy="1740521"/>
          </a:xfrm>
          <a:prstGeom prst="rect">
            <a:avLst/>
          </a:prstGeom>
        </p:spPr>
      </p:pic>
      <p:sp>
        <p:nvSpPr>
          <p:cNvPr id="7" name="Заголовок 6">
            <a:extLst>
              <a:ext uri="{FF2B5EF4-FFF2-40B4-BE49-F238E27FC236}">
                <a16:creationId xmlns:a16="http://schemas.microsoft.com/office/drawing/2014/main" id="{66F41962-074C-40E3-B97D-CD8CB4BD9CFF}"/>
              </a:ext>
            </a:extLst>
          </p:cNvPr>
          <p:cNvSpPr>
            <a:spLocks noGrp="1"/>
          </p:cNvSpPr>
          <p:nvPr>
            <p:ph type="title"/>
          </p:nvPr>
        </p:nvSpPr>
        <p:spPr>
          <a:xfrm>
            <a:off x="457200" y="60969"/>
            <a:ext cx="8219256" cy="638573"/>
          </a:xfrm>
        </p:spPr>
        <p:txBody>
          <a:bodyPr>
            <a:noAutofit/>
          </a:bodyPr>
          <a:lstStyle/>
          <a:p>
            <a:r>
              <a:rPr lang="ru-RU" sz="4000" dirty="0">
                <a:solidFill>
                  <a:srgbClr val="800000"/>
                </a:solidFill>
              </a:rPr>
              <a:t>Актуальность и проблемы</a:t>
            </a:r>
          </a:p>
        </p:txBody>
      </p:sp>
      <p:pic>
        <p:nvPicPr>
          <p:cNvPr id="24" name="Рисунок 23">
            <a:extLst>
              <a:ext uri="{FF2B5EF4-FFF2-40B4-BE49-F238E27FC236}">
                <a16:creationId xmlns:a16="http://schemas.microsoft.com/office/drawing/2014/main" id="{8909A34B-E18B-6C25-69CE-3C36F6C9D3DD}"/>
              </a:ext>
            </a:extLst>
          </p:cNvPr>
          <p:cNvPicPr>
            <a:picLocks noChangeAspect="1"/>
          </p:cNvPicPr>
          <p:nvPr/>
        </p:nvPicPr>
        <p:blipFill>
          <a:blip r:embed="rId4"/>
          <a:stretch>
            <a:fillRect/>
          </a:stretch>
        </p:blipFill>
        <p:spPr>
          <a:xfrm>
            <a:off x="7407286" y="1662458"/>
            <a:ext cx="1740521" cy="1740521"/>
          </a:xfrm>
          <a:prstGeom prst="rect">
            <a:avLst/>
          </a:prstGeom>
        </p:spPr>
      </p:pic>
      <p:sp>
        <p:nvSpPr>
          <p:cNvPr id="2" name="Объект 1">
            <a:extLst>
              <a:ext uri="{FF2B5EF4-FFF2-40B4-BE49-F238E27FC236}">
                <a16:creationId xmlns:a16="http://schemas.microsoft.com/office/drawing/2014/main" id="{331D767E-2E2C-4084-AC5B-0314FDDD9F2E}"/>
              </a:ext>
            </a:extLst>
          </p:cNvPr>
          <p:cNvSpPr>
            <a:spLocks noGrp="1"/>
          </p:cNvSpPr>
          <p:nvPr>
            <p:ph sz="half" idx="1"/>
          </p:nvPr>
        </p:nvSpPr>
        <p:spPr>
          <a:xfrm>
            <a:off x="518221" y="872022"/>
            <a:ext cx="6790083" cy="4075992"/>
          </a:xfrm>
        </p:spPr>
        <p:txBody>
          <a:bodyPr>
            <a:normAutofit/>
          </a:bodyPr>
          <a:lstStyle/>
          <a:p>
            <a:pPr marL="0" indent="0">
              <a:buNone/>
            </a:pPr>
            <a:r>
              <a:rPr lang="ru-RU" sz="1600" dirty="0"/>
              <a:t>Для поддержания стабильности общества и экономики в обстановке быстро меняющегося рынка труда необходимо решать несколько ключевых задач: </a:t>
            </a:r>
          </a:p>
          <a:p>
            <a:r>
              <a:rPr lang="ru-RU" sz="1600" dirty="0"/>
              <a:t>помочь школьникам определиться с профессией, организовать всестороннюю подготовку квалифицированных специалистов, способных конкурировать на рынке, и обеспечить им успешное трудоустройство.</a:t>
            </a:r>
          </a:p>
          <a:p>
            <a:endParaRPr lang="ru-RU" sz="1600" dirty="0"/>
          </a:p>
          <a:p>
            <a:r>
              <a:rPr lang="ru-RU" sz="1600" dirty="0"/>
              <a:t>В связи с повышением требований к профессиональной подготовке специалистов вопросы профориентации школьников и студентов становятся особенно актуальными.</a:t>
            </a:r>
          </a:p>
          <a:p>
            <a:endParaRPr lang="ru-RU" sz="1600" dirty="0"/>
          </a:p>
          <a:p>
            <a:r>
              <a:rPr lang="ru-RU" sz="1600" dirty="0"/>
              <a:t>Молодые кадры часто не знают, какие навыки и качества ценятся работодателями, и нуждаются в помощи при трудоустройстве.</a:t>
            </a:r>
          </a:p>
        </p:txBody>
      </p:sp>
    </p:spTree>
    <p:extLst>
      <p:ext uri="{BB962C8B-B14F-4D97-AF65-F5344CB8AC3E}">
        <p14:creationId xmlns:p14="http://schemas.microsoft.com/office/powerpoint/2010/main" val="1013063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Рисунок 25">
            <a:extLst>
              <a:ext uri="{FF2B5EF4-FFF2-40B4-BE49-F238E27FC236}">
                <a16:creationId xmlns:a16="http://schemas.microsoft.com/office/drawing/2014/main" id="{9C7CA49C-7ED2-C2BE-24F0-387203551325}"/>
              </a:ext>
            </a:extLst>
          </p:cNvPr>
          <p:cNvPicPr>
            <a:picLocks noChangeAspect="1"/>
          </p:cNvPicPr>
          <p:nvPr/>
        </p:nvPicPr>
        <p:blipFill>
          <a:blip r:embed="rId2"/>
          <a:stretch>
            <a:fillRect/>
          </a:stretch>
        </p:blipFill>
        <p:spPr>
          <a:xfrm>
            <a:off x="7403479" y="-5511"/>
            <a:ext cx="1774956" cy="1774956"/>
          </a:xfrm>
          <a:prstGeom prst="rect">
            <a:avLst/>
          </a:prstGeom>
        </p:spPr>
      </p:pic>
      <p:pic>
        <p:nvPicPr>
          <p:cNvPr id="25" name="Рисунок 24">
            <a:extLst>
              <a:ext uri="{FF2B5EF4-FFF2-40B4-BE49-F238E27FC236}">
                <a16:creationId xmlns:a16="http://schemas.microsoft.com/office/drawing/2014/main" id="{65B00477-267E-AE12-EDB7-20D08B41D928}"/>
              </a:ext>
            </a:extLst>
          </p:cNvPr>
          <p:cNvPicPr>
            <a:picLocks noChangeAspect="1"/>
          </p:cNvPicPr>
          <p:nvPr/>
        </p:nvPicPr>
        <p:blipFill>
          <a:blip r:embed="rId3"/>
          <a:stretch>
            <a:fillRect/>
          </a:stretch>
        </p:blipFill>
        <p:spPr>
          <a:xfrm>
            <a:off x="7403479" y="3402979"/>
            <a:ext cx="1740521" cy="1740521"/>
          </a:xfrm>
          <a:prstGeom prst="rect">
            <a:avLst/>
          </a:prstGeom>
        </p:spPr>
      </p:pic>
      <p:sp>
        <p:nvSpPr>
          <p:cNvPr id="7" name="Заголовок 6">
            <a:extLst>
              <a:ext uri="{FF2B5EF4-FFF2-40B4-BE49-F238E27FC236}">
                <a16:creationId xmlns:a16="http://schemas.microsoft.com/office/drawing/2014/main" id="{66F41962-074C-40E3-B97D-CD8CB4BD9CFF}"/>
              </a:ext>
            </a:extLst>
          </p:cNvPr>
          <p:cNvSpPr>
            <a:spLocks noGrp="1"/>
          </p:cNvSpPr>
          <p:nvPr>
            <p:ph type="title"/>
          </p:nvPr>
        </p:nvSpPr>
        <p:spPr>
          <a:xfrm>
            <a:off x="457200" y="60969"/>
            <a:ext cx="6946279" cy="638573"/>
          </a:xfrm>
        </p:spPr>
        <p:txBody>
          <a:bodyPr>
            <a:noAutofit/>
          </a:bodyPr>
          <a:lstStyle/>
          <a:p>
            <a:r>
              <a:rPr lang="ru-RU" sz="4000" dirty="0">
                <a:solidFill>
                  <a:srgbClr val="800000"/>
                </a:solidFill>
              </a:rPr>
              <a:t>Цели и задачи</a:t>
            </a:r>
          </a:p>
        </p:txBody>
      </p:sp>
      <p:pic>
        <p:nvPicPr>
          <p:cNvPr id="24" name="Рисунок 23">
            <a:extLst>
              <a:ext uri="{FF2B5EF4-FFF2-40B4-BE49-F238E27FC236}">
                <a16:creationId xmlns:a16="http://schemas.microsoft.com/office/drawing/2014/main" id="{8909A34B-E18B-6C25-69CE-3C36F6C9D3DD}"/>
              </a:ext>
            </a:extLst>
          </p:cNvPr>
          <p:cNvPicPr>
            <a:picLocks noChangeAspect="1"/>
          </p:cNvPicPr>
          <p:nvPr/>
        </p:nvPicPr>
        <p:blipFill>
          <a:blip r:embed="rId4"/>
          <a:stretch>
            <a:fillRect/>
          </a:stretch>
        </p:blipFill>
        <p:spPr>
          <a:xfrm>
            <a:off x="7407286" y="1662458"/>
            <a:ext cx="1740521" cy="1740521"/>
          </a:xfrm>
          <a:prstGeom prst="rect">
            <a:avLst/>
          </a:prstGeom>
        </p:spPr>
      </p:pic>
      <p:sp>
        <p:nvSpPr>
          <p:cNvPr id="8" name="Объект 2">
            <a:extLst>
              <a:ext uri="{FF2B5EF4-FFF2-40B4-BE49-F238E27FC236}">
                <a16:creationId xmlns:a16="http://schemas.microsoft.com/office/drawing/2014/main" id="{C217EB51-89BB-4520-BC98-9853AACDCB9E}"/>
              </a:ext>
            </a:extLst>
          </p:cNvPr>
          <p:cNvSpPr txBox="1">
            <a:spLocks/>
          </p:cNvSpPr>
          <p:nvPr/>
        </p:nvSpPr>
        <p:spPr>
          <a:xfrm>
            <a:off x="195425" y="770772"/>
            <a:ext cx="6946279" cy="3816424"/>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v"/>
            </a:pPr>
            <a:r>
              <a:rPr lang="ru-RU" sz="1600" dirty="0">
                <a:solidFill>
                  <a:srgbClr val="800000"/>
                </a:solidFill>
              </a:rPr>
              <a:t>Цель проекта</a:t>
            </a:r>
            <a:r>
              <a:rPr lang="ru-RU" sz="1600" dirty="0"/>
              <a:t>: выстроить систему кадрового партнёрства в регионе, обеспечить эффективное сотрудничество и взаимодействие между всеми участниками для создания эффективной системы подготовки кадров в Свердловской области</a:t>
            </a:r>
          </a:p>
          <a:p>
            <a:pPr>
              <a:buClr>
                <a:srgbClr val="800000"/>
              </a:buClr>
              <a:buFont typeface="Wingdings" panose="05000000000000000000" pitchFamily="2" charset="2"/>
              <a:buChar char="v"/>
            </a:pPr>
            <a:r>
              <a:rPr lang="ru-RU" sz="1600" dirty="0">
                <a:solidFill>
                  <a:srgbClr val="800000"/>
                </a:solidFill>
              </a:rPr>
              <a:t>Задачи проекта</a:t>
            </a:r>
            <a:r>
              <a:rPr lang="ru-RU" sz="1600" dirty="0"/>
              <a:t>: </a:t>
            </a:r>
          </a:p>
          <a:p>
            <a:pPr algn="just"/>
            <a:r>
              <a:rPr lang="ru-RU" sz="1600" i="1" dirty="0"/>
              <a:t>Формирование через конкурсный отбор сети партнерских колледжей Свердловской области, реализующих программы  профессионального ориентирования школьников с привлечением педагогов-наставников, студентов-волонтеров</a:t>
            </a:r>
          </a:p>
          <a:p>
            <a:pPr algn="just"/>
            <a:r>
              <a:rPr lang="ru-RU" sz="1600" i="1" dirty="0"/>
              <a:t>Установление партнерских отношений с  работодателями и образовательными организациями региона для выявления профессиональных дефицитов у студентов, реализация образовательных программ в соответствии  с актуальными требованиями рынка труда </a:t>
            </a:r>
          </a:p>
          <a:p>
            <a:pPr algn="just"/>
            <a:r>
              <a:rPr lang="ru-RU" sz="1600" i="1" dirty="0"/>
              <a:t>Создание кейса эффективного взаимодействия выпускников педагогического колледжа с работодателями </a:t>
            </a:r>
            <a:r>
              <a:rPr lang="ru-RU" sz="1600" i="1" dirty="0" err="1"/>
              <a:t>г.Екатеринбурга</a:t>
            </a:r>
            <a:endParaRPr lang="ru-RU" sz="1600" i="1" dirty="0"/>
          </a:p>
        </p:txBody>
      </p:sp>
    </p:spTree>
    <p:extLst>
      <p:ext uri="{BB962C8B-B14F-4D97-AF65-F5344CB8AC3E}">
        <p14:creationId xmlns:p14="http://schemas.microsoft.com/office/powerpoint/2010/main" val="1037613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a16="http://schemas.microsoft.com/office/drawing/2014/main" id="{291B38A1-5ABC-45AF-BB00-2776D3CDC239}"/>
              </a:ext>
            </a:extLst>
          </p:cNvPr>
          <p:cNvPicPr>
            <a:picLocks noChangeAspect="1"/>
          </p:cNvPicPr>
          <p:nvPr/>
        </p:nvPicPr>
        <p:blipFill>
          <a:blip r:embed="rId2"/>
          <a:stretch>
            <a:fillRect/>
          </a:stretch>
        </p:blipFill>
        <p:spPr>
          <a:xfrm>
            <a:off x="7400392" y="1775658"/>
            <a:ext cx="1743607" cy="1737511"/>
          </a:xfrm>
          <a:prstGeom prst="rect">
            <a:avLst/>
          </a:prstGeom>
        </p:spPr>
      </p:pic>
      <p:pic>
        <p:nvPicPr>
          <p:cNvPr id="13" name="Рисунок 12">
            <a:extLst>
              <a:ext uri="{FF2B5EF4-FFF2-40B4-BE49-F238E27FC236}">
                <a16:creationId xmlns:a16="http://schemas.microsoft.com/office/drawing/2014/main" id="{55B773A7-4D7E-487C-97FF-76B189A1B2F8}"/>
              </a:ext>
            </a:extLst>
          </p:cNvPr>
          <p:cNvPicPr>
            <a:picLocks noChangeAspect="1"/>
          </p:cNvPicPr>
          <p:nvPr/>
        </p:nvPicPr>
        <p:blipFill>
          <a:blip r:embed="rId3"/>
          <a:stretch>
            <a:fillRect/>
          </a:stretch>
        </p:blipFill>
        <p:spPr>
          <a:xfrm>
            <a:off x="7352227" y="-17479"/>
            <a:ext cx="1791773" cy="1785637"/>
          </a:xfrm>
          <a:prstGeom prst="rect">
            <a:avLst/>
          </a:prstGeom>
        </p:spPr>
      </p:pic>
      <p:sp>
        <p:nvSpPr>
          <p:cNvPr id="2" name="Заголовок 1"/>
          <p:cNvSpPr>
            <a:spLocks noGrp="1"/>
          </p:cNvSpPr>
          <p:nvPr>
            <p:ph type="title"/>
          </p:nvPr>
        </p:nvSpPr>
        <p:spPr>
          <a:xfrm>
            <a:off x="539552" y="160252"/>
            <a:ext cx="7067128" cy="363616"/>
          </a:xfrm>
        </p:spPr>
        <p:txBody>
          <a:bodyPr>
            <a:noAutofit/>
          </a:bodyPr>
          <a:lstStyle/>
          <a:p>
            <a:r>
              <a:rPr lang="ru-RU" sz="4000" dirty="0">
                <a:solidFill>
                  <a:srgbClr val="800000"/>
                </a:solidFill>
              </a:rPr>
              <a:t>Целевая аудитория</a:t>
            </a:r>
          </a:p>
        </p:txBody>
      </p:sp>
      <p:sp>
        <p:nvSpPr>
          <p:cNvPr id="4" name="Объект 2"/>
          <p:cNvSpPr txBox="1">
            <a:spLocks/>
          </p:cNvSpPr>
          <p:nvPr/>
        </p:nvSpPr>
        <p:spPr>
          <a:xfrm>
            <a:off x="3762080" y="948233"/>
            <a:ext cx="3499631" cy="12001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ru-RU" sz="1400" b="1" dirty="0"/>
              <a:t>ОБРАЗОВАТЕЛЬНЫЕ ОРГАНИЗАЦИИ</a:t>
            </a:r>
            <a:r>
              <a:rPr lang="ru-RU" sz="1400" dirty="0"/>
              <a:t>- </a:t>
            </a:r>
            <a:r>
              <a:rPr lang="ru-RU" sz="1400" dirty="0">
                <a:latin typeface="Calibri" panose="020F0502020204030204" pitchFamily="34" charset="0"/>
                <a:ea typeface="Calibri" panose="020F0502020204030204" pitchFamily="34" charset="0"/>
                <a:cs typeface="Times New Roman" panose="02020603050405020304" pitchFamily="18" charset="0"/>
              </a:rPr>
              <a:t>Мы вместе добьемся нового уровня профессионализма и эффективности работы педагогов!</a:t>
            </a:r>
            <a:endParaRPr lang="ru-RU" sz="1400" dirty="0"/>
          </a:p>
          <a:p>
            <a:pPr marL="0" indent="0">
              <a:buNone/>
            </a:pPr>
            <a:endParaRPr lang="ru-RU" sz="1400" dirty="0"/>
          </a:p>
        </p:txBody>
      </p:sp>
      <p:sp>
        <p:nvSpPr>
          <p:cNvPr id="18" name="TextBox 17"/>
          <p:cNvSpPr txBox="1"/>
          <p:nvPr/>
        </p:nvSpPr>
        <p:spPr>
          <a:xfrm>
            <a:off x="295715" y="720091"/>
            <a:ext cx="3924956" cy="523220"/>
          </a:xfrm>
          <a:prstGeom prst="rect">
            <a:avLst/>
          </a:prstGeom>
          <a:noFill/>
        </p:spPr>
        <p:txBody>
          <a:bodyPr wrap="square" rtlCol="0">
            <a:spAutoFit/>
          </a:bodyPr>
          <a:lstStyle/>
          <a:p>
            <a:r>
              <a:rPr lang="ru-RU" sz="1400" b="1" dirty="0">
                <a:latin typeface="Calibri" panose="020F0502020204030204" pitchFamily="34" charset="0"/>
                <a:ea typeface="Calibri" panose="020F0502020204030204" pitchFamily="34" charset="0"/>
                <a:cs typeface="Times New Roman" panose="02020603050405020304" pitchFamily="18" charset="0"/>
              </a:rPr>
              <a:t>ШКОЛЬНИК</a:t>
            </a:r>
            <a:r>
              <a:rPr lang="ru-RU" sz="1400" dirty="0">
                <a:latin typeface="Calibri" panose="020F0502020204030204" pitchFamily="34" charset="0"/>
                <a:ea typeface="Calibri" panose="020F0502020204030204" pitchFamily="34" charset="0"/>
                <a:cs typeface="Times New Roman" panose="02020603050405020304" pitchFamily="18" charset="0"/>
              </a:rPr>
              <a:t> - Мы будем рядом, когда ты будешь делать выбор!</a:t>
            </a:r>
            <a:endParaRPr lang="ru-RU" sz="1400" dirty="0"/>
          </a:p>
        </p:txBody>
      </p:sp>
      <p:sp>
        <p:nvSpPr>
          <p:cNvPr id="19" name="TextBox 18"/>
          <p:cNvSpPr txBox="1"/>
          <p:nvPr/>
        </p:nvSpPr>
        <p:spPr>
          <a:xfrm>
            <a:off x="600691" y="1650296"/>
            <a:ext cx="3179221" cy="738664"/>
          </a:xfrm>
          <a:prstGeom prst="rect">
            <a:avLst/>
          </a:prstGeom>
          <a:noFill/>
        </p:spPr>
        <p:txBody>
          <a:bodyPr wrap="square" rtlCol="0">
            <a:spAutoFit/>
          </a:bodyPr>
          <a:lstStyle/>
          <a:p>
            <a:r>
              <a:rPr lang="ru-RU" sz="1400" b="1" dirty="0">
                <a:latin typeface="Calibri" panose="020F0502020204030204" pitchFamily="34" charset="0"/>
                <a:ea typeface="Calibri" panose="020F0502020204030204" pitchFamily="34" charset="0"/>
                <a:cs typeface="Times New Roman" panose="02020603050405020304" pitchFamily="18" charset="0"/>
              </a:rPr>
              <a:t>СТУДЕНТ</a:t>
            </a:r>
            <a:r>
              <a:rPr lang="ru-RU" sz="1400" dirty="0">
                <a:latin typeface="Calibri" panose="020F0502020204030204" pitchFamily="34" charset="0"/>
                <a:ea typeface="Calibri" panose="020F0502020204030204" pitchFamily="34" charset="0"/>
                <a:cs typeface="Times New Roman" panose="02020603050405020304" pitchFamily="18" charset="0"/>
              </a:rPr>
              <a:t> - Мы пойдем вместе по пути твоего профессионального становления!</a:t>
            </a:r>
            <a:endParaRPr lang="ru-RU" sz="1400" dirty="0"/>
          </a:p>
        </p:txBody>
      </p:sp>
      <p:sp>
        <p:nvSpPr>
          <p:cNvPr id="21" name="TextBox 20"/>
          <p:cNvSpPr txBox="1"/>
          <p:nvPr/>
        </p:nvSpPr>
        <p:spPr>
          <a:xfrm>
            <a:off x="4296569" y="2055456"/>
            <a:ext cx="3155333" cy="738664"/>
          </a:xfrm>
          <a:prstGeom prst="rect">
            <a:avLst/>
          </a:prstGeom>
          <a:noFill/>
        </p:spPr>
        <p:txBody>
          <a:bodyPr wrap="square" rtlCol="0">
            <a:spAutoFit/>
          </a:bodyPr>
          <a:lstStyle/>
          <a:p>
            <a:r>
              <a:rPr lang="ru-RU" sz="1400" b="1" dirty="0">
                <a:latin typeface="Calibri" panose="020F0502020204030204" pitchFamily="34" charset="0"/>
                <a:ea typeface="Calibri" panose="020F0502020204030204" pitchFamily="34" charset="0"/>
                <a:cs typeface="Times New Roman" panose="02020603050405020304" pitchFamily="18" charset="0"/>
              </a:rPr>
              <a:t>РАБОТОДАТЕЛЬ</a:t>
            </a:r>
            <a:r>
              <a:rPr lang="ru-RU" sz="1400" dirty="0">
                <a:latin typeface="Calibri" panose="020F0502020204030204" pitchFamily="34" charset="0"/>
                <a:ea typeface="Calibri" panose="020F0502020204030204" pitchFamily="34" charset="0"/>
                <a:cs typeface="Times New Roman" panose="02020603050405020304" pitchFamily="18" charset="0"/>
              </a:rPr>
              <a:t>- Мы будем рядом, когда вы будете вести на вершину успеха свою организацию!</a:t>
            </a:r>
            <a:endParaRPr lang="ru-RU" sz="1400" dirty="0"/>
          </a:p>
        </p:txBody>
      </p:sp>
      <p:pic>
        <p:nvPicPr>
          <p:cNvPr id="27" name="Image 2" descr="preencoded.png"/>
          <p:cNvPicPr>
            <a:picLocks noChangeAspect="1"/>
          </p:cNvPicPr>
          <p:nvPr/>
        </p:nvPicPr>
        <p:blipFill>
          <a:blip r:embed="rId4"/>
          <a:stretch>
            <a:fillRect/>
          </a:stretch>
        </p:blipFill>
        <p:spPr>
          <a:xfrm>
            <a:off x="163374" y="1660114"/>
            <a:ext cx="437317" cy="437317"/>
          </a:xfrm>
          <a:prstGeom prst="rect">
            <a:avLst/>
          </a:prstGeom>
          <a:noFill/>
        </p:spPr>
      </p:pic>
      <p:pic>
        <p:nvPicPr>
          <p:cNvPr id="31" name="Image 2" descr="preencoded.png"/>
          <p:cNvPicPr>
            <a:picLocks noChangeAspect="1"/>
          </p:cNvPicPr>
          <p:nvPr/>
        </p:nvPicPr>
        <p:blipFill>
          <a:blip r:embed="rId5">
            <a:duotone>
              <a:schemeClr val="accent5">
                <a:shade val="45000"/>
                <a:satMod val="135000"/>
              </a:schemeClr>
              <a:prstClr val="white"/>
            </a:duotone>
          </a:blip>
          <a:stretch>
            <a:fillRect/>
          </a:stretch>
        </p:blipFill>
        <p:spPr>
          <a:xfrm>
            <a:off x="6733720" y="1449683"/>
            <a:ext cx="381476" cy="381476"/>
          </a:xfrm>
          <a:prstGeom prst="rect">
            <a:avLst/>
          </a:prstGeom>
          <a:solidFill>
            <a:schemeClr val="bg1"/>
          </a:solidFill>
        </p:spPr>
      </p:pic>
      <p:pic>
        <p:nvPicPr>
          <p:cNvPr id="32" name="Image 3" descr="preencoded.png"/>
          <p:cNvPicPr>
            <a:picLocks noChangeAspect="1"/>
          </p:cNvPicPr>
          <p:nvPr/>
        </p:nvPicPr>
        <p:blipFill>
          <a:blip r:embed="rId6"/>
          <a:stretch>
            <a:fillRect/>
          </a:stretch>
        </p:blipFill>
        <p:spPr>
          <a:xfrm>
            <a:off x="2915816" y="1035528"/>
            <a:ext cx="381476" cy="381476"/>
          </a:xfrm>
          <a:prstGeom prst="rect">
            <a:avLst/>
          </a:prstGeom>
        </p:spPr>
      </p:pic>
      <p:sp>
        <p:nvSpPr>
          <p:cNvPr id="3" name="Прямоугольник 2"/>
          <p:cNvSpPr/>
          <p:nvPr/>
        </p:nvSpPr>
        <p:spPr>
          <a:xfrm>
            <a:off x="0" y="3850838"/>
            <a:ext cx="5056698" cy="1292662"/>
          </a:xfrm>
          <a:prstGeom prst="rect">
            <a:avLst/>
          </a:prstGeom>
          <a:solidFill>
            <a:srgbClr val="C05350">
              <a:alpha val="40000"/>
            </a:srgbClr>
          </a:solidFill>
          <a:effectLst>
            <a:softEdge rad="317500"/>
          </a:effectLst>
        </p:spPr>
        <p:txBody>
          <a:bodyPr wrap="square">
            <a:spAutoFit/>
          </a:bodyPr>
          <a:lstStyle/>
          <a:p>
            <a:pPr algn="just"/>
            <a:r>
              <a:rPr lang="ru-RU" sz="1300" b="1" dirty="0">
                <a:solidFill>
                  <a:srgbClr val="020C22"/>
                </a:solidFill>
                <a:latin typeface="Arial" panose="020B0604020202020204" pitchFamily="34" charset="0"/>
                <a:ea typeface="Calibri" panose="020F0502020204030204" pitchFamily="34" charset="0"/>
              </a:rPr>
              <a:t>«… нужно на деле укрепить связку всех уровней образования от школы до вуза. Они должны работать в единой логике, на общий результат. Конечно, здесь важно участие будущих работодателей.» </a:t>
            </a:r>
          </a:p>
          <a:p>
            <a:pPr algn="r"/>
            <a:r>
              <a:rPr lang="ru-RU" sz="1300" b="1" dirty="0">
                <a:solidFill>
                  <a:srgbClr val="020C22"/>
                </a:solidFill>
                <a:latin typeface="Arial" panose="020B0604020202020204" pitchFamily="34" charset="0"/>
                <a:ea typeface="Calibri" panose="020F0502020204030204" pitchFamily="34" charset="0"/>
              </a:rPr>
              <a:t>В.В. Путин, </a:t>
            </a:r>
          </a:p>
          <a:p>
            <a:pPr algn="r"/>
            <a:r>
              <a:rPr lang="ru-RU" sz="1300" b="1" dirty="0">
                <a:solidFill>
                  <a:srgbClr val="020C22"/>
                </a:solidFill>
                <a:latin typeface="Arial" panose="020B0604020202020204" pitchFamily="34" charset="0"/>
                <a:ea typeface="Calibri" panose="020F0502020204030204" pitchFamily="34" charset="0"/>
              </a:rPr>
              <a:t>президент Российской Федерации  </a:t>
            </a:r>
            <a:endParaRPr lang="ru-RU" b="1" dirty="0"/>
          </a:p>
        </p:txBody>
      </p:sp>
      <p:pic>
        <p:nvPicPr>
          <p:cNvPr id="6" name="Рисунок 5" descr="Академическая шапочка">
            <a:extLst>
              <a:ext uri="{FF2B5EF4-FFF2-40B4-BE49-F238E27FC236}">
                <a16:creationId xmlns:a16="http://schemas.microsoft.com/office/drawing/2014/main" id="{1CF820DA-0F4D-4D87-9792-7E6C0C6D063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915816" y="2946554"/>
            <a:ext cx="706779" cy="706779"/>
          </a:xfrm>
          <a:prstGeom prst="rect">
            <a:avLst/>
          </a:prstGeom>
        </p:spPr>
      </p:pic>
      <p:sp>
        <p:nvSpPr>
          <p:cNvPr id="29" name="TextBox 28">
            <a:extLst>
              <a:ext uri="{FF2B5EF4-FFF2-40B4-BE49-F238E27FC236}">
                <a16:creationId xmlns:a16="http://schemas.microsoft.com/office/drawing/2014/main" id="{990EB3C4-209E-4688-9E71-0E665DA27A37}"/>
              </a:ext>
            </a:extLst>
          </p:cNvPr>
          <p:cNvSpPr txBox="1"/>
          <p:nvPr/>
        </p:nvSpPr>
        <p:spPr>
          <a:xfrm>
            <a:off x="189675" y="2755309"/>
            <a:ext cx="3778099" cy="523220"/>
          </a:xfrm>
          <a:prstGeom prst="rect">
            <a:avLst/>
          </a:prstGeom>
          <a:noFill/>
        </p:spPr>
        <p:txBody>
          <a:bodyPr wrap="square" rtlCol="0">
            <a:spAutoFit/>
          </a:bodyPr>
          <a:lstStyle/>
          <a:p>
            <a:r>
              <a:rPr lang="ru-RU" sz="1400" b="1" dirty="0">
                <a:latin typeface="Calibri" panose="020F0502020204030204" pitchFamily="34" charset="0"/>
                <a:ea typeface="Calibri" panose="020F0502020204030204" pitchFamily="34" charset="0"/>
                <a:cs typeface="Times New Roman" panose="02020603050405020304" pitchFamily="18" charset="0"/>
              </a:rPr>
              <a:t>ВЫПУСКНИК</a:t>
            </a:r>
            <a:r>
              <a:rPr lang="ru-RU" sz="1400" dirty="0">
                <a:latin typeface="Calibri" panose="020F0502020204030204" pitchFamily="34" charset="0"/>
                <a:ea typeface="Calibri" panose="020F0502020204030204" pitchFamily="34" charset="0"/>
                <a:cs typeface="Times New Roman" panose="02020603050405020304" pitchFamily="18" charset="0"/>
              </a:rPr>
              <a:t> - Мы поддержим тебя на старте твоей профессиональной жизни!</a:t>
            </a:r>
            <a:endParaRPr lang="ru-RU" sz="1400" dirty="0"/>
          </a:p>
        </p:txBody>
      </p:sp>
      <p:pic>
        <p:nvPicPr>
          <p:cNvPr id="9" name="Рисунок 8" descr="Рукопожатие">
            <a:extLst>
              <a:ext uri="{FF2B5EF4-FFF2-40B4-BE49-F238E27FC236}">
                <a16:creationId xmlns:a16="http://schemas.microsoft.com/office/drawing/2014/main" id="{49E54A68-62B3-4BDC-AAEC-EE876546DD6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723818" y="2049665"/>
            <a:ext cx="674276" cy="674276"/>
          </a:xfrm>
          <a:prstGeom prst="rect">
            <a:avLst/>
          </a:prstGeom>
        </p:spPr>
      </p:pic>
      <p:pic>
        <p:nvPicPr>
          <p:cNvPr id="12" name="Рисунок 11">
            <a:extLst>
              <a:ext uri="{FF2B5EF4-FFF2-40B4-BE49-F238E27FC236}">
                <a16:creationId xmlns:a16="http://schemas.microsoft.com/office/drawing/2014/main" id="{73E5EBCF-5A57-4C6D-A904-9498DFC46F2B}"/>
              </a:ext>
            </a:extLst>
          </p:cNvPr>
          <p:cNvPicPr>
            <a:picLocks noChangeAspect="1"/>
          </p:cNvPicPr>
          <p:nvPr/>
        </p:nvPicPr>
        <p:blipFill>
          <a:blip r:embed="rId11"/>
          <a:stretch>
            <a:fillRect/>
          </a:stretch>
        </p:blipFill>
        <p:spPr>
          <a:xfrm>
            <a:off x="7400393" y="3399893"/>
            <a:ext cx="1743607" cy="1743607"/>
          </a:xfrm>
          <a:prstGeom prst="rect">
            <a:avLst/>
          </a:prstGeom>
        </p:spPr>
      </p:pic>
      <p:sp>
        <p:nvSpPr>
          <p:cNvPr id="17" name="TextBox 16">
            <a:extLst>
              <a:ext uri="{FF2B5EF4-FFF2-40B4-BE49-F238E27FC236}">
                <a16:creationId xmlns:a16="http://schemas.microsoft.com/office/drawing/2014/main" id="{DBA30F6B-33E7-4851-A124-66117E7B9986}"/>
              </a:ext>
            </a:extLst>
          </p:cNvPr>
          <p:cNvSpPr txBox="1"/>
          <p:nvPr/>
        </p:nvSpPr>
        <p:spPr>
          <a:xfrm>
            <a:off x="3693019" y="3073918"/>
            <a:ext cx="3155333" cy="738664"/>
          </a:xfrm>
          <a:prstGeom prst="rect">
            <a:avLst/>
          </a:prstGeom>
          <a:noFill/>
        </p:spPr>
        <p:txBody>
          <a:bodyPr wrap="square" rtlCol="0">
            <a:spAutoFit/>
          </a:bodyPr>
          <a:lstStyle/>
          <a:p>
            <a:r>
              <a:rPr lang="ru-RU" sz="1400" b="1" dirty="0">
                <a:latin typeface="Calibri" panose="020F0502020204030204" pitchFamily="34" charset="0"/>
                <a:ea typeface="Calibri" panose="020F0502020204030204" pitchFamily="34" charset="0"/>
                <a:cs typeface="Times New Roman" panose="02020603050405020304" pitchFamily="18" charset="0"/>
              </a:rPr>
              <a:t>ПРОФЕССИОНАЛЫ И ЭКСПЕРТЫ </a:t>
            </a:r>
            <a:r>
              <a:rPr lang="ru-RU" sz="1400" dirty="0">
                <a:latin typeface="Calibri" panose="020F0502020204030204" pitchFamily="34" charset="0"/>
                <a:ea typeface="Calibri" panose="020F0502020204030204" pitchFamily="34" charset="0"/>
                <a:cs typeface="Times New Roman" panose="02020603050405020304" pitchFamily="18" charset="0"/>
              </a:rPr>
              <a:t>- Мы рады поделиться информацией и обменяться успешным опытом!</a:t>
            </a:r>
            <a:endParaRPr lang="ru-RU" sz="1400" dirty="0"/>
          </a:p>
        </p:txBody>
      </p:sp>
    </p:spTree>
    <p:extLst>
      <p:ext uri="{BB962C8B-B14F-4D97-AF65-F5344CB8AC3E}">
        <p14:creationId xmlns:p14="http://schemas.microsoft.com/office/powerpoint/2010/main" val="2603757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Рисунок 25">
            <a:extLst>
              <a:ext uri="{FF2B5EF4-FFF2-40B4-BE49-F238E27FC236}">
                <a16:creationId xmlns:a16="http://schemas.microsoft.com/office/drawing/2014/main" id="{9C7CA49C-7ED2-C2BE-24F0-387203551325}"/>
              </a:ext>
            </a:extLst>
          </p:cNvPr>
          <p:cNvPicPr>
            <a:picLocks noChangeAspect="1"/>
          </p:cNvPicPr>
          <p:nvPr/>
        </p:nvPicPr>
        <p:blipFill>
          <a:blip r:embed="rId2"/>
          <a:stretch>
            <a:fillRect/>
          </a:stretch>
        </p:blipFill>
        <p:spPr>
          <a:xfrm>
            <a:off x="7403479" y="-5511"/>
            <a:ext cx="1774956" cy="1774956"/>
          </a:xfrm>
          <a:prstGeom prst="rect">
            <a:avLst/>
          </a:prstGeom>
        </p:spPr>
      </p:pic>
      <p:pic>
        <p:nvPicPr>
          <p:cNvPr id="25" name="Рисунок 24">
            <a:extLst>
              <a:ext uri="{FF2B5EF4-FFF2-40B4-BE49-F238E27FC236}">
                <a16:creationId xmlns:a16="http://schemas.microsoft.com/office/drawing/2014/main" id="{65B00477-267E-AE12-EDB7-20D08B41D928}"/>
              </a:ext>
            </a:extLst>
          </p:cNvPr>
          <p:cNvPicPr>
            <a:picLocks noChangeAspect="1"/>
          </p:cNvPicPr>
          <p:nvPr/>
        </p:nvPicPr>
        <p:blipFill>
          <a:blip r:embed="rId3"/>
          <a:stretch>
            <a:fillRect/>
          </a:stretch>
        </p:blipFill>
        <p:spPr>
          <a:xfrm>
            <a:off x="7403479" y="3402979"/>
            <a:ext cx="1740521" cy="1740521"/>
          </a:xfrm>
          <a:prstGeom prst="rect">
            <a:avLst/>
          </a:prstGeom>
        </p:spPr>
      </p:pic>
      <p:pic>
        <p:nvPicPr>
          <p:cNvPr id="24" name="Рисунок 23">
            <a:extLst>
              <a:ext uri="{FF2B5EF4-FFF2-40B4-BE49-F238E27FC236}">
                <a16:creationId xmlns:a16="http://schemas.microsoft.com/office/drawing/2014/main" id="{8909A34B-E18B-6C25-69CE-3C36F6C9D3DD}"/>
              </a:ext>
            </a:extLst>
          </p:cNvPr>
          <p:cNvPicPr>
            <a:picLocks noChangeAspect="1"/>
          </p:cNvPicPr>
          <p:nvPr/>
        </p:nvPicPr>
        <p:blipFill>
          <a:blip r:embed="rId4"/>
          <a:stretch>
            <a:fillRect/>
          </a:stretch>
        </p:blipFill>
        <p:spPr>
          <a:xfrm>
            <a:off x="7407286" y="1662458"/>
            <a:ext cx="1740521" cy="1740521"/>
          </a:xfrm>
          <a:prstGeom prst="rect">
            <a:avLst/>
          </a:prstGeom>
        </p:spPr>
      </p:pic>
      <p:sp>
        <p:nvSpPr>
          <p:cNvPr id="5" name="Заголовок 4">
            <a:extLst>
              <a:ext uri="{FF2B5EF4-FFF2-40B4-BE49-F238E27FC236}">
                <a16:creationId xmlns:a16="http://schemas.microsoft.com/office/drawing/2014/main" id="{D41F6BB2-8D6C-4E67-9774-AF3A52080852}"/>
              </a:ext>
            </a:extLst>
          </p:cNvPr>
          <p:cNvSpPr>
            <a:spLocks noGrp="1"/>
          </p:cNvSpPr>
          <p:nvPr>
            <p:ph type="title"/>
          </p:nvPr>
        </p:nvSpPr>
        <p:spPr>
          <a:xfrm>
            <a:off x="457200" y="205979"/>
            <a:ext cx="8229600" cy="565571"/>
          </a:xfrm>
        </p:spPr>
        <p:txBody>
          <a:bodyPr>
            <a:normAutofit fontScale="90000"/>
          </a:bodyPr>
          <a:lstStyle/>
          <a:p>
            <a:r>
              <a:rPr lang="ru-RU" sz="4000" dirty="0">
                <a:solidFill>
                  <a:srgbClr val="800000"/>
                </a:solidFill>
              </a:rPr>
              <a:t>Социальная значимость проекта</a:t>
            </a:r>
          </a:p>
        </p:txBody>
      </p:sp>
      <p:sp>
        <p:nvSpPr>
          <p:cNvPr id="4" name="Объект 3">
            <a:extLst>
              <a:ext uri="{FF2B5EF4-FFF2-40B4-BE49-F238E27FC236}">
                <a16:creationId xmlns:a16="http://schemas.microsoft.com/office/drawing/2014/main" id="{B217D4FC-3C5F-4268-9551-3FBD265DA06D}"/>
              </a:ext>
            </a:extLst>
          </p:cNvPr>
          <p:cNvSpPr>
            <a:spLocks noGrp="1"/>
          </p:cNvSpPr>
          <p:nvPr>
            <p:ph idx="1"/>
          </p:nvPr>
        </p:nvSpPr>
        <p:spPr>
          <a:xfrm>
            <a:off x="323528" y="782052"/>
            <a:ext cx="6912768" cy="4237970"/>
          </a:xfrm>
        </p:spPr>
        <p:txBody>
          <a:bodyPr>
            <a:normAutofit fontScale="85000" lnSpcReduction="10000"/>
          </a:bodyPr>
          <a:lstStyle/>
          <a:p>
            <a:pPr>
              <a:buFont typeface="Wingdings" panose="05000000000000000000" pitchFamily="2" charset="2"/>
              <a:buChar char="v"/>
            </a:pPr>
            <a:r>
              <a:rPr lang="ru-RU" sz="2000" dirty="0">
                <a:solidFill>
                  <a:srgbClr val="CC3300"/>
                </a:solidFill>
              </a:rPr>
              <a:t>Налаживание сотрудничества. </a:t>
            </a:r>
            <a:r>
              <a:rPr lang="ru-RU" sz="2000" dirty="0"/>
              <a:t>Проект формирует устойчивые кадровые связи и  налаживает сотрудничество между работодателями, профессиональными образовательными организациями, школами, студентами, выпускниками. </a:t>
            </a:r>
          </a:p>
          <a:p>
            <a:pPr>
              <a:buFont typeface="Wingdings" panose="05000000000000000000" pitchFamily="2" charset="2"/>
              <a:buChar char="v"/>
            </a:pPr>
            <a:r>
              <a:rPr lang="ru-RU" sz="2000" dirty="0">
                <a:solidFill>
                  <a:srgbClr val="CC3300"/>
                </a:solidFill>
              </a:rPr>
              <a:t>Помощь в выборе профессии</a:t>
            </a:r>
            <a:r>
              <a:rPr lang="ru-RU" sz="2000" dirty="0"/>
              <a:t>. Проект помогает школьникам найти профессию, соответствующую их интересам, способностям и потребностям регионального рынка труда, что снижает число людей, работающих не по специальности, повышает удовлетворённость работой, повышает эффективность системы подготовки кадров в Свердловской области.</a:t>
            </a:r>
          </a:p>
          <a:p>
            <a:pPr>
              <a:buFont typeface="Wingdings" panose="05000000000000000000" pitchFamily="2" charset="2"/>
              <a:buChar char="v"/>
            </a:pPr>
            <a:r>
              <a:rPr lang="ru-RU" sz="2000" dirty="0">
                <a:solidFill>
                  <a:srgbClr val="CC3300"/>
                </a:solidFill>
              </a:rPr>
              <a:t>Развитие мягких навыков</a:t>
            </a:r>
            <a:r>
              <a:rPr lang="ru-RU" sz="2000" dirty="0"/>
              <a:t>. Проект обучает необходимым для карьеры навыкам, повышая квалификацию и конкурентоспособность участников на рынке труда региона.</a:t>
            </a:r>
          </a:p>
          <a:p>
            <a:pPr>
              <a:buFont typeface="Wingdings" panose="05000000000000000000" pitchFamily="2" charset="2"/>
              <a:buChar char="v"/>
            </a:pPr>
            <a:r>
              <a:rPr lang="ru-RU" sz="2000" dirty="0">
                <a:solidFill>
                  <a:srgbClr val="CC3300"/>
                </a:solidFill>
              </a:rPr>
              <a:t>Содействие профессиональному старту педагогов</a:t>
            </a:r>
            <a:r>
              <a:rPr lang="ru-RU" sz="2000" dirty="0"/>
              <a:t>. Проект ускоряет трудоустройство выпускников колледжей и их профессиональную адаптацию, способствует закреплению в педагогической профессии</a:t>
            </a:r>
          </a:p>
          <a:p>
            <a:pPr marL="0" indent="0">
              <a:buNone/>
            </a:pPr>
            <a:endParaRPr lang="ru-RU" sz="2000" dirty="0"/>
          </a:p>
          <a:p>
            <a:pPr marL="0" indent="0">
              <a:buNone/>
            </a:pPr>
            <a:endParaRPr lang="ru-RU" sz="2000" dirty="0"/>
          </a:p>
          <a:p>
            <a:pPr marL="0" indent="0">
              <a:buNone/>
            </a:pPr>
            <a:endParaRPr lang="ru-RU" sz="2000" dirty="0"/>
          </a:p>
        </p:txBody>
      </p:sp>
    </p:spTree>
    <p:extLst>
      <p:ext uri="{BB962C8B-B14F-4D97-AF65-F5344CB8AC3E}">
        <p14:creationId xmlns:p14="http://schemas.microsoft.com/office/powerpoint/2010/main" val="2682131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EF2CB2FF-E29F-4B13-848B-6939BD90FC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7120" y="10989"/>
            <a:ext cx="3338907" cy="2504180"/>
          </a:xfrm>
          <a:prstGeom prst="rect">
            <a:avLst/>
          </a:prstGeom>
          <a:effectLst>
            <a:softEdge rad="317500"/>
          </a:effectLst>
        </p:spPr>
      </p:pic>
      <p:pic>
        <p:nvPicPr>
          <p:cNvPr id="25" name="Рисунок 24">
            <a:extLst>
              <a:ext uri="{FF2B5EF4-FFF2-40B4-BE49-F238E27FC236}">
                <a16:creationId xmlns:a16="http://schemas.microsoft.com/office/drawing/2014/main" id="{65B00477-267E-AE12-EDB7-20D08B41D928}"/>
              </a:ext>
            </a:extLst>
          </p:cNvPr>
          <p:cNvPicPr>
            <a:picLocks noChangeAspect="1"/>
          </p:cNvPicPr>
          <p:nvPr/>
        </p:nvPicPr>
        <p:blipFill>
          <a:blip r:embed="rId3"/>
          <a:stretch>
            <a:fillRect/>
          </a:stretch>
        </p:blipFill>
        <p:spPr>
          <a:xfrm>
            <a:off x="-7346" y="3400760"/>
            <a:ext cx="1740521" cy="1740521"/>
          </a:xfrm>
          <a:prstGeom prst="rect">
            <a:avLst/>
          </a:prstGeom>
        </p:spPr>
      </p:pic>
      <p:pic>
        <p:nvPicPr>
          <p:cNvPr id="14" name="Объект 13">
            <a:extLst>
              <a:ext uri="{FF2B5EF4-FFF2-40B4-BE49-F238E27FC236}">
                <a16:creationId xmlns:a16="http://schemas.microsoft.com/office/drawing/2014/main" id="{C89F1E54-2256-4800-B571-7D0EF7D428F8}"/>
              </a:ext>
            </a:extLst>
          </p:cNvPr>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5733427" y="0"/>
            <a:ext cx="3429000" cy="2571750"/>
          </a:xfrm>
          <a:blipFill>
            <a:blip r:embed="rId5">
              <a:alphaModFix amt="28000"/>
            </a:blip>
            <a:stretch>
              <a:fillRect/>
            </a:stretch>
          </a:blipFill>
          <a:effectLst>
            <a:softEdge rad="635000"/>
          </a:effectLst>
        </p:spPr>
      </p:pic>
      <p:pic>
        <p:nvPicPr>
          <p:cNvPr id="18" name="Рисунок 17">
            <a:extLst>
              <a:ext uri="{FF2B5EF4-FFF2-40B4-BE49-F238E27FC236}">
                <a16:creationId xmlns:a16="http://schemas.microsoft.com/office/drawing/2014/main" id="{B0E78EFC-3C82-404C-A4DF-F59A9ADA2E9E}"/>
              </a:ext>
            </a:extLst>
          </p:cNvPr>
          <p:cNvPicPr>
            <a:picLocks noChangeAspect="1"/>
          </p:cNvPicPr>
          <p:nvPr/>
        </p:nvPicPr>
        <p:blipFill>
          <a:blip r:embed="rId6"/>
          <a:stretch>
            <a:fillRect/>
          </a:stretch>
        </p:blipFill>
        <p:spPr>
          <a:xfrm>
            <a:off x="-47011" y="0"/>
            <a:ext cx="1780186" cy="1774090"/>
          </a:xfrm>
          <a:prstGeom prst="rect">
            <a:avLst/>
          </a:prstGeom>
        </p:spPr>
      </p:pic>
      <p:pic>
        <p:nvPicPr>
          <p:cNvPr id="19" name="Рисунок 18">
            <a:extLst>
              <a:ext uri="{FF2B5EF4-FFF2-40B4-BE49-F238E27FC236}">
                <a16:creationId xmlns:a16="http://schemas.microsoft.com/office/drawing/2014/main" id="{B869AB23-ECA8-409E-9232-2FE0BDFCED64}"/>
              </a:ext>
            </a:extLst>
          </p:cNvPr>
          <p:cNvPicPr>
            <a:picLocks noChangeAspect="1"/>
          </p:cNvPicPr>
          <p:nvPr/>
        </p:nvPicPr>
        <p:blipFill>
          <a:blip r:embed="rId7"/>
          <a:stretch>
            <a:fillRect/>
          </a:stretch>
        </p:blipFill>
        <p:spPr>
          <a:xfrm>
            <a:off x="-7346" y="1716773"/>
            <a:ext cx="1743607" cy="1737511"/>
          </a:xfrm>
          <a:prstGeom prst="rect">
            <a:avLst/>
          </a:prstGeom>
        </p:spPr>
      </p:pic>
      <p:sp>
        <p:nvSpPr>
          <p:cNvPr id="6" name="Стрелка: пятиугольник 5">
            <a:extLst>
              <a:ext uri="{FF2B5EF4-FFF2-40B4-BE49-F238E27FC236}">
                <a16:creationId xmlns:a16="http://schemas.microsoft.com/office/drawing/2014/main" id="{E1AC3ECC-8F45-4F48-B0C8-19353D4758B2}"/>
              </a:ext>
            </a:extLst>
          </p:cNvPr>
          <p:cNvSpPr/>
          <p:nvPr/>
        </p:nvSpPr>
        <p:spPr>
          <a:xfrm>
            <a:off x="3409669" y="1564528"/>
            <a:ext cx="2664296" cy="778655"/>
          </a:xfrm>
          <a:prstGeom prst="homePlate">
            <a:avLst/>
          </a:prstGeom>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solidFill>
              <a:srgbClr val="C053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mj-lt"/>
                <a:ea typeface="+mj-ea"/>
                <a:cs typeface="+mj-cs"/>
              </a:rPr>
              <a:t>СРОК РЕАЛИЗАЦИИ</a:t>
            </a:r>
          </a:p>
          <a:p>
            <a:pPr algn="ctr"/>
            <a:r>
              <a:rPr lang="ru-RU" dirty="0"/>
              <a:t>2024-2025 гг.</a:t>
            </a:r>
          </a:p>
        </p:txBody>
      </p:sp>
      <p:sp>
        <p:nvSpPr>
          <p:cNvPr id="20" name="Стрелка: пятиугольник 19">
            <a:extLst>
              <a:ext uri="{FF2B5EF4-FFF2-40B4-BE49-F238E27FC236}">
                <a16:creationId xmlns:a16="http://schemas.microsoft.com/office/drawing/2014/main" id="{007292E3-108F-4770-B590-0B1516E6A54B}"/>
              </a:ext>
            </a:extLst>
          </p:cNvPr>
          <p:cNvSpPr/>
          <p:nvPr/>
        </p:nvSpPr>
        <p:spPr>
          <a:xfrm>
            <a:off x="4860032" y="2596368"/>
            <a:ext cx="4104456" cy="939954"/>
          </a:xfrm>
          <a:prstGeom prst="homePlate">
            <a:avLst/>
          </a:prstGeom>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solidFill>
              <a:srgbClr val="C053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mj-lt"/>
                <a:ea typeface="+mj-ea"/>
                <a:cs typeface="+mj-cs"/>
              </a:rPr>
              <a:t>ТЕРРИТОРИЯ ВЛИЯНИЯ: </a:t>
            </a:r>
            <a:r>
              <a:rPr lang="ru-RU" dirty="0">
                <a:solidFill>
                  <a:schemeClr val="bg1"/>
                </a:solidFill>
                <a:latin typeface="+mj-lt"/>
                <a:ea typeface="+mj-ea"/>
                <a:cs typeface="+mj-cs"/>
              </a:rPr>
              <a:t>Свердловская область, г. Краснодар, г. Новый Уренгой, г. Кемерово</a:t>
            </a:r>
            <a:endParaRPr lang="ru-RU" dirty="0">
              <a:solidFill>
                <a:schemeClr val="bg1"/>
              </a:solidFill>
            </a:endParaRPr>
          </a:p>
        </p:txBody>
      </p:sp>
      <p:sp>
        <p:nvSpPr>
          <p:cNvPr id="21" name="Стрелка: пятиугольник 20">
            <a:extLst>
              <a:ext uri="{FF2B5EF4-FFF2-40B4-BE49-F238E27FC236}">
                <a16:creationId xmlns:a16="http://schemas.microsoft.com/office/drawing/2014/main" id="{A468BC66-D75C-48B6-8BCA-0CE028C03C73}"/>
              </a:ext>
            </a:extLst>
          </p:cNvPr>
          <p:cNvSpPr/>
          <p:nvPr/>
        </p:nvSpPr>
        <p:spPr>
          <a:xfrm>
            <a:off x="5436096" y="3780230"/>
            <a:ext cx="3707904" cy="981579"/>
          </a:xfrm>
          <a:prstGeom prst="homePlate">
            <a:avLst/>
          </a:prstGeom>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solidFill>
              <a:srgbClr val="C053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mj-lt"/>
                <a:ea typeface="+mj-ea"/>
                <a:cs typeface="+mj-cs"/>
              </a:rPr>
              <a:t>ОХВАТ НАСЕЛЕНИЯ: </a:t>
            </a:r>
          </a:p>
          <a:p>
            <a:pPr algn="ctr"/>
            <a:r>
              <a:rPr lang="ru-RU" dirty="0">
                <a:solidFill>
                  <a:schemeClr val="bg1"/>
                </a:solidFill>
                <a:latin typeface="+mj-lt"/>
                <a:ea typeface="+mj-ea"/>
                <a:cs typeface="+mj-cs"/>
              </a:rPr>
              <a:t>2075 ЧЕЛ</a:t>
            </a:r>
            <a:endParaRPr lang="ru-RU" dirty="0">
              <a:solidFill>
                <a:schemeClr val="bg1"/>
              </a:solidFill>
            </a:endParaRPr>
          </a:p>
        </p:txBody>
      </p:sp>
      <p:pic>
        <p:nvPicPr>
          <p:cNvPr id="3" name="Рисунок 2">
            <a:extLst>
              <a:ext uri="{FF2B5EF4-FFF2-40B4-BE49-F238E27FC236}">
                <a16:creationId xmlns:a16="http://schemas.microsoft.com/office/drawing/2014/main" id="{DA6D0BE3-4C6B-4821-A8DE-47D4EE1604F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47664" y="2530588"/>
            <a:ext cx="3429000" cy="2571750"/>
          </a:xfrm>
          <a:prstGeom prst="rect">
            <a:avLst/>
          </a:prstGeom>
          <a:effectLst>
            <a:softEdge rad="317500"/>
          </a:effectLst>
        </p:spPr>
      </p:pic>
    </p:spTree>
    <p:extLst>
      <p:ext uri="{BB962C8B-B14F-4D97-AF65-F5344CB8AC3E}">
        <p14:creationId xmlns:p14="http://schemas.microsoft.com/office/powerpoint/2010/main" val="2928656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8000"/>
            <a:lum/>
          </a:blip>
          <a:srcRect/>
          <a:stretch>
            <a:fillRect t="-9000" b="-9000"/>
          </a:stretch>
        </a:blipFill>
        <a:effectLst/>
      </p:bgPr>
    </p:bg>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FA922B49-8EF7-8919-EB70-3CD9A1D6D3D2}"/>
              </a:ext>
            </a:extLst>
          </p:cNvPr>
          <p:cNvPicPr>
            <a:picLocks noChangeAspect="1"/>
          </p:cNvPicPr>
          <p:nvPr/>
        </p:nvPicPr>
        <p:blipFill>
          <a:blip r:embed="rId3"/>
          <a:stretch>
            <a:fillRect/>
          </a:stretch>
        </p:blipFill>
        <p:spPr>
          <a:xfrm>
            <a:off x="-252536" y="3811862"/>
            <a:ext cx="1331638" cy="1331638"/>
          </a:xfrm>
          <a:prstGeom prst="rect">
            <a:avLst/>
          </a:prstGeom>
        </p:spPr>
      </p:pic>
      <p:pic>
        <p:nvPicPr>
          <p:cNvPr id="9" name="Рисунок 8">
            <a:extLst>
              <a:ext uri="{FF2B5EF4-FFF2-40B4-BE49-F238E27FC236}">
                <a16:creationId xmlns:a16="http://schemas.microsoft.com/office/drawing/2014/main" id="{2872AA8C-56AD-FA4F-3753-FD1294A9C76A}"/>
              </a:ext>
            </a:extLst>
          </p:cNvPr>
          <p:cNvPicPr>
            <a:picLocks noChangeAspect="1"/>
          </p:cNvPicPr>
          <p:nvPr/>
        </p:nvPicPr>
        <p:blipFill>
          <a:blip r:embed="rId4"/>
          <a:stretch>
            <a:fillRect/>
          </a:stretch>
        </p:blipFill>
        <p:spPr>
          <a:xfrm>
            <a:off x="-252536" y="2499742"/>
            <a:ext cx="1339078" cy="1339078"/>
          </a:xfrm>
          <a:prstGeom prst="rect">
            <a:avLst/>
          </a:prstGeom>
        </p:spPr>
      </p:pic>
      <p:pic>
        <p:nvPicPr>
          <p:cNvPr id="10" name="Рисунок 9">
            <a:extLst>
              <a:ext uri="{FF2B5EF4-FFF2-40B4-BE49-F238E27FC236}">
                <a16:creationId xmlns:a16="http://schemas.microsoft.com/office/drawing/2014/main" id="{484252C0-0317-55ED-3D86-2C3F0523F7CE}"/>
              </a:ext>
            </a:extLst>
          </p:cNvPr>
          <p:cNvPicPr>
            <a:picLocks noChangeAspect="1"/>
          </p:cNvPicPr>
          <p:nvPr/>
        </p:nvPicPr>
        <p:blipFill>
          <a:blip r:embed="rId5"/>
          <a:stretch>
            <a:fillRect/>
          </a:stretch>
        </p:blipFill>
        <p:spPr>
          <a:xfrm>
            <a:off x="-252536" y="0"/>
            <a:ext cx="1339078" cy="2499742"/>
          </a:xfrm>
          <a:prstGeom prst="rect">
            <a:avLst/>
          </a:prstGeom>
          <a:noFill/>
        </p:spPr>
      </p:pic>
      <p:pic>
        <p:nvPicPr>
          <p:cNvPr id="11" name="Рисунок 10">
            <a:extLst>
              <a:ext uri="{FF2B5EF4-FFF2-40B4-BE49-F238E27FC236}">
                <a16:creationId xmlns:a16="http://schemas.microsoft.com/office/drawing/2014/main" id="{B8AE240A-E6EA-6D72-A5AE-9DE256C58E70}"/>
              </a:ext>
            </a:extLst>
          </p:cNvPr>
          <p:cNvPicPr>
            <a:picLocks noChangeAspect="1"/>
          </p:cNvPicPr>
          <p:nvPr/>
        </p:nvPicPr>
        <p:blipFill>
          <a:blip r:embed="rId6"/>
          <a:stretch>
            <a:fillRect/>
          </a:stretch>
        </p:blipFill>
        <p:spPr>
          <a:xfrm>
            <a:off x="-109921" y="342553"/>
            <a:ext cx="1046408" cy="697605"/>
          </a:xfrm>
          <a:prstGeom prst="rect">
            <a:avLst/>
          </a:prstGeom>
        </p:spPr>
      </p:pic>
      <p:sp>
        <p:nvSpPr>
          <p:cNvPr id="13" name="TextBox 12">
            <a:extLst>
              <a:ext uri="{FF2B5EF4-FFF2-40B4-BE49-F238E27FC236}">
                <a16:creationId xmlns:a16="http://schemas.microsoft.com/office/drawing/2014/main" id="{9A499A8F-A08E-2C5D-B9E6-39BA7113E0DD}"/>
              </a:ext>
            </a:extLst>
          </p:cNvPr>
          <p:cNvSpPr txBox="1"/>
          <p:nvPr/>
        </p:nvSpPr>
        <p:spPr>
          <a:xfrm>
            <a:off x="1907704" y="67188"/>
            <a:ext cx="7410784" cy="646331"/>
          </a:xfrm>
          <a:prstGeom prst="rect">
            <a:avLst/>
          </a:prstGeom>
          <a:noFill/>
        </p:spPr>
        <p:txBody>
          <a:bodyPr wrap="square">
            <a:spAutoFit/>
          </a:bodyPr>
          <a:lstStyle/>
          <a:p>
            <a:pPr algn="ctr"/>
            <a:r>
              <a:rPr lang="ru-RU" sz="3600" dirty="0">
                <a:solidFill>
                  <a:srgbClr val="FF0000"/>
                </a:solidFill>
                <a:latin typeface="+mj-lt"/>
                <a:ea typeface="+mj-ea"/>
                <a:cs typeface="+mj-cs"/>
              </a:rPr>
              <a:t>Трек «</a:t>
            </a:r>
            <a:r>
              <a:rPr lang="ru-RU" sz="3600" dirty="0" err="1">
                <a:solidFill>
                  <a:srgbClr val="FF0000"/>
                </a:solidFill>
                <a:latin typeface="+mj-lt"/>
                <a:ea typeface="+mj-ea"/>
                <a:cs typeface="+mj-cs"/>
              </a:rPr>
              <a:t>ПрофОтряды</a:t>
            </a:r>
            <a:r>
              <a:rPr lang="ru-RU" sz="3600" dirty="0">
                <a:solidFill>
                  <a:srgbClr val="FF0000"/>
                </a:solidFill>
                <a:latin typeface="+mj-lt"/>
                <a:ea typeface="+mj-ea"/>
                <a:cs typeface="+mj-cs"/>
              </a:rPr>
              <a:t>»</a:t>
            </a:r>
          </a:p>
        </p:txBody>
      </p:sp>
      <p:pic>
        <p:nvPicPr>
          <p:cNvPr id="2" name="Рисунок 1">
            <a:extLst>
              <a:ext uri="{FF2B5EF4-FFF2-40B4-BE49-F238E27FC236}">
                <a16:creationId xmlns:a16="http://schemas.microsoft.com/office/drawing/2014/main" id="{53CFCE8D-DC7A-46B8-817A-75D4DA8CAA80}"/>
              </a:ext>
            </a:extLst>
          </p:cNvPr>
          <p:cNvPicPr>
            <a:picLocks noChangeAspect="1"/>
          </p:cNvPicPr>
          <p:nvPr/>
        </p:nvPicPr>
        <p:blipFill>
          <a:blip r:embed="rId7"/>
          <a:stretch>
            <a:fillRect/>
          </a:stretch>
        </p:blipFill>
        <p:spPr>
          <a:xfrm>
            <a:off x="1331640" y="915566"/>
            <a:ext cx="5950203" cy="4012094"/>
          </a:xfrm>
          <a:prstGeom prst="rect">
            <a:avLst/>
          </a:prstGeom>
        </p:spPr>
      </p:pic>
      <p:sp>
        <p:nvSpPr>
          <p:cNvPr id="8" name="Прямоугольник 7">
            <a:extLst>
              <a:ext uri="{FF2B5EF4-FFF2-40B4-BE49-F238E27FC236}">
                <a16:creationId xmlns:a16="http://schemas.microsoft.com/office/drawing/2014/main" id="{EF9ED9CF-B3E5-4FE7-88F6-D4A2BDEDDA2A}"/>
              </a:ext>
            </a:extLst>
          </p:cNvPr>
          <p:cNvSpPr/>
          <p:nvPr/>
        </p:nvSpPr>
        <p:spPr>
          <a:xfrm>
            <a:off x="5940151" y="3850838"/>
            <a:ext cx="3208649" cy="1292662"/>
          </a:xfrm>
          <a:prstGeom prst="rect">
            <a:avLst/>
          </a:prstGeom>
          <a:solidFill>
            <a:srgbClr val="C05350">
              <a:alpha val="40000"/>
            </a:srgbClr>
          </a:solidFill>
          <a:effectLst>
            <a:softEdge rad="317500"/>
          </a:effectLst>
        </p:spPr>
        <p:txBody>
          <a:bodyPr wrap="square">
            <a:spAutoFit/>
          </a:bodyPr>
          <a:lstStyle/>
          <a:p>
            <a:pPr algn="just"/>
            <a:r>
              <a:rPr lang="ru-RU" sz="1300" b="1" dirty="0">
                <a:solidFill>
                  <a:srgbClr val="020C22"/>
                </a:solidFill>
                <a:latin typeface="Arial" panose="020B0604020202020204" pitchFamily="34" charset="0"/>
                <a:ea typeface="Calibri" panose="020F0502020204030204" pitchFamily="34" charset="0"/>
              </a:rPr>
              <a:t>«… Нам важно, чтобы сегодняшние подростки, стали профессионалами своего дела, готовыми трудиться в экономике XXI века.» </a:t>
            </a:r>
          </a:p>
          <a:p>
            <a:pPr algn="r"/>
            <a:r>
              <a:rPr lang="ru-RU" sz="1300" b="1" dirty="0">
                <a:solidFill>
                  <a:srgbClr val="020C22"/>
                </a:solidFill>
                <a:latin typeface="Arial" panose="020B0604020202020204" pitchFamily="34" charset="0"/>
                <a:ea typeface="Calibri" panose="020F0502020204030204" pitchFamily="34" charset="0"/>
              </a:rPr>
              <a:t>В.В. Путин, </a:t>
            </a:r>
          </a:p>
          <a:p>
            <a:pPr algn="r"/>
            <a:r>
              <a:rPr lang="ru-RU" sz="1300" b="1" dirty="0">
                <a:solidFill>
                  <a:srgbClr val="020C22"/>
                </a:solidFill>
                <a:latin typeface="Arial" panose="020B0604020202020204" pitchFamily="34" charset="0"/>
                <a:ea typeface="Calibri" panose="020F0502020204030204" pitchFamily="34" charset="0"/>
              </a:rPr>
              <a:t>президент Российской Федерации  </a:t>
            </a:r>
            <a:endParaRPr lang="ru-RU" b="1" dirty="0"/>
          </a:p>
        </p:txBody>
      </p:sp>
      <p:sp>
        <p:nvSpPr>
          <p:cNvPr id="3" name="Прямоугольник: скругленные углы 2">
            <a:extLst>
              <a:ext uri="{FF2B5EF4-FFF2-40B4-BE49-F238E27FC236}">
                <a16:creationId xmlns:a16="http://schemas.microsoft.com/office/drawing/2014/main" id="{6930B262-C952-42A8-99CE-A52C9C64B151}"/>
              </a:ext>
            </a:extLst>
          </p:cNvPr>
          <p:cNvSpPr/>
          <p:nvPr/>
        </p:nvSpPr>
        <p:spPr>
          <a:xfrm>
            <a:off x="3275856" y="1779662"/>
            <a:ext cx="1368152" cy="1175270"/>
          </a:xfrm>
          <a:prstGeom prst="roundRect">
            <a:avLst/>
          </a:prstGeom>
          <a:solidFill>
            <a:srgbClr val="800000"/>
          </a:solidFill>
          <a:ln>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50" b="1" dirty="0"/>
              <a:t>КОНКУРСНЫЙ ОТБОР ПАРТНЕРСКИХ КОЛЛЕДЖЕЙ</a:t>
            </a:r>
          </a:p>
        </p:txBody>
      </p:sp>
    </p:spTree>
    <p:extLst>
      <p:ext uri="{BB962C8B-B14F-4D97-AF65-F5344CB8AC3E}">
        <p14:creationId xmlns:p14="http://schemas.microsoft.com/office/powerpoint/2010/main" val="42712915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0000" r="5000" b="30000"/>
          </a:stretch>
        </a:blipFill>
        <a:effectLst/>
      </p:bgPr>
    </p:bg>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FA922B49-8EF7-8919-EB70-3CD9A1D6D3D2}"/>
              </a:ext>
            </a:extLst>
          </p:cNvPr>
          <p:cNvPicPr>
            <a:picLocks noChangeAspect="1"/>
          </p:cNvPicPr>
          <p:nvPr/>
        </p:nvPicPr>
        <p:blipFill>
          <a:blip r:embed="rId3"/>
          <a:stretch>
            <a:fillRect/>
          </a:stretch>
        </p:blipFill>
        <p:spPr>
          <a:xfrm>
            <a:off x="-252536" y="3811862"/>
            <a:ext cx="1331638" cy="1331638"/>
          </a:xfrm>
          <a:prstGeom prst="rect">
            <a:avLst/>
          </a:prstGeom>
        </p:spPr>
      </p:pic>
      <p:pic>
        <p:nvPicPr>
          <p:cNvPr id="9" name="Рисунок 8">
            <a:extLst>
              <a:ext uri="{FF2B5EF4-FFF2-40B4-BE49-F238E27FC236}">
                <a16:creationId xmlns:a16="http://schemas.microsoft.com/office/drawing/2014/main" id="{2872AA8C-56AD-FA4F-3753-FD1294A9C76A}"/>
              </a:ext>
            </a:extLst>
          </p:cNvPr>
          <p:cNvPicPr>
            <a:picLocks noChangeAspect="1"/>
          </p:cNvPicPr>
          <p:nvPr/>
        </p:nvPicPr>
        <p:blipFill>
          <a:blip r:embed="rId4"/>
          <a:stretch>
            <a:fillRect/>
          </a:stretch>
        </p:blipFill>
        <p:spPr>
          <a:xfrm>
            <a:off x="-252536" y="2499742"/>
            <a:ext cx="1339078" cy="1339078"/>
          </a:xfrm>
          <a:prstGeom prst="rect">
            <a:avLst/>
          </a:prstGeom>
        </p:spPr>
      </p:pic>
      <p:pic>
        <p:nvPicPr>
          <p:cNvPr id="10" name="Рисунок 9">
            <a:extLst>
              <a:ext uri="{FF2B5EF4-FFF2-40B4-BE49-F238E27FC236}">
                <a16:creationId xmlns:a16="http://schemas.microsoft.com/office/drawing/2014/main" id="{484252C0-0317-55ED-3D86-2C3F0523F7CE}"/>
              </a:ext>
            </a:extLst>
          </p:cNvPr>
          <p:cNvPicPr>
            <a:picLocks noChangeAspect="1"/>
          </p:cNvPicPr>
          <p:nvPr/>
        </p:nvPicPr>
        <p:blipFill>
          <a:blip r:embed="rId5"/>
          <a:stretch>
            <a:fillRect/>
          </a:stretch>
        </p:blipFill>
        <p:spPr>
          <a:xfrm>
            <a:off x="-252536" y="0"/>
            <a:ext cx="1339078" cy="2499742"/>
          </a:xfrm>
          <a:prstGeom prst="rect">
            <a:avLst/>
          </a:prstGeom>
          <a:noFill/>
        </p:spPr>
      </p:pic>
      <p:pic>
        <p:nvPicPr>
          <p:cNvPr id="11" name="Рисунок 10">
            <a:extLst>
              <a:ext uri="{FF2B5EF4-FFF2-40B4-BE49-F238E27FC236}">
                <a16:creationId xmlns:a16="http://schemas.microsoft.com/office/drawing/2014/main" id="{B8AE240A-E6EA-6D72-A5AE-9DE256C58E70}"/>
              </a:ext>
            </a:extLst>
          </p:cNvPr>
          <p:cNvPicPr>
            <a:picLocks noChangeAspect="1"/>
          </p:cNvPicPr>
          <p:nvPr/>
        </p:nvPicPr>
        <p:blipFill>
          <a:blip r:embed="rId6"/>
          <a:stretch>
            <a:fillRect/>
          </a:stretch>
        </p:blipFill>
        <p:spPr>
          <a:xfrm>
            <a:off x="-109921" y="342553"/>
            <a:ext cx="1046408" cy="697605"/>
          </a:xfrm>
          <a:prstGeom prst="rect">
            <a:avLst/>
          </a:prstGeom>
        </p:spPr>
      </p:pic>
      <p:sp>
        <p:nvSpPr>
          <p:cNvPr id="13" name="TextBox 12">
            <a:extLst>
              <a:ext uri="{FF2B5EF4-FFF2-40B4-BE49-F238E27FC236}">
                <a16:creationId xmlns:a16="http://schemas.microsoft.com/office/drawing/2014/main" id="{9A499A8F-A08E-2C5D-B9E6-39BA7113E0DD}"/>
              </a:ext>
            </a:extLst>
          </p:cNvPr>
          <p:cNvSpPr txBox="1"/>
          <p:nvPr/>
        </p:nvSpPr>
        <p:spPr>
          <a:xfrm>
            <a:off x="2627784" y="-27760"/>
            <a:ext cx="6906728" cy="646331"/>
          </a:xfrm>
          <a:prstGeom prst="rect">
            <a:avLst/>
          </a:prstGeom>
          <a:noFill/>
        </p:spPr>
        <p:txBody>
          <a:bodyPr wrap="square">
            <a:spAutoFit/>
          </a:bodyPr>
          <a:lstStyle/>
          <a:p>
            <a:pPr algn="ctr"/>
            <a:r>
              <a:rPr lang="ru-RU" sz="3600" dirty="0">
                <a:solidFill>
                  <a:srgbClr val="FF0000"/>
                </a:solidFill>
                <a:latin typeface="+mj-lt"/>
                <a:ea typeface="+mj-ea"/>
                <a:cs typeface="+mj-cs"/>
              </a:rPr>
              <a:t>Трек «</a:t>
            </a:r>
            <a:r>
              <a:rPr lang="ru-RU" sz="3600" dirty="0" err="1">
                <a:solidFill>
                  <a:srgbClr val="FF0000"/>
                </a:solidFill>
                <a:latin typeface="+mj-lt"/>
                <a:ea typeface="+mj-ea"/>
                <a:cs typeface="+mj-cs"/>
              </a:rPr>
              <a:t>ПрофОтряды</a:t>
            </a:r>
            <a:r>
              <a:rPr lang="ru-RU" sz="3600" dirty="0">
                <a:solidFill>
                  <a:srgbClr val="FF0000"/>
                </a:solidFill>
                <a:latin typeface="+mj-lt"/>
                <a:ea typeface="+mj-ea"/>
                <a:cs typeface="+mj-cs"/>
              </a:rPr>
              <a:t>»</a:t>
            </a:r>
          </a:p>
        </p:txBody>
      </p:sp>
      <p:sp>
        <p:nvSpPr>
          <p:cNvPr id="16" name="Прямоугольник: скругленные углы 15">
            <a:extLst>
              <a:ext uri="{FF2B5EF4-FFF2-40B4-BE49-F238E27FC236}">
                <a16:creationId xmlns:a16="http://schemas.microsoft.com/office/drawing/2014/main" id="{5B41DA12-9DA4-4C4D-84F1-FBD4DA9DEEB4}"/>
              </a:ext>
            </a:extLst>
          </p:cNvPr>
          <p:cNvSpPr/>
          <p:nvPr/>
        </p:nvSpPr>
        <p:spPr>
          <a:xfrm>
            <a:off x="1242582" y="3650486"/>
            <a:ext cx="2376264" cy="1493014"/>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solidFill>
                  <a:schemeClr val="tx1"/>
                </a:solidFill>
              </a:rPr>
              <a:t>2024 год:</a:t>
            </a:r>
          </a:p>
          <a:p>
            <a:pPr algn="ctr"/>
            <a:r>
              <a:rPr lang="ru-RU" sz="1400" dirty="0">
                <a:solidFill>
                  <a:schemeClr val="tx1"/>
                </a:solidFill>
              </a:rPr>
              <a:t>4 колледжа-партнера, </a:t>
            </a:r>
          </a:p>
          <a:p>
            <a:pPr algn="ctr"/>
            <a:r>
              <a:rPr lang="ru-RU" sz="1400" dirty="0">
                <a:solidFill>
                  <a:schemeClr val="tx1"/>
                </a:solidFill>
              </a:rPr>
              <a:t>5 площадок проведения</a:t>
            </a:r>
          </a:p>
          <a:p>
            <a:pPr algn="ctr"/>
            <a:r>
              <a:rPr lang="ru-RU" sz="1400" dirty="0">
                <a:solidFill>
                  <a:schemeClr val="tx1"/>
                </a:solidFill>
              </a:rPr>
              <a:t>20 компетенций</a:t>
            </a:r>
          </a:p>
          <a:p>
            <a:pPr algn="ctr"/>
            <a:r>
              <a:rPr lang="ru-RU" sz="1400" dirty="0">
                <a:solidFill>
                  <a:schemeClr val="tx1"/>
                </a:solidFill>
              </a:rPr>
              <a:t>378 школьников</a:t>
            </a:r>
          </a:p>
          <a:p>
            <a:pPr algn="ctr"/>
            <a:endParaRPr lang="ru-RU" dirty="0"/>
          </a:p>
        </p:txBody>
      </p:sp>
      <p:sp>
        <p:nvSpPr>
          <p:cNvPr id="17" name="Прямоугольник: скругленные углы 16">
            <a:extLst>
              <a:ext uri="{FF2B5EF4-FFF2-40B4-BE49-F238E27FC236}">
                <a16:creationId xmlns:a16="http://schemas.microsoft.com/office/drawing/2014/main" id="{B5540954-362B-4C1B-A97C-C10C7AF02CDF}"/>
              </a:ext>
            </a:extLst>
          </p:cNvPr>
          <p:cNvSpPr/>
          <p:nvPr/>
        </p:nvSpPr>
        <p:spPr>
          <a:xfrm>
            <a:off x="3455876" y="3046442"/>
            <a:ext cx="2232248" cy="1656184"/>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schemeClr val="tx1"/>
              </a:solidFill>
            </a:endParaRPr>
          </a:p>
          <a:p>
            <a:pPr algn="ctr"/>
            <a:r>
              <a:rPr lang="ru-RU" sz="1600" dirty="0">
                <a:solidFill>
                  <a:schemeClr val="tx1"/>
                </a:solidFill>
              </a:rPr>
              <a:t>2025 год:</a:t>
            </a:r>
          </a:p>
          <a:p>
            <a:pPr algn="ctr"/>
            <a:r>
              <a:rPr lang="ru-RU" sz="1400" dirty="0">
                <a:solidFill>
                  <a:schemeClr val="tx1"/>
                </a:solidFill>
              </a:rPr>
              <a:t>7 колледжей-партнеров, </a:t>
            </a:r>
          </a:p>
          <a:p>
            <a:pPr algn="ctr"/>
            <a:r>
              <a:rPr lang="ru-RU" sz="1400" dirty="0">
                <a:solidFill>
                  <a:schemeClr val="tx1"/>
                </a:solidFill>
              </a:rPr>
              <a:t>7 площадок проведения</a:t>
            </a:r>
          </a:p>
          <a:p>
            <a:pPr algn="ctr"/>
            <a:r>
              <a:rPr lang="ru-RU" sz="1400" dirty="0">
                <a:solidFill>
                  <a:schemeClr val="tx1"/>
                </a:solidFill>
              </a:rPr>
              <a:t>35 компетенций</a:t>
            </a:r>
          </a:p>
          <a:p>
            <a:pPr algn="ctr"/>
            <a:r>
              <a:rPr lang="ru-RU" sz="1400" dirty="0">
                <a:solidFill>
                  <a:schemeClr val="tx1"/>
                </a:solidFill>
              </a:rPr>
              <a:t>525 школьников</a:t>
            </a:r>
          </a:p>
          <a:p>
            <a:pPr algn="ctr"/>
            <a:r>
              <a:rPr lang="ru-RU" sz="1400" dirty="0">
                <a:solidFill>
                  <a:schemeClr val="tx1"/>
                </a:solidFill>
              </a:rPr>
              <a:t>Расширение пула работодателей</a:t>
            </a:r>
          </a:p>
          <a:p>
            <a:pPr algn="ctr"/>
            <a:endParaRPr lang="ru-RU" dirty="0"/>
          </a:p>
        </p:txBody>
      </p:sp>
      <p:sp>
        <p:nvSpPr>
          <p:cNvPr id="18" name="Прямоугольник: скругленные углы 17">
            <a:extLst>
              <a:ext uri="{FF2B5EF4-FFF2-40B4-BE49-F238E27FC236}">
                <a16:creationId xmlns:a16="http://schemas.microsoft.com/office/drawing/2014/main" id="{75CD1921-C682-4FC5-9846-419AEF1BE179}"/>
              </a:ext>
            </a:extLst>
          </p:cNvPr>
          <p:cNvSpPr/>
          <p:nvPr/>
        </p:nvSpPr>
        <p:spPr>
          <a:xfrm>
            <a:off x="5533904" y="2067695"/>
            <a:ext cx="3168352" cy="1922474"/>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chemeClr val="tx1"/>
                </a:solidFill>
              </a:rPr>
              <a:t>Перспективы:</a:t>
            </a:r>
          </a:p>
          <a:p>
            <a:pPr algn="ctr"/>
            <a:r>
              <a:rPr lang="ru-RU" sz="1050" dirty="0">
                <a:solidFill>
                  <a:schemeClr val="tx1"/>
                </a:solidFill>
              </a:rPr>
              <a:t>-Включение в проект «Первая профессия»</a:t>
            </a:r>
          </a:p>
          <a:p>
            <a:pPr algn="ctr"/>
            <a:r>
              <a:rPr lang="ru-RU" sz="1050" dirty="0">
                <a:solidFill>
                  <a:schemeClr val="tx1"/>
                </a:solidFill>
              </a:rPr>
              <a:t>-Увеличение количества компетенций и конкурсантов проекта, участников из числа школьников Свердловской области</a:t>
            </a:r>
          </a:p>
          <a:p>
            <a:pPr algn="ctr"/>
            <a:r>
              <a:rPr lang="ru-RU" sz="1050" dirty="0">
                <a:solidFill>
                  <a:schemeClr val="tx1"/>
                </a:solidFill>
              </a:rPr>
              <a:t>-Формирование преемственности участников проектов «Билет в будущее»-«</a:t>
            </a:r>
            <a:r>
              <a:rPr lang="ru-RU" sz="1050" dirty="0" err="1">
                <a:solidFill>
                  <a:schemeClr val="tx1"/>
                </a:solidFill>
              </a:rPr>
              <a:t>ПрофОтряды</a:t>
            </a:r>
            <a:r>
              <a:rPr lang="ru-RU" sz="1050" dirty="0">
                <a:solidFill>
                  <a:schemeClr val="tx1"/>
                </a:solidFill>
              </a:rPr>
              <a:t>»-Чемпионаты </a:t>
            </a:r>
            <a:r>
              <a:rPr lang="ru-RU" sz="1050" dirty="0" err="1">
                <a:solidFill>
                  <a:schemeClr val="tx1"/>
                </a:solidFill>
              </a:rPr>
              <a:t>профмастерства</a:t>
            </a:r>
            <a:endParaRPr lang="ru-RU" sz="1050" dirty="0">
              <a:solidFill>
                <a:schemeClr val="tx1"/>
              </a:solidFill>
            </a:endParaRPr>
          </a:p>
          <a:p>
            <a:pPr algn="ctr"/>
            <a:r>
              <a:rPr lang="ru-RU" sz="1050" dirty="0">
                <a:solidFill>
                  <a:schemeClr val="tx1"/>
                </a:solidFill>
              </a:rPr>
              <a:t>-Формирование блока обучающих семинаров и обмена опытом по реализации практических профориентационных мероприятий</a:t>
            </a:r>
            <a:endParaRPr lang="ru-RU" dirty="0"/>
          </a:p>
        </p:txBody>
      </p:sp>
      <p:pic>
        <p:nvPicPr>
          <p:cNvPr id="20" name="Рисунок 19">
            <a:extLst>
              <a:ext uri="{FF2B5EF4-FFF2-40B4-BE49-F238E27FC236}">
                <a16:creationId xmlns:a16="http://schemas.microsoft.com/office/drawing/2014/main" id="{F91AA7D7-E966-4D43-8418-6E04CD15E7F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9102" y="297010"/>
            <a:ext cx="2982899" cy="2246381"/>
          </a:xfrm>
          <a:prstGeom prst="rect">
            <a:avLst/>
          </a:prstGeom>
          <a:effectLst>
            <a:softEdge rad="127000"/>
          </a:effectLst>
        </p:spPr>
      </p:pic>
    </p:spTree>
    <p:extLst>
      <p:ext uri="{BB962C8B-B14F-4D97-AF65-F5344CB8AC3E}">
        <p14:creationId xmlns:p14="http://schemas.microsoft.com/office/powerpoint/2010/main" val="25267348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FA922B49-8EF7-8919-EB70-3CD9A1D6D3D2}"/>
              </a:ext>
            </a:extLst>
          </p:cNvPr>
          <p:cNvPicPr>
            <a:picLocks noChangeAspect="1"/>
          </p:cNvPicPr>
          <p:nvPr/>
        </p:nvPicPr>
        <p:blipFill>
          <a:blip r:embed="rId2"/>
          <a:stretch>
            <a:fillRect/>
          </a:stretch>
        </p:blipFill>
        <p:spPr>
          <a:xfrm>
            <a:off x="-252536" y="3811862"/>
            <a:ext cx="1331638" cy="1331638"/>
          </a:xfrm>
          <a:prstGeom prst="rect">
            <a:avLst/>
          </a:prstGeom>
        </p:spPr>
      </p:pic>
      <p:pic>
        <p:nvPicPr>
          <p:cNvPr id="9" name="Рисунок 8">
            <a:extLst>
              <a:ext uri="{FF2B5EF4-FFF2-40B4-BE49-F238E27FC236}">
                <a16:creationId xmlns:a16="http://schemas.microsoft.com/office/drawing/2014/main" id="{2872AA8C-56AD-FA4F-3753-FD1294A9C76A}"/>
              </a:ext>
            </a:extLst>
          </p:cNvPr>
          <p:cNvPicPr>
            <a:picLocks noChangeAspect="1"/>
          </p:cNvPicPr>
          <p:nvPr/>
        </p:nvPicPr>
        <p:blipFill>
          <a:blip r:embed="rId3"/>
          <a:stretch>
            <a:fillRect/>
          </a:stretch>
        </p:blipFill>
        <p:spPr>
          <a:xfrm>
            <a:off x="-252536" y="2499742"/>
            <a:ext cx="1339078" cy="1339078"/>
          </a:xfrm>
          <a:prstGeom prst="rect">
            <a:avLst/>
          </a:prstGeom>
        </p:spPr>
      </p:pic>
      <p:pic>
        <p:nvPicPr>
          <p:cNvPr id="10" name="Рисунок 9">
            <a:extLst>
              <a:ext uri="{FF2B5EF4-FFF2-40B4-BE49-F238E27FC236}">
                <a16:creationId xmlns:a16="http://schemas.microsoft.com/office/drawing/2014/main" id="{484252C0-0317-55ED-3D86-2C3F0523F7CE}"/>
              </a:ext>
            </a:extLst>
          </p:cNvPr>
          <p:cNvPicPr>
            <a:picLocks noChangeAspect="1"/>
          </p:cNvPicPr>
          <p:nvPr/>
        </p:nvPicPr>
        <p:blipFill>
          <a:blip r:embed="rId4"/>
          <a:stretch>
            <a:fillRect/>
          </a:stretch>
        </p:blipFill>
        <p:spPr>
          <a:xfrm>
            <a:off x="-252536" y="0"/>
            <a:ext cx="1339078" cy="2499742"/>
          </a:xfrm>
          <a:prstGeom prst="rect">
            <a:avLst/>
          </a:prstGeom>
        </p:spPr>
      </p:pic>
      <p:pic>
        <p:nvPicPr>
          <p:cNvPr id="11" name="Рисунок 10">
            <a:extLst>
              <a:ext uri="{FF2B5EF4-FFF2-40B4-BE49-F238E27FC236}">
                <a16:creationId xmlns:a16="http://schemas.microsoft.com/office/drawing/2014/main" id="{B8AE240A-E6EA-6D72-A5AE-9DE256C58E70}"/>
              </a:ext>
            </a:extLst>
          </p:cNvPr>
          <p:cNvPicPr>
            <a:picLocks noChangeAspect="1"/>
          </p:cNvPicPr>
          <p:nvPr/>
        </p:nvPicPr>
        <p:blipFill>
          <a:blip r:embed="rId5"/>
          <a:stretch>
            <a:fillRect/>
          </a:stretch>
        </p:blipFill>
        <p:spPr>
          <a:xfrm>
            <a:off x="-109921" y="342553"/>
            <a:ext cx="1046408" cy="697605"/>
          </a:xfrm>
          <a:prstGeom prst="rect">
            <a:avLst/>
          </a:prstGeom>
        </p:spPr>
      </p:pic>
      <p:sp>
        <p:nvSpPr>
          <p:cNvPr id="13" name="TextBox 12">
            <a:extLst>
              <a:ext uri="{FF2B5EF4-FFF2-40B4-BE49-F238E27FC236}">
                <a16:creationId xmlns:a16="http://schemas.microsoft.com/office/drawing/2014/main" id="{9A499A8F-A08E-2C5D-B9E6-39BA7113E0DD}"/>
              </a:ext>
            </a:extLst>
          </p:cNvPr>
          <p:cNvSpPr txBox="1"/>
          <p:nvPr/>
        </p:nvSpPr>
        <p:spPr>
          <a:xfrm>
            <a:off x="1451840" y="125506"/>
            <a:ext cx="7239100" cy="646331"/>
          </a:xfrm>
          <a:prstGeom prst="rect">
            <a:avLst/>
          </a:prstGeom>
          <a:noFill/>
        </p:spPr>
        <p:txBody>
          <a:bodyPr wrap="square">
            <a:spAutoFit/>
          </a:bodyPr>
          <a:lstStyle/>
          <a:p>
            <a:pPr algn="ctr"/>
            <a:r>
              <a:rPr lang="ru-RU" sz="3600" dirty="0">
                <a:solidFill>
                  <a:srgbClr val="FF0000"/>
                </a:solidFill>
                <a:latin typeface="+mj-lt"/>
                <a:ea typeface="+mj-ea"/>
                <a:cs typeface="+mj-cs"/>
              </a:rPr>
              <a:t>Трек «Навыки без границ»</a:t>
            </a:r>
          </a:p>
        </p:txBody>
      </p:sp>
      <p:sp>
        <p:nvSpPr>
          <p:cNvPr id="3" name="TextBox 2">
            <a:extLst>
              <a:ext uri="{FF2B5EF4-FFF2-40B4-BE49-F238E27FC236}">
                <a16:creationId xmlns:a16="http://schemas.microsoft.com/office/drawing/2014/main" id="{B192AD4B-7736-D8A1-8402-1F279D1F008A}"/>
              </a:ext>
            </a:extLst>
          </p:cNvPr>
          <p:cNvSpPr txBox="1"/>
          <p:nvPr/>
        </p:nvSpPr>
        <p:spPr>
          <a:xfrm>
            <a:off x="1251889" y="777093"/>
            <a:ext cx="7642179" cy="1477328"/>
          </a:xfrm>
          <a:prstGeom prst="rect">
            <a:avLst/>
          </a:prstGeom>
          <a:noFill/>
          <a:ln>
            <a:noFill/>
          </a:ln>
        </p:spPr>
        <p:txBody>
          <a:bodyPr wrap="square">
            <a:spAutoFit/>
          </a:bodyPr>
          <a:lstStyle/>
          <a:p>
            <a:pPr algn="just"/>
            <a:r>
              <a:rPr lang="ru-RU" dirty="0">
                <a:ln w="0"/>
                <a:solidFill>
                  <a:srgbClr val="002060"/>
                </a:solidFill>
                <a:latin typeface="Arial" panose="020B0604020202020204" pitchFamily="34" charset="0"/>
                <a:cs typeface="Arial" panose="020B0604020202020204" pitchFamily="34" charset="0"/>
              </a:rPr>
              <a:t>Цели: - установление партнерских отношений с  работодателями и образовательными организациями региона </a:t>
            </a:r>
            <a:r>
              <a:rPr lang="ru-RU">
                <a:ln w="0"/>
                <a:solidFill>
                  <a:srgbClr val="002060"/>
                </a:solidFill>
                <a:latin typeface="Arial" panose="020B0604020202020204" pitchFamily="34" charset="0"/>
                <a:cs typeface="Arial" panose="020B0604020202020204" pitchFamily="34" charset="0"/>
              </a:rPr>
              <a:t>для разработки </a:t>
            </a:r>
            <a:r>
              <a:rPr lang="ru-RU" dirty="0">
                <a:ln w="0"/>
                <a:solidFill>
                  <a:srgbClr val="002060"/>
                </a:solidFill>
                <a:latin typeface="Arial" panose="020B0604020202020204" pitchFamily="34" charset="0"/>
                <a:cs typeface="Arial" panose="020B0604020202020204" pitchFamily="34" charset="0"/>
              </a:rPr>
              <a:t>модели выявления профессиональных дефицитов у студентов;</a:t>
            </a:r>
          </a:p>
          <a:p>
            <a:pPr algn="just"/>
            <a:r>
              <a:rPr lang="ru-RU" dirty="0">
                <a:ln w="0"/>
                <a:solidFill>
                  <a:srgbClr val="002060"/>
                </a:solidFill>
                <a:latin typeface="Arial" panose="020B0604020202020204" pitchFamily="34" charset="0"/>
                <a:ea typeface="Times New Roman" panose="02020603050405020304" pitchFamily="18" charset="0"/>
                <a:cs typeface="Arial" panose="020B0604020202020204" pitchFamily="34" charset="0"/>
              </a:rPr>
              <a:t>- формирование «мягких навыков» у студентов колледжей по запросу работодателей.</a:t>
            </a:r>
            <a:endParaRPr lang="en-US" dirty="0">
              <a:ln>
                <a:solidFill>
                  <a:srgbClr val="C00000"/>
                </a:solidFill>
              </a:ln>
              <a:solidFill>
                <a:srgbClr val="002060"/>
              </a:solidFill>
              <a:latin typeface="Arial" panose="020B0604020202020204" pitchFamily="34" charset="0"/>
              <a:ea typeface="Times New Roman" panose="02020603050405020304" pitchFamily="18" charset="0"/>
              <a:cs typeface="Arial" panose="020B0604020202020204" pitchFamily="34" charset="0"/>
            </a:endParaRPr>
          </a:p>
        </p:txBody>
      </p:sp>
      <p:sp>
        <p:nvSpPr>
          <p:cNvPr id="5" name="TextBox 4">
            <a:extLst>
              <a:ext uri="{FF2B5EF4-FFF2-40B4-BE49-F238E27FC236}">
                <a16:creationId xmlns:a16="http://schemas.microsoft.com/office/drawing/2014/main" id="{D2F92243-0680-F0D4-8100-B4F401C0AF23}"/>
              </a:ext>
            </a:extLst>
          </p:cNvPr>
          <p:cNvSpPr txBox="1"/>
          <p:nvPr/>
        </p:nvSpPr>
        <p:spPr>
          <a:xfrm>
            <a:off x="1168573" y="2267611"/>
            <a:ext cx="7805633" cy="2339102"/>
          </a:xfrm>
          <a:prstGeom prst="rect">
            <a:avLst/>
          </a:prstGeom>
          <a:noFill/>
          <a:ln>
            <a:noFill/>
          </a:ln>
        </p:spPr>
        <p:txBody>
          <a:bodyPr wrap="square">
            <a:spAutoFit/>
          </a:bodyPr>
          <a:lstStyle/>
          <a:p>
            <a:pPr algn="ctr"/>
            <a:r>
              <a:rPr lang="ru-RU" dirty="0">
                <a:ln w="0"/>
                <a:solidFill>
                  <a:srgbClr val="002060"/>
                </a:solidFill>
                <a:latin typeface="Arial" panose="020B0604020202020204" pitchFamily="34" charset="0"/>
                <a:cs typeface="Arial" panose="020B0604020202020204" pitchFamily="34" charset="0"/>
              </a:rPr>
              <a:t>Этапы: </a:t>
            </a:r>
          </a:p>
          <a:p>
            <a:pPr algn="just"/>
            <a:r>
              <a:rPr lang="ru-RU" dirty="0">
                <a:ln w="0"/>
                <a:solidFill>
                  <a:srgbClr val="002060"/>
                </a:solidFill>
                <a:latin typeface="Arial" panose="020B0604020202020204" pitchFamily="34" charset="0"/>
                <a:cs typeface="Arial" panose="020B0604020202020204" pitchFamily="34" charset="0"/>
              </a:rPr>
              <a:t>- сентябрь-ноябрь 2024 г. – анкетирование студентов и работодателей       (выявление профессиональных дефицитов);</a:t>
            </a:r>
          </a:p>
          <a:p>
            <a:pPr marL="285750" indent="-285750" algn="just">
              <a:buFontTx/>
              <a:buChar char="-"/>
            </a:pPr>
            <a:r>
              <a:rPr lang="ru-RU" dirty="0">
                <a:ln w="0"/>
                <a:solidFill>
                  <a:srgbClr val="002060"/>
                </a:solidFill>
                <a:latin typeface="Arial" panose="020B0604020202020204" pitchFamily="34" charset="0"/>
                <a:cs typeface="Arial" panose="020B0604020202020204" pitchFamily="34" charset="0"/>
              </a:rPr>
              <a:t>декабрь 2024 г. – обработка результатов анкетирование и составление индивидуальных образовательных маршрутов;</a:t>
            </a:r>
          </a:p>
          <a:p>
            <a:pPr marL="285750" indent="-285750" algn="just">
              <a:buFontTx/>
              <a:buChar char="-"/>
            </a:pPr>
            <a:r>
              <a:rPr lang="ru-RU" dirty="0">
                <a:ln w="0"/>
                <a:solidFill>
                  <a:srgbClr val="002060"/>
                </a:solidFill>
                <a:latin typeface="Arial" panose="020B0604020202020204" pitchFamily="34" charset="0"/>
                <a:cs typeface="Arial" panose="020B0604020202020204" pitchFamily="34" charset="0"/>
              </a:rPr>
              <a:t>январь-март 2025 г. – проведение мастер-классов по формированию «мягких навыков»;</a:t>
            </a:r>
          </a:p>
          <a:p>
            <a:pPr marL="285750" indent="-285750" algn="just">
              <a:buFontTx/>
              <a:buChar char="-"/>
            </a:pPr>
            <a:r>
              <a:rPr lang="ru-RU" dirty="0">
                <a:ln w="0"/>
                <a:solidFill>
                  <a:srgbClr val="002060"/>
                </a:solidFill>
                <a:latin typeface="Arial" panose="020B0604020202020204" pitchFamily="34" charset="0"/>
                <a:cs typeface="Arial" panose="020B0604020202020204" pitchFamily="34" charset="0"/>
              </a:rPr>
              <a:t>Апрель 2025 г. – </a:t>
            </a:r>
            <a:r>
              <a:rPr lang="ru-RU" dirty="0" err="1">
                <a:ln w="0"/>
                <a:solidFill>
                  <a:srgbClr val="002060"/>
                </a:solidFill>
                <a:latin typeface="Arial" panose="020B0604020202020204" pitchFamily="34" charset="0"/>
                <a:cs typeface="Arial" panose="020B0604020202020204" pitchFamily="34" charset="0"/>
              </a:rPr>
              <a:t>ПрофБатл</a:t>
            </a:r>
            <a:r>
              <a:rPr lang="ru-RU" dirty="0">
                <a:ln w="0"/>
                <a:solidFill>
                  <a:srgbClr val="002060"/>
                </a:solidFill>
                <a:latin typeface="Arial" panose="020B0604020202020204" pitchFamily="34" charset="0"/>
                <a:cs typeface="Arial" panose="020B0604020202020204" pitchFamily="34" charset="0"/>
              </a:rPr>
              <a:t> «Навыки без границ». </a:t>
            </a:r>
            <a:endParaRPr lang="en-US" dirty="0">
              <a:ln w="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21733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FA922B49-8EF7-8919-EB70-3CD9A1D6D3D2}"/>
              </a:ext>
            </a:extLst>
          </p:cNvPr>
          <p:cNvPicPr>
            <a:picLocks noChangeAspect="1"/>
          </p:cNvPicPr>
          <p:nvPr/>
        </p:nvPicPr>
        <p:blipFill>
          <a:blip r:embed="rId2"/>
          <a:stretch>
            <a:fillRect/>
          </a:stretch>
        </p:blipFill>
        <p:spPr>
          <a:xfrm>
            <a:off x="-252536" y="3811862"/>
            <a:ext cx="1331638" cy="1331638"/>
          </a:xfrm>
          <a:prstGeom prst="rect">
            <a:avLst/>
          </a:prstGeom>
        </p:spPr>
      </p:pic>
      <p:pic>
        <p:nvPicPr>
          <p:cNvPr id="9" name="Рисунок 8">
            <a:extLst>
              <a:ext uri="{FF2B5EF4-FFF2-40B4-BE49-F238E27FC236}">
                <a16:creationId xmlns:a16="http://schemas.microsoft.com/office/drawing/2014/main" id="{2872AA8C-56AD-FA4F-3753-FD1294A9C76A}"/>
              </a:ext>
            </a:extLst>
          </p:cNvPr>
          <p:cNvPicPr>
            <a:picLocks noChangeAspect="1"/>
          </p:cNvPicPr>
          <p:nvPr/>
        </p:nvPicPr>
        <p:blipFill>
          <a:blip r:embed="rId3"/>
          <a:stretch>
            <a:fillRect/>
          </a:stretch>
        </p:blipFill>
        <p:spPr>
          <a:xfrm>
            <a:off x="-252536" y="2499742"/>
            <a:ext cx="1339078" cy="1339078"/>
          </a:xfrm>
          <a:prstGeom prst="rect">
            <a:avLst/>
          </a:prstGeom>
        </p:spPr>
      </p:pic>
      <p:pic>
        <p:nvPicPr>
          <p:cNvPr id="10" name="Рисунок 9">
            <a:extLst>
              <a:ext uri="{FF2B5EF4-FFF2-40B4-BE49-F238E27FC236}">
                <a16:creationId xmlns:a16="http://schemas.microsoft.com/office/drawing/2014/main" id="{484252C0-0317-55ED-3D86-2C3F0523F7CE}"/>
              </a:ext>
            </a:extLst>
          </p:cNvPr>
          <p:cNvPicPr>
            <a:picLocks noChangeAspect="1"/>
          </p:cNvPicPr>
          <p:nvPr/>
        </p:nvPicPr>
        <p:blipFill>
          <a:blip r:embed="rId4"/>
          <a:stretch>
            <a:fillRect/>
          </a:stretch>
        </p:blipFill>
        <p:spPr>
          <a:xfrm>
            <a:off x="-252536" y="0"/>
            <a:ext cx="1339078" cy="2499742"/>
          </a:xfrm>
          <a:prstGeom prst="rect">
            <a:avLst/>
          </a:prstGeom>
        </p:spPr>
      </p:pic>
      <p:pic>
        <p:nvPicPr>
          <p:cNvPr id="11" name="Рисунок 10">
            <a:extLst>
              <a:ext uri="{FF2B5EF4-FFF2-40B4-BE49-F238E27FC236}">
                <a16:creationId xmlns:a16="http://schemas.microsoft.com/office/drawing/2014/main" id="{B8AE240A-E6EA-6D72-A5AE-9DE256C58E70}"/>
              </a:ext>
            </a:extLst>
          </p:cNvPr>
          <p:cNvPicPr>
            <a:picLocks noChangeAspect="1"/>
          </p:cNvPicPr>
          <p:nvPr/>
        </p:nvPicPr>
        <p:blipFill>
          <a:blip r:embed="rId5"/>
          <a:stretch>
            <a:fillRect/>
          </a:stretch>
        </p:blipFill>
        <p:spPr>
          <a:xfrm>
            <a:off x="-109921" y="342553"/>
            <a:ext cx="1046408" cy="697605"/>
          </a:xfrm>
          <a:prstGeom prst="rect">
            <a:avLst/>
          </a:prstGeom>
        </p:spPr>
      </p:pic>
      <p:sp>
        <p:nvSpPr>
          <p:cNvPr id="13" name="TextBox 12">
            <a:extLst>
              <a:ext uri="{FF2B5EF4-FFF2-40B4-BE49-F238E27FC236}">
                <a16:creationId xmlns:a16="http://schemas.microsoft.com/office/drawing/2014/main" id="{9A499A8F-A08E-2C5D-B9E6-39BA7113E0DD}"/>
              </a:ext>
            </a:extLst>
          </p:cNvPr>
          <p:cNvSpPr txBox="1"/>
          <p:nvPr/>
        </p:nvSpPr>
        <p:spPr>
          <a:xfrm>
            <a:off x="1086542" y="63835"/>
            <a:ext cx="8021961" cy="646331"/>
          </a:xfrm>
          <a:prstGeom prst="rect">
            <a:avLst/>
          </a:prstGeom>
          <a:noFill/>
        </p:spPr>
        <p:txBody>
          <a:bodyPr wrap="square">
            <a:spAutoFit/>
          </a:bodyPr>
          <a:lstStyle/>
          <a:p>
            <a:pPr algn="ctr"/>
            <a:r>
              <a:rPr lang="ru-RU" sz="3600" dirty="0">
                <a:solidFill>
                  <a:srgbClr val="FF0000"/>
                </a:solidFill>
                <a:latin typeface="+mj-lt"/>
                <a:ea typeface="+mj-ea"/>
                <a:cs typeface="+mj-cs"/>
              </a:rPr>
              <a:t>Трек «Карьерный тур»</a:t>
            </a:r>
          </a:p>
        </p:txBody>
      </p:sp>
      <p:sp>
        <p:nvSpPr>
          <p:cNvPr id="5" name="Объект 4">
            <a:extLst>
              <a:ext uri="{FF2B5EF4-FFF2-40B4-BE49-F238E27FC236}">
                <a16:creationId xmlns:a16="http://schemas.microsoft.com/office/drawing/2014/main" id="{041FF842-5C46-46D8-A57D-9DD0858C7FAF}"/>
              </a:ext>
            </a:extLst>
          </p:cNvPr>
          <p:cNvSpPr>
            <a:spLocks noGrp="1"/>
          </p:cNvSpPr>
          <p:nvPr>
            <p:ph sz="half" idx="1"/>
          </p:nvPr>
        </p:nvSpPr>
        <p:spPr>
          <a:xfrm>
            <a:off x="1236597" y="879846"/>
            <a:ext cx="3709936" cy="1459584"/>
          </a:xfrm>
        </p:spPr>
        <p:txBody>
          <a:bodyPr>
            <a:noAutofit/>
          </a:bodyPr>
          <a:lstStyle/>
          <a:p>
            <a:pPr marL="0" lvl="0" indent="0" algn="just">
              <a:buNone/>
            </a:pPr>
            <a:r>
              <a:rPr lang="ru-RU" sz="1300" dirty="0">
                <a:ln w="0"/>
                <a:solidFill>
                  <a:srgbClr val="002060"/>
                </a:solidFill>
                <a:latin typeface="Arial" panose="020B0604020202020204" pitchFamily="34" charset="0"/>
                <a:cs typeface="Arial" panose="020B0604020202020204" pitchFamily="34" charset="0"/>
              </a:rPr>
              <a:t>Цель: Создание комплексной системы профессиональной ориентации, адаптации и трудоустройства выпускников педагогического колледжа в образовательные учреждения, а также модели эффективного взаимодействия выпускников педагогического колледжа с работодателями </a:t>
            </a:r>
            <a:r>
              <a:rPr lang="ru-RU" sz="1300" dirty="0" err="1">
                <a:ln w="0"/>
                <a:solidFill>
                  <a:srgbClr val="002060"/>
                </a:solidFill>
                <a:latin typeface="Arial" panose="020B0604020202020204" pitchFamily="34" charset="0"/>
                <a:cs typeface="Arial" panose="020B0604020202020204" pitchFamily="34" charset="0"/>
              </a:rPr>
              <a:t>г.Екатеринбурга</a:t>
            </a:r>
            <a:endParaRPr lang="ru-RU" sz="1300" dirty="0">
              <a:ln w="0"/>
              <a:solidFill>
                <a:srgbClr val="002060"/>
              </a:solidFill>
              <a:latin typeface="Arial" panose="020B0604020202020204" pitchFamily="34" charset="0"/>
              <a:cs typeface="Arial" panose="020B0604020202020204" pitchFamily="34" charset="0"/>
            </a:endParaRPr>
          </a:p>
          <a:p>
            <a:pPr marL="0" lvl="0" indent="0" algn="just">
              <a:buNone/>
            </a:pPr>
            <a:endParaRPr lang="ru-RU" sz="1400" dirty="0">
              <a:ln w="0"/>
              <a:solidFill>
                <a:srgbClr val="002060"/>
              </a:solidFill>
              <a:latin typeface="Arial" panose="020B0604020202020204" pitchFamily="34" charset="0"/>
              <a:cs typeface="Arial" panose="020B0604020202020204" pitchFamily="34" charset="0"/>
            </a:endParaRPr>
          </a:p>
        </p:txBody>
      </p:sp>
      <p:sp>
        <p:nvSpPr>
          <p:cNvPr id="7" name="Объект 6">
            <a:extLst>
              <a:ext uri="{FF2B5EF4-FFF2-40B4-BE49-F238E27FC236}">
                <a16:creationId xmlns:a16="http://schemas.microsoft.com/office/drawing/2014/main" id="{76B68086-AFD7-4E60-BEE8-02A2E688895F}"/>
              </a:ext>
            </a:extLst>
          </p:cNvPr>
          <p:cNvSpPr>
            <a:spLocks noGrp="1"/>
          </p:cNvSpPr>
          <p:nvPr>
            <p:ph sz="half" idx="2"/>
          </p:nvPr>
        </p:nvSpPr>
        <p:spPr>
          <a:xfrm>
            <a:off x="1316527" y="2512467"/>
            <a:ext cx="3775038" cy="2598789"/>
          </a:xfrm>
        </p:spPr>
        <p:txBody>
          <a:bodyPr>
            <a:normAutofit fontScale="25000" lnSpcReduction="20000"/>
          </a:bodyPr>
          <a:lstStyle/>
          <a:p>
            <a:pPr marL="0" indent="0">
              <a:buNone/>
            </a:pPr>
            <a:r>
              <a:rPr lang="ru-RU" sz="5200" dirty="0">
                <a:ln w="0"/>
                <a:solidFill>
                  <a:srgbClr val="002060"/>
                </a:solidFill>
                <a:latin typeface="Arial" panose="020B0604020202020204" pitchFamily="34" charset="0"/>
                <a:cs typeface="Arial" panose="020B0604020202020204" pitchFamily="34" charset="0"/>
              </a:rPr>
              <a:t>Задачи : </a:t>
            </a:r>
          </a:p>
          <a:p>
            <a:r>
              <a:rPr lang="ru-RU" sz="5200" dirty="0">
                <a:ln w="0"/>
                <a:solidFill>
                  <a:srgbClr val="002060"/>
                </a:solidFill>
                <a:latin typeface="Arial" panose="020B0604020202020204" pitchFamily="34" charset="0"/>
                <a:cs typeface="Arial" panose="020B0604020202020204" pitchFamily="34" charset="0"/>
              </a:rPr>
              <a:t>Выявление и анализ мотивации студентов к работе в школе</a:t>
            </a:r>
          </a:p>
          <a:p>
            <a:r>
              <a:rPr lang="ru-RU" sz="5200" dirty="0">
                <a:ln w="0"/>
                <a:solidFill>
                  <a:srgbClr val="002060"/>
                </a:solidFill>
                <a:latin typeface="Arial" panose="020B0604020202020204" pitchFamily="34" charset="0"/>
                <a:cs typeface="Arial" panose="020B0604020202020204" pitchFamily="34" charset="0"/>
              </a:rPr>
              <a:t>Углубленное знакомство с современными образовательными пространствами</a:t>
            </a:r>
          </a:p>
          <a:p>
            <a:r>
              <a:rPr lang="ru-RU" sz="5200" dirty="0">
                <a:ln w="0"/>
                <a:solidFill>
                  <a:srgbClr val="002060"/>
                </a:solidFill>
                <a:latin typeface="Arial" panose="020B0604020202020204" pitchFamily="34" charset="0"/>
                <a:cs typeface="Arial" panose="020B0604020202020204" pitchFamily="34" charset="0"/>
              </a:rPr>
              <a:t>Создание условий для профессионального самоопределения</a:t>
            </a:r>
          </a:p>
          <a:p>
            <a:r>
              <a:rPr lang="ru-RU" sz="5200" dirty="0">
                <a:ln w="0"/>
                <a:solidFill>
                  <a:srgbClr val="002060"/>
                </a:solidFill>
                <a:latin typeface="Arial" panose="020B0604020202020204" pitchFamily="34" charset="0"/>
                <a:cs typeface="Arial" panose="020B0604020202020204" pitchFamily="34" charset="0"/>
              </a:rPr>
              <a:t>Установление прочных партнерских отношений со школами региона</a:t>
            </a:r>
          </a:p>
          <a:p>
            <a:r>
              <a:rPr lang="ru-RU" sz="5200" dirty="0">
                <a:ln w="0"/>
                <a:solidFill>
                  <a:srgbClr val="002060"/>
                </a:solidFill>
                <a:latin typeface="Arial" panose="020B0604020202020204" pitchFamily="34" charset="0"/>
                <a:cs typeface="Arial" panose="020B0604020202020204" pitchFamily="34" charset="0"/>
              </a:rPr>
              <a:t>Содействие успешной профессиональной адаптации выпускников</a:t>
            </a:r>
          </a:p>
          <a:p>
            <a:pPr marL="0" indent="0">
              <a:buNone/>
            </a:pPr>
            <a:endParaRPr lang="ru-RU" dirty="0"/>
          </a:p>
        </p:txBody>
      </p:sp>
      <p:graphicFrame>
        <p:nvGraphicFramePr>
          <p:cNvPr id="12" name="Таблица 11">
            <a:extLst>
              <a:ext uri="{FF2B5EF4-FFF2-40B4-BE49-F238E27FC236}">
                <a16:creationId xmlns:a16="http://schemas.microsoft.com/office/drawing/2014/main" id="{91D02CCA-864D-4566-B0E8-545D638B3F32}"/>
              </a:ext>
            </a:extLst>
          </p:cNvPr>
          <p:cNvGraphicFramePr>
            <a:graphicFrameLocks noGrp="1"/>
          </p:cNvGraphicFramePr>
          <p:nvPr>
            <p:extLst>
              <p:ext uri="{D42A27DB-BD31-4B8C-83A1-F6EECF244321}">
                <p14:modId xmlns:p14="http://schemas.microsoft.com/office/powerpoint/2010/main" val="2700708139"/>
              </p:ext>
            </p:extLst>
          </p:nvPr>
        </p:nvGraphicFramePr>
        <p:xfrm>
          <a:off x="5019074" y="853460"/>
          <a:ext cx="4017423" cy="4037313"/>
        </p:xfrm>
        <a:graphic>
          <a:graphicData uri="http://schemas.openxmlformats.org/drawingml/2006/table">
            <a:tbl>
              <a:tblPr firstRow="1" firstCol="1" bandRow="1"/>
              <a:tblGrid>
                <a:gridCol w="1004356">
                  <a:extLst>
                    <a:ext uri="{9D8B030D-6E8A-4147-A177-3AD203B41FA5}">
                      <a16:colId xmlns:a16="http://schemas.microsoft.com/office/drawing/2014/main" val="3408918775"/>
                    </a:ext>
                  </a:extLst>
                </a:gridCol>
                <a:gridCol w="1004356">
                  <a:extLst>
                    <a:ext uri="{9D8B030D-6E8A-4147-A177-3AD203B41FA5}">
                      <a16:colId xmlns:a16="http://schemas.microsoft.com/office/drawing/2014/main" val="762965201"/>
                    </a:ext>
                  </a:extLst>
                </a:gridCol>
                <a:gridCol w="1045749">
                  <a:extLst>
                    <a:ext uri="{9D8B030D-6E8A-4147-A177-3AD203B41FA5}">
                      <a16:colId xmlns:a16="http://schemas.microsoft.com/office/drawing/2014/main" val="2890969621"/>
                    </a:ext>
                  </a:extLst>
                </a:gridCol>
                <a:gridCol w="962962">
                  <a:extLst>
                    <a:ext uri="{9D8B030D-6E8A-4147-A177-3AD203B41FA5}">
                      <a16:colId xmlns:a16="http://schemas.microsoft.com/office/drawing/2014/main" val="3742213977"/>
                    </a:ext>
                  </a:extLst>
                </a:gridCol>
              </a:tblGrid>
              <a:tr h="304639">
                <a:tc>
                  <a:txBody>
                    <a:bodyPr/>
                    <a:lstStyle/>
                    <a:p>
                      <a:pPr algn="just">
                        <a:spcAft>
                          <a:spcPts val="0"/>
                        </a:spcAft>
                      </a:pPr>
                      <a:r>
                        <a:rPr lang="ru-RU" sz="700" b="1" dirty="0">
                          <a:effectLst/>
                          <a:latin typeface="Times New Roman" panose="02020603050405020304" pitchFamily="18" charset="0"/>
                          <a:ea typeface="Times New Roman" panose="02020603050405020304" pitchFamily="18" charset="0"/>
                        </a:rPr>
                        <a:t>Период</a:t>
                      </a:r>
                      <a:endParaRPr lang="ru-RU" sz="500" dirty="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just">
                        <a:spcAft>
                          <a:spcPts val="0"/>
                        </a:spcAft>
                      </a:pPr>
                      <a:r>
                        <a:rPr lang="ru-RU" sz="700" b="1" dirty="0">
                          <a:effectLst/>
                          <a:latin typeface="Times New Roman" panose="02020603050405020304" pitchFamily="18" charset="0"/>
                          <a:ea typeface="Times New Roman" panose="02020603050405020304" pitchFamily="18" charset="0"/>
                        </a:rPr>
                        <a:t>Мероприятие</a:t>
                      </a:r>
                      <a:endParaRPr lang="ru-RU" sz="500" dirty="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just">
                        <a:spcAft>
                          <a:spcPts val="0"/>
                        </a:spcAft>
                      </a:pPr>
                      <a:r>
                        <a:rPr lang="ru-RU" sz="700" b="1" dirty="0">
                          <a:effectLst/>
                          <a:latin typeface="Times New Roman" panose="02020603050405020304" pitchFamily="18" charset="0"/>
                          <a:ea typeface="Times New Roman" panose="02020603050405020304" pitchFamily="18" charset="0"/>
                        </a:rPr>
                        <a:t>Цель</a:t>
                      </a:r>
                      <a:endParaRPr lang="ru-RU" sz="500" dirty="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just">
                        <a:spcAft>
                          <a:spcPts val="0"/>
                        </a:spcAft>
                      </a:pPr>
                      <a:r>
                        <a:rPr lang="ru-RU" sz="700" b="1" dirty="0">
                          <a:effectLst/>
                          <a:latin typeface="Times New Roman" panose="02020603050405020304" pitchFamily="18" charset="0"/>
                          <a:ea typeface="Times New Roman" panose="02020603050405020304" pitchFamily="18" charset="0"/>
                        </a:rPr>
                        <a:t>Ожидаемый результат</a:t>
                      </a:r>
                      <a:endParaRPr lang="ru-RU" sz="500" dirty="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930023869"/>
                  </a:ext>
                </a:extLst>
              </a:tr>
              <a:tr h="510586">
                <a:tc rowSpan="2">
                  <a:txBody>
                    <a:bodyPr/>
                    <a:lstStyle/>
                    <a:p>
                      <a:pPr algn="just">
                        <a:spcAft>
                          <a:spcPts val="0"/>
                        </a:spcAft>
                      </a:pPr>
                      <a:r>
                        <a:rPr lang="ru-RU" sz="700" kern="1200" dirty="0">
                          <a:solidFill>
                            <a:schemeClr val="tx1"/>
                          </a:solidFill>
                          <a:effectLst/>
                          <a:latin typeface="Times New Roman" panose="02020603050405020304" pitchFamily="18" charset="0"/>
                          <a:ea typeface="Times New Roman" panose="02020603050405020304" pitchFamily="18" charset="0"/>
                          <a:cs typeface="+mn-cs"/>
                        </a:rPr>
                        <a:t>1 декада февраля</a:t>
                      </a:r>
                    </a:p>
                  </a:txBody>
                  <a:tcPr marL="114300" marR="114300" marT="114300" marB="1143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700">
                          <a:effectLst/>
                          <a:latin typeface="Times New Roman" panose="02020603050405020304" pitchFamily="18" charset="0"/>
                          <a:ea typeface="Times New Roman" panose="02020603050405020304" pitchFamily="18" charset="0"/>
                        </a:rPr>
                        <a:t>Опрос студентов</a:t>
                      </a:r>
                      <a:endParaRPr lang="ru-RU" sz="50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700" dirty="0">
                          <a:effectLst/>
                          <a:latin typeface="Times New Roman" panose="02020603050405020304" pitchFamily="18" charset="0"/>
                          <a:ea typeface="Times New Roman" panose="02020603050405020304" pitchFamily="18" charset="0"/>
                        </a:rPr>
                        <a:t>Выявление заинтересованности в трудоустройстве</a:t>
                      </a:r>
                      <a:endParaRPr lang="ru-RU" sz="500" dirty="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700">
                          <a:effectLst/>
                          <a:latin typeface="Times New Roman" panose="02020603050405020304" pitchFamily="18" charset="0"/>
                          <a:ea typeface="Times New Roman" panose="02020603050405020304" pitchFamily="18" charset="0"/>
                        </a:rPr>
                        <a:t>Формирование базы данных мотивированных студентов</a:t>
                      </a:r>
                      <a:endParaRPr lang="ru-RU" sz="50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3240274"/>
                  </a:ext>
                </a:extLst>
              </a:tr>
              <a:tr h="613560">
                <a:tc vMerge="1">
                  <a:txBody>
                    <a:bodyPr/>
                    <a:lstStyle/>
                    <a:p>
                      <a:endParaRPr lang="ru-RU"/>
                    </a:p>
                  </a:txBody>
                  <a:tcPr/>
                </a:tc>
                <a:tc>
                  <a:txBody>
                    <a:bodyPr/>
                    <a:lstStyle/>
                    <a:p>
                      <a:pPr algn="just">
                        <a:spcAft>
                          <a:spcPts val="0"/>
                        </a:spcAft>
                      </a:pPr>
                      <a:r>
                        <a:rPr lang="ru-RU" sz="700" dirty="0">
                          <a:effectLst/>
                          <a:latin typeface="Times New Roman" panose="02020603050405020304" pitchFamily="18" charset="0"/>
                          <a:ea typeface="Times New Roman" panose="02020603050405020304" pitchFamily="18" charset="0"/>
                        </a:rPr>
                        <a:t>Опрос работодателей</a:t>
                      </a:r>
                      <a:endParaRPr lang="ru-RU" sz="500" dirty="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700" dirty="0">
                          <a:effectLst/>
                          <a:latin typeface="Times New Roman" panose="02020603050405020304" pitchFamily="18" charset="0"/>
                          <a:ea typeface="Times New Roman" panose="02020603050405020304" pitchFamily="18" charset="0"/>
                        </a:rPr>
                        <a:t>Выявление мотивации к участию в Туре</a:t>
                      </a:r>
                      <a:endParaRPr lang="ru-RU" sz="500" dirty="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700" dirty="0">
                          <a:effectLst/>
                          <a:latin typeface="Times New Roman" panose="02020603050405020304" pitchFamily="18" charset="0"/>
                          <a:ea typeface="Times New Roman" panose="02020603050405020304" pitchFamily="18" charset="0"/>
                        </a:rPr>
                        <a:t>Фактическая информация об условиях проведения Тура на территории ОО</a:t>
                      </a:r>
                      <a:endParaRPr lang="ru-RU" sz="500" dirty="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7276219"/>
                  </a:ext>
                </a:extLst>
              </a:tr>
              <a:tr h="407613">
                <a:tc>
                  <a:txBody>
                    <a:bodyPr/>
                    <a:lstStyle/>
                    <a:p>
                      <a:pPr algn="just">
                        <a:spcAft>
                          <a:spcPts val="0"/>
                        </a:spcAft>
                      </a:pPr>
                      <a:r>
                        <a:rPr lang="ru-RU" sz="700" kern="1200" dirty="0">
                          <a:solidFill>
                            <a:schemeClr val="tx1"/>
                          </a:solidFill>
                          <a:effectLst/>
                          <a:latin typeface="Times New Roman" panose="02020603050405020304" pitchFamily="18" charset="0"/>
                          <a:ea typeface="Times New Roman" panose="02020603050405020304" pitchFamily="18" charset="0"/>
                          <a:cs typeface="+mn-cs"/>
                        </a:rPr>
                        <a:t>2 декада февраля</a:t>
                      </a:r>
                    </a:p>
                  </a:txBody>
                  <a:tcPr marL="114300" marR="114300" marT="114300" marB="1143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700" dirty="0">
                          <a:effectLst/>
                          <a:latin typeface="Times New Roman" panose="02020603050405020304" pitchFamily="18" charset="0"/>
                          <a:ea typeface="Times New Roman" panose="02020603050405020304" pitchFamily="18" charset="0"/>
                        </a:rPr>
                        <a:t>Формирование групп</a:t>
                      </a:r>
                      <a:endParaRPr lang="ru-RU" sz="500" dirty="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700" dirty="0">
                          <a:effectLst/>
                          <a:latin typeface="Times New Roman" panose="02020603050405020304" pitchFamily="18" charset="0"/>
                          <a:ea typeface="Times New Roman" panose="02020603050405020304" pitchFamily="18" charset="0"/>
                        </a:rPr>
                        <a:t>Комплектование групп для карьерного тура</a:t>
                      </a:r>
                      <a:endParaRPr lang="ru-RU" sz="500" dirty="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700" dirty="0">
                          <a:effectLst/>
                          <a:latin typeface="Times New Roman" panose="02020603050405020304" pitchFamily="18" charset="0"/>
                          <a:ea typeface="Times New Roman" panose="02020603050405020304" pitchFamily="18" charset="0"/>
                        </a:rPr>
                        <a:t>Сформированы 2-3 группы студентов</a:t>
                      </a:r>
                      <a:endParaRPr lang="ru-RU" sz="500" dirty="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7830526"/>
                  </a:ext>
                </a:extLst>
              </a:tr>
              <a:tr h="510586">
                <a:tc rowSpan="2">
                  <a:txBody>
                    <a:bodyPr/>
                    <a:lstStyle/>
                    <a:p>
                      <a:pPr algn="just">
                        <a:spcAft>
                          <a:spcPts val="0"/>
                        </a:spcAft>
                      </a:pPr>
                      <a:r>
                        <a:rPr lang="ru-RU" sz="700" kern="1200" dirty="0">
                          <a:solidFill>
                            <a:schemeClr val="tx1"/>
                          </a:solidFill>
                          <a:effectLst/>
                          <a:latin typeface="Times New Roman" panose="02020603050405020304" pitchFamily="18" charset="0"/>
                          <a:ea typeface="Times New Roman" panose="02020603050405020304" pitchFamily="18" charset="0"/>
                          <a:cs typeface="+mn-cs"/>
                        </a:rPr>
                        <a:t>3 декада февраля</a:t>
                      </a:r>
                    </a:p>
                  </a:txBody>
                  <a:tcPr marL="114300" marR="114300" marT="114300" marB="1143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700">
                          <a:effectLst/>
                          <a:latin typeface="Times New Roman" panose="02020603050405020304" pitchFamily="18" charset="0"/>
                          <a:ea typeface="Times New Roman" panose="02020603050405020304" pitchFamily="18" charset="0"/>
                        </a:rPr>
                        <a:t>Мотивационная сессия</a:t>
                      </a:r>
                      <a:endParaRPr lang="ru-RU" sz="50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700">
                          <a:effectLst/>
                          <a:latin typeface="Times New Roman" panose="02020603050405020304" pitchFamily="18" charset="0"/>
                          <a:ea typeface="Times New Roman" panose="02020603050405020304" pitchFamily="18" charset="0"/>
                        </a:rPr>
                        <a:t>Повышение интереса к педагогической профессии</a:t>
                      </a:r>
                      <a:endParaRPr lang="ru-RU" sz="50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700" dirty="0">
                          <a:effectLst/>
                          <a:latin typeface="Times New Roman" panose="02020603050405020304" pitchFamily="18" charset="0"/>
                          <a:ea typeface="Times New Roman" panose="02020603050405020304" pitchFamily="18" charset="0"/>
                        </a:rPr>
                        <a:t>Усиление профессиональной мотивации</a:t>
                      </a:r>
                      <a:endParaRPr lang="ru-RU" sz="500" dirty="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3005923"/>
                  </a:ext>
                </a:extLst>
              </a:tr>
              <a:tr h="613560">
                <a:tc vMerge="1">
                  <a:txBody>
                    <a:bodyPr/>
                    <a:lstStyle/>
                    <a:p>
                      <a:endParaRPr lang="ru-RU"/>
                    </a:p>
                  </a:txBody>
                  <a:tcPr/>
                </a:tc>
                <a:tc>
                  <a:txBody>
                    <a:bodyPr/>
                    <a:lstStyle/>
                    <a:p>
                      <a:pPr algn="just">
                        <a:spcAft>
                          <a:spcPts val="0"/>
                        </a:spcAft>
                      </a:pPr>
                      <a:r>
                        <a:rPr lang="ru-RU" sz="700">
                          <a:effectLst/>
                          <a:latin typeface="Times New Roman" panose="02020603050405020304" pitchFamily="18" charset="0"/>
                          <a:ea typeface="Times New Roman" panose="02020603050405020304" pitchFamily="18" charset="0"/>
                        </a:rPr>
                        <a:t>Вебинар с руководителями ОО</a:t>
                      </a:r>
                      <a:endParaRPr lang="ru-RU" sz="50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700" dirty="0">
                          <a:effectLst/>
                          <a:latin typeface="Times New Roman" panose="02020603050405020304" pitchFamily="18" charset="0"/>
                          <a:ea typeface="Times New Roman" panose="02020603050405020304" pitchFamily="18" charset="0"/>
                        </a:rPr>
                        <a:t>Установки на проведение Тура на площадках ОО</a:t>
                      </a:r>
                      <a:endParaRPr lang="ru-RU" sz="500" dirty="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700" dirty="0">
                          <a:effectLst/>
                          <a:latin typeface="Times New Roman" panose="02020603050405020304" pitchFamily="18" charset="0"/>
                          <a:ea typeface="Times New Roman" panose="02020603050405020304" pitchFamily="18" charset="0"/>
                        </a:rPr>
                        <a:t>Синхронизация действий и подходов для качественного проведения тура</a:t>
                      </a:r>
                      <a:endParaRPr lang="ru-RU" sz="500" dirty="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0950105"/>
                  </a:ext>
                </a:extLst>
              </a:tr>
              <a:tr h="510586">
                <a:tc>
                  <a:txBody>
                    <a:bodyPr/>
                    <a:lstStyle/>
                    <a:p>
                      <a:pPr algn="just">
                        <a:spcAft>
                          <a:spcPts val="0"/>
                        </a:spcAft>
                      </a:pPr>
                      <a:r>
                        <a:rPr lang="ru-RU" sz="700" kern="1200" dirty="0">
                          <a:solidFill>
                            <a:schemeClr val="tx1"/>
                          </a:solidFill>
                          <a:effectLst/>
                          <a:latin typeface="Times New Roman" panose="02020603050405020304" pitchFamily="18" charset="0"/>
                          <a:ea typeface="Times New Roman" panose="02020603050405020304" pitchFamily="18" charset="0"/>
                          <a:cs typeface="+mn-cs"/>
                        </a:rPr>
                        <a:t>Март-апрель</a:t>
                      </a:r>
                    </a:p>
                  </a:txBody>
                  <a:tcPr marL="114300" marR="114300" marT="114300" marB="1143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700">
                          <a:effectLst/>
                          <a:latin typeface="Times New Roman" panose="02020603050405020304" pitchFamily="18" charset="0"/>
                          <a:ea typeface="Times New Roman" panose="02020603050405020304" pitchFamily="18" charset="0"/>
                        </a:rPr>
                        <a:t>Карьерный тур</a:t>
                      </a:r>
                      <a:endParaRPr lang="ru-RU" sz="50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700" dirty="0">
                          <a:effectLst/>
                          <a:latin typeface="Times New Roman" panose="02020603050405020304" pitchFamily="18" charset="0"/>
                          <a:ea typeface="Times New Roman" panose="02020603050405020304" pitchFamily="18" charset="0"/>
                        </a:rPr>
                        <a:t>Посещение школ региона</a:t>
                      </a:r>
                      <a:endParaRPr lang="ru-RU" sz="500" dirty="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700" dirty="0">
                          <a:effectLst/>
                          <a:latin typeface="Times New Roman" panose="02020603050405020304" pitchFamily="18" charset="0"/>
                          <a:ea typeface="Times New Roman" panose="02020603050405020304" pitchFamily="18" charset="0"/>
                        </a:rPr>
                        <a:t>Знакомство с реальной образовательной средой</a:t>
                      </a:r>
                      <a:endParaRPr lang="ru-RU" sz="500" dirty="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9160730"/>
                  </a:ext>
                </a:extLst>
              </a:tr>
              <a:tr h="510586">
                <a:tc>
                  <a:txBody>
                    <a:bodyPr/>
                    <a:lstStyle/>
                    <a:p>
                      <a:pPr algn="just">
                        <a:spcAft>
                          <a:spcPts val="0"/>
                        </a:spcAft>
                      </a:pPr>
                      <a:r>
                        <a:rPr lang="ru-RU" sz="700" kern="1200" dirty="0">
                          <a:solidFill>
                            <a:schemeClr val="tx1"/>
                          </a:solidFill>
                          <a:effectLst/>
                          <a:latin typeface="Times New Roman" panose="02020603050405020304" pitchFamily="18" charset="0"/>
                          <a:ea typeface="Times New Roman" panose="02020603050405020304" pitchFamily="18" charset="0"/>
                          <a:cs typeface="+mn-cs"/>
                        </a:rPr>
                        <a:t>Конец апреля</a:t>
                      </a:r>
                    </a:p>
                  </a:txBody>
                  <a:tcPr marL="114300" marR="114300" marT="114300" marB="1143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700">
                          <a:effectLst/>
                          <a:latin typeface="Times New Roman" panose="02020603050405020304" pitchFamily="18" charset="0"/>
                          <a:ea typeface="Times New Roman" panose="02020603050405020304" pitchFamily="18" charset="0"/>
                        </a:rPr>
                        <a:t>Итоговый круглый стол</a:t>
                      </a:r>
                      <a:endParaRPr lang="ru-RU" sz="50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700">
                          <a:effectLst/>
                          <a:latin typeface="Times New Roman" panose="02020603050405020304" pitchFamily="18" charset="0"/>
                          <a:ea typeface="Times New Roman" panose="02020603050405020304" pitchFamily="18" charset="0"/>
                        </a:rPr>
                        <a:t>Подведение итогов, ярмарка вакансий</a:t>
                      </a:r>
                      <a:endParaRPr lang="ru-RU" sz="50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700" dirty="0">
                          <a:effectLst/>
                          <a:latin typeface="Times New Roman" panose="02020603050405020304" pitchFamily="18" charset="0"/>
                          <a:ea typeface="Times New Roman" panose="02020603050405020304" pitchFamily="18" charset="0"/>
                        </a:rPr>
                        <a:t>Заключение договоров о практике и трудоустройстве</a:t>
                      </a:r>
                      <a:endParaRPr lang="ru-RU" sz="500" dirty="0">
                        <a:effectLst/>
                        <a:latin typeface="Times New Roman" panose="02020603050405020304" pitchFamily="18" charset="0"/>
                        <a:ea typeface="Times New Roman" panose="02020603050405020304" pitchFamily="18" charset="0"/>
                      </a:endParaRPr>
                    </a:p>
                  </a:txBody>
                  <a:tcPr marL="49346" marR="49346" marT="49346" marB="4934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9605834"/>
                  </a:ext>
                </a:extLst>
              </a:tr>
            </a:tbl>
          </a:graphicData>
        </a:graphic>
      </p:graphicFrame>
    </p:spTree>
    <p:extLst>
      <p:ext uri="{BB962C8B-B14F-4D97-AF65-F5344CB8AC3E}">
        <p14:creationId xmlns:p14="http://schemas.microsoft.com/office/powerpoint/2010/main" val="2911734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FA922B49-8EF7-8919-EB70-3CD9A1D6D3D2}"/>
              </a:ext>
            </a:extLst>
          </p:cNvPr>
          <p:cNvPicPr>
            <a:picLocks noChangeAspect="1"/>
          </p:cNvPicPr>
          <p:nvPr/>
        </p:nvPicPr>
        <p:blipFill>
          <a:blip r:embed="rId3"/>
          <a:stretch>
            <a:fillRect/>
          </a:stretch>
        </p:blipFill>
        <p:spPr>
          <a:xfrm>
            <a:off x="-252536" y="3811862"/>
            <a:ext cx="1331638" cy="1331638"/>
          </a:xfrm>
          <a:prstGeom prst="rect">
            <a:avLst/>
          </a:prstGeom>
        </p:spPr>
      </p:pic>
      <p:pic>
        <p:nvPicPr>
          <p:cNvPr id="9" name="Рисунок 8">
            <a:extLst>
              <a:ext uri="{FF2B5EF4-FFF2-40B4-BE49-F238E27FC236}">
                <a16:creationId xmlns:a16="http://schemas.microsoft.com/office/drawing/2014/main" id="{2872AA8C-56AD-FA4F-3753-FD1294A9C76A}"/>
              </a:ext>
            </a:extLst>
          </p:cNvPr>
          <p:cNvPicPr>
            <a:picLocks noChangeAspect="1"/>
          </p:cNvPicPr>
          <p:nvPr/>
        </p:nvPicPr>
        <p:blipFill>
          <a:blip r:embed="rId4"/>
          <a:stretch>
            <a:fillRect/>
          </a:stretch>
        </p:blipFill>
        <p:spPr>
          <a:xfrm>
            <a:off x="-252536" y="2499742"/>
            <a:ext cx="1339078" cy="1339078"/>
          </a:xfrm>
          <a:prstGeom prst="rect">
            <a:avLst/>
          </a:prstGeom>
        </p:spPr>
      </p:pic>
      <p:pic>
        <p:nvPicPr>
          <p:cNvPr id="10" name="Рисунок 9">
            <a:extLst>
              <a:ext uri="{FF2B5EF4-FFF2-40B4-BE49-F238E27FC236}">
                <a16:creationId xmlns:a16="http://schemas.microsoft.com/office/drawing/2014/main" id="{484252C0-0317-55ED-3D86-2C3F0523F7CE}"/>
              </a:ext>
            </a:extLst>
          </p:cNvPr>
          <p:cNvPicPr>
            <a:picLocks noChangeAspect="1"/>
          </p:cNvPicPr>
          <p:nvPr/>
        </p:nvPicPr>
        <p:blipFill>
          <a:blip r:embed="rId5"/>
          <a:stretch>
            <a:fillRect/>
          </a:stretch>
        </p:blipFill>
        <p:spPr>
          <a:xfrm>
            <a:off x="-252536" y="0"/>
            <a:ext cx="1339078" cy="2499742"/>
          </a:xfrm>
          <a:prstGeom prst="rect">
            <a:avLst/>
          </a:prstGeom>
        </p:spPr>
      </p:pic>
      <p:pic>
        <p:nvPicPr>
          <p:cNvPr id="11" name="Рисунок 10">
            <a:extLst>
              <a:ext uri="{FF2B5EF4-FFF2-40B4-BE49-F238E27FC236}">
                <a16:creationId xmlns:a16="http://schemas.microsoft.com/office/drawing/2014/main" id="{B8AE240A-E6EA-6D72-A5AE-9DE256C58E70}"/>
              </a:ext>
            </a:extLst>
          </p:cNvPr>
          <p:cNvPicPr>
            <a:picLocks noChangeAspect="1"/>
          </p:cNvPicPr>
          <p:nvPr/>
        </p:nvPicPr>
        <p:blipFill>
          <a:blip r:embed="rId6"/>
          <a:stretch>
            <a:fillRect/>
          </a:stretch>
        </p:blipFill>
        <p:spPr>
          <a:xfrm>
            <a:off x="0" y="267494"/>
            <a:ext cx="1046408" cy="697605"/>
          </a:xfrm>
          <a:prstGeom prst="rect">
            <a:avLst/>
          </a:prstGeom>
        </p:spPr>
      </p:pic>
      <p:sp>
        <p:nvSpPr>
          <p:cNvPr id="13" name="TextBox 12">
            <a:extLst>
              <a:ext uri="{FF2B5EF4-FFF2-40B4-BE49-F238E27FC236}">
                <a16:creationId xmlns:a16="http://schemas.microsoft.com/office/drawing/2014/main" id="{9A499A8F-A08E-2C5D-B9E6-39BA7113E0DD}"/>
              </a:ext>
            </a:extLst>
          </p:cNvPr>
          <p:cNvSpPr txBox="1"/>
          <p:nvPr/>
        </p:nvSpPr>
        <p:spPr>
          <a:xfrm>
            <a:off x="4499992" y="63835"/>
            <a:ext cx="4608511" cy="646331"/>
          </a:xfrm>
          <a:prstGeom prst="rect">
            <a:avLst/>
          </a:prstGeom>
          <a:noFill/>
        </p:spPr>
        <p:txBody>
          <a:bodyPr wrap="square">
            <a:spAutoFit/>
          </a:bodyPr>
          <a:lstStyle/>
          <a:p>
            <a:pPr algn="ctr"/>
            <a:r>
              <a:rPr lang="ru-RU" sz="3600" dirty="0">
                <a:solidFill>
                  <a:srgbClr val="FF0000"/>
                </a:solidFill>
                <a:latin typeface="+mj-lt"/>
                <a:ea typeface="+mj-ea"/>
                <a:cs typeface="+mj-cs"/>
              </a:rPr>
              <a:t>Трек «Карьерный тур»</a:t>
            </a:r>
          </a:p>
        </p:txBody>
      </p:sp>
      <p:sp>
        <p:nvSpPr>
          <p:cNvPr id="18" name="Прямоугольник: скругленные углы 17">
            <a:extLst>
              <a:ext uri="{FF2B5EF4-FFF2-40B4-BE49-F238E27FC236}">
                <a16:creationId xmlns:a16="http://schemas.microsoft.com/office/drawing/2014/main" id="{D04A62D5-5952-4992-AD9A-84B80954BE2A}"/>
              </a:ext>
            </a:extLst>
          </p:cNvPr>
          <p:cNvSpPr/>
          <p:nvPr/>
        </p:nvSpPr>
        <p:spPr>
          <a:xfrm>
            <a:off x="1298925" y="3732401"/>
            <a:ext cx="2376264" cy="1331638"/>
          </a:xfrm>
          <a:prstGeom prst="roundRect">
            <a:avLst/>
          </a:prstGeom>
          <a:solidFill>
            <a:schemeClr val="accent2">
              <a:lumMod val="75000"/>
            </a:schemeClr>
          </a:solidFill>
          <a:ln>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solidFill>
                  <a:schemeClr val="bg1"/>
                </a:solidFill>
              </a:rPr>
              <a:t>2024 год:</a:t>
            </a:r>
          </a:p>
          <a:p>
            <a:pPr algn="ctr"/>
            <a:r>
              <a:rPr lang="ru-RU" sz="1400" dirty="0">
                <a:solidFill>
                  <a:schemeClr val="bg1"/>
                </a:solidFill>
              </a:rPr>
              <a:t>5 образовательных организаций</a:t>
            </a:r>
          </a:p>
          <a:p>
            <a:pPr algn="ctr"/>
            <a:r>
              <a:rPr lang="ru-RU" sz="1400" dirty="0">
                <a:solidFill>
                  <a:schemeClr val="bg1"/>
                </a:solidFill>
              </a:rPr>
              <a:t>82 студента</a:t>
            </a:r>
          </a:p>
          <a:p>
            <a:pPr algn="ctr"/>
            <a:endParaRPr lang="ru-RU" dirty="0"/>
          </a:p>
        </p:txBody>
      </p:sp>
      <p:sp>
        <p:nvSpPr>
          <p:cNvPr id="19" name="Прямоугольник: скругленные углы 18">
            <a:extLst>
              <a:ext uri="{FF2B5EF4-FFF2-40B4-BE49-F238E27FC236}">
                <a16:creationId xmlns:a16="http://schemas.microsoft.com/office/drawing/2014/main" id="{BDF1C30E-3C57-4229-B532-428D2C19CE40}"/>
              </a:ext>
            </a:extLst>
          </p:cNvPr>
          <p:cNvSpPr/>
          <p:nvPr/>
        </p:nvSpPr>
        <p:spPr>
          <a:xfrm>
            <a:off x="3779912" y="2859782"/>
            <a:ext cx="2376264" cy="1167271"/>
          </a:xfrm>
          <a:prstGeom prst="roundRect">
            <a:avLst/>
          </a:prstGeom>
          <a:solidFill>
            <a:schemeClr val="accent2">
              <a:lumMod val="75000"/>
            </a:schemeClr>
          </a:solidFill>
          <a:ln>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solidFill>
                  <a:schemeClr val="bg1"/>
                </a:solidFill>
              </a:rPr>
              <a:t>2025 год:</a:t>
            </a:r>
          </a:p>
          <a:p>
            <a:pPr algn="ctr"/>
            <a:r>
              <a:rPr lang="ru-RU" sz="1400" dirty="0">
                <a:solidFill>
                  <a:schemeClr val="bg1"/>
                </a:solidFill>
              </a:rPr>
              <a:t>6 образовательных организаций</a:t>
            </a:r>
          </a:p>
          <a:p>
            <a:pPr algn="ctr"/>
            <a:r>
              <a:rPr lang="ru-RU" sz="1400" dirty="0">
                <a:solidFill>
                  <a:schemeClr val="bg1"/>
                </a:solidFill>
              </a:rPr>
              <a:t>114 студентов</a:t>
            </a:r>
          </a:p>
          <a:p>
            <a:pPr algn="ctr"/>
            <a:endParaRPr lang="ru-RU" dirty="0"/>
          </a:p>
        </p:txBody>
      </p:sp>
      <p:sp>
        <p:nvSpPr>
          <p:cNvPr id="20" name="Прямоугольник: скругленные углы 19">
            <a:extLst>
              <a:ext uri="{FF2B5EF4-FFF2-40B4-BE49-F238E27FC236}">
                <a16:creationId xmlns:a16="http://schemas.microsoft.com/office/drawing/2014/main" id="{75E196B4-6937-47AD-A494-BB7EE0C19D61}"/>
              </a:ext>
            </a:extLst>
          </p:cNvPr>
          <p:cNvSpPr/>
          <p:nvPr/>
        </p:nvSpPr>
        <p:spPr>
          <a:xfrm>
            <a:off x="6260899" y="2109238"/>
            <a:ext cx="2573747" cy="1411086"/>
          </a:xfrm>
          <a:prstGeom prst="roundRect">
            <a:avLst/>
          </a:prstGeom>
          <a:solidFill>
            <a:schemeClr val="accent2">
              <a:lumMod val="75000"/>
            </a:schemeClr>
          </a:solidFill>
          <a:ln>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a:t>Привлечение новых участников из Свердловской области – колледжи, школы, организации дополнительного образования; проведение Карьерного тура для других отраслей социальной сферы Свердловской области: физическая культура, здравоохранение, культура</a:t>
            </a:r>
          </a:p>
        </p:txBody>
      </p:sp>
      <p:pic>
        <p:nvPicPr>
          <p:cNvPr id="24" name="Рисунок 23">
            <a:extLst>
              <a:ext uri="{FF2B5EF4-FFF2-40B4-BE49-F238E27FC236}">
                <a16:creationId xmlns:a16="http://schemas.microsoft.com/office/drawing/2014/main" id="{11E81566-48C5-4C96-A374-980BC07FF0F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43000" y="201323"/>
            <a:ext cx="3429000" cy="2571750"/>
          </a:xfrm>
          <a:prstGeom prst="rect">
            <a:avLst/>
          </a:prstGeom>
          <a:effectLst>
            <a:softEdge rad="317500"/>
          </a:effectLst>
        </p:spPr>
      </p:pic>
    </p:spTree>
    <p:extLst>
      <p:ext uri="{BB962C8B-B14F-4D97-AF65-F5344CB8AC3E}">
        <p14:creationId xmlns:p14="http://schemas.microsoft.com/office/powerpoint/2010/main" val="4164627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FA922B49-8EF7-8919-EB70-3CD9A1D6D3D2}"/>
              </a:ext>
            </a:extLst>
          </p:cNvPr>
          <p:cNvPicPr>
            <a:picLocks noChangeAspect="1"/>
          </p:cNvPicPr>
          <p:nvPr/>
        </p:nvPicPr>
        <p:blipFill>
          <a:blip r:embed="rId2"/>
          <a:stretch>
            <a:fillRect/>
          </a:stretch>
        </p:blipFill>
        <p:spPr>
          <a:xfrm>
            <a:off x="0" y="3811862"/>
            <a:ext cx="1331638" cy="1331638"/>
          </a:xfrm>
          <a:prstGeom prst="rect">
            <a:avLst/>
          </a:prstGeom>
        </p:spPr>
      </p:pic>
      <p:pic>
        <p:nvPicPr>
          <p:cNvPr id="9" name="Рисунок 8">
            <a:extLst>
              <a:ext uri="{FF2B5EF4-FFF2-40B4-BE49-F238E27FC236}">
                <a16:creationId xmlns:a16="http://schemas.microsoft.com/office/drawing/2014/main" id="{2872AA8C-56AD-FA4F-3753-FD1294A9C76A}"/>
              </a:ext>
            </a:extLst>
          </p:cNvPr>
          <p:cNvPicPr>
            <a:picLocks noChangeAspect="1"/>
          </p:cNvPicPr>
          <p:nvPr/>
        </p:nvPicPr>
        <p:blipFill>
          <a:blip r:embed="rId3"/>
          <a:stretch>
            <a:fillRect/>
          </a:stretch>
        </p:blipFill>
        <p:spPr>
          <a:xfrm>
            <a:off x="-8665" y="2458009"/>
            <a:ext cx="1339078" cy="1339078"/>
          </a:xfrm>
          <a:prstGeom prst="rect">
            <a:avLst/>
          </a:prstGeom>
        </p:spPr>
      </p:pic>
      <p:pic>
        <p:nvPicPr>
          <p:cNvPr id="10" name="Рисунок 9">
            <a:extLst>
              <a:ext uri="{FF2B5EF4-FFF2-40B4-BE49-F238E27FC236}">
                <a16:creationId xmlns:a16="http://schemas.microsoft.com/office/drawing/2014/main" id="{484252C0-0317-55ED-3D86-2C3F0523F7CE}"/>
              </a:ext>
            </a:extLst>
          </p:cNvPr>
          <p:cNvPicPr>
            <a:picLocks noChangeAspect="1"/>
          </p:cNvPicPr>
          <p:nvPr/>
        </p:nvPicPr>
        <p:blipFill>
          <a:blip r:embed="rId4"/>
          <a:stretch>
            <a:fillRect/>
          </a:stretch>
        </p:blipFill>
        <p:spPr>
          <a:xfrm>
            <a:off x="0" y="-8344"/>
            <a:ext cx="1339078" cy="2466353"/>
          </a:xfrm>
          <a:prstGeom prst="rect">
            <a:avLst/>
          </a:prstGeom>
        </p:spPr>
      </p:pic>
      <p:pic>
        <p:nvPicPr>
          <p:cNvPr id="11" name="Рисунок 10">
            <a:extLst>
              <a:ext uri="{FF2B5EF4-FFF2-40B4-BE49-F238E27FC236}">
                <a16:creationId xmlns:a16="http://schemas.microsoft.com/office/drawing/2014/main" id="{B8AE240A-E6EA-6D72-A5AE-9DE256C58E70}"/>
              </a:ext>
            </a:extLst>
          </p:cNvPr>
          <p:cNvPicPr>
            <a:picLocks noChangeAspect="1"/>
          </p:cNvPicPr>
          <p:nvPr/>
        </p:nvPicPr>
        <p:blipFill>
          <a:blip r:embed="rId5"/>
          <a:stretch>
            <a:fillRect/>
          </a:stretch>
        </p:blipFill>
        <p:spPr>
          <a:xfrm>
            <a:off x="166117" y="267494"/>
            <a:ext cx="1046408" cy="697605"/>
          </a:xfrm>
          <a:prstGeom prst="rect">
            <a:avLst/>
          </a:prstGeom>
        </p:spPr>
      </p:pic>
      <p:sp>
        <p:nvSpPr>
          <p:cNvPr id="4" name="Заголовок 3">
            <a:extLst>
              <a:ext uri="{FF2B5EF4-FFF2-40B4-BE49-F238E27FC236}">
                <a16:creationId xmlns:a16="http://schemas.microsoft.com/office/drawing/2014/main" id="{184659FE-90E0-4EF5-A1CE-222AABF8EB2D}"/>
              </a:ext>
            </a:extLst>
          </p:cNvPr>
          <p:cNvSpPr>
            <a:spLocks noGrp="1"/>
          </p:cNvSpPr>
          <p:nvPr>
            <p:ph type="title"/>
          </p:nvPr>
        </p:nvSpPr>
        <p:spPr>
          <a:xfrm>
            <a:off x="1619672" y="54351"/>
            <a:ext cx="7648364" cy="857250"/>
          </a:xfrm>
        </p:spPr>
        <p:txBody>
          <a:bodyPr>
            <a:normAutofit/>
          </a:bodyPr>
          <a:lstStyle/>
          <a:p>
            <a:r>
              <a:rPr lang="ru-RU" sz="3600" dirty="0">
                <a:solidFill>
                  <a:srgbClr val="800000"/>
                </a:solidFill>
              </a:rPr>
              <a:t>Результаты 2024-2025 гг.</a:t>
            </a:r>
          </a:p>
        </p:txBody>
      </p:sp>
      <p:sp>
        <p:nvSpPr>
          <p:cNvPr id="20" name="Объект 19">
            <a:extLst>
              <a:ext uri="{FF2B5EF4-FFF2-40B4-BE49-F238E27FC236}">
                <a16:creationId xmlns:a16="http://schemas.microsoft.com/office/drawing/2014/main" id="{8D9BDD27-A00B-458D-9EC8-05FDC255EBB2}"/>
              </a:ext>
            </a:extLst>
          </p:cNvPr>
          <p:cNvSpPr>
            <a:spLocks noGrp="1"/>
          </p:cNvSpPr>
          <p:nvPr>
            <p:ph idx="1"/>
          </p:nvPr>
        </p:nvSpPr>
        <p:spPr>
          <a:xfrm>
            <a:off x="1650028" y="834504"/>
            <a:ext cx="7170444" cy="4185518"/>
          </a:xfrm>
        </p:spPr>
        <p:txBody>
          <a:bodyPr>
            <a:normAutofit fontScale="85000" lnSpcReduction="10000"/>
          </a:bodyPr>
          <a:lstStyle/>
          <a:p>
            <a:pPr marL="0" indent="0">
              <a:buNone/>
            </a:pPr>
            <a:r>
              <a:rPr lang="ru-RU" sz="1800" dirty="0"/>
              <a:t>Формирование кадрового партнерства участников проекта через:</a:t>
            </a:r>
          </a:p>
          <a:p>
            <a:pPr>
              <a:buFont typeface="Wingdings" panose="05000000000000000000" pitchFamily="2" charset="2"/>
              <a:buChar char="v"/>
            </a:pPr>
            <a:r>
              <a:rPr lang="ru-RU" sz="1800" dirty="0"/>
              <a:t>Формирование  и расширение сети партнёрских колледжей для реализации дополнительной общеобразовательной программы для школьников 6-11 классов «</a:t>
            </a:r>
            <a:r>
              <a:rPr lang="ru-RU" sz="1800" dirty="0" err="1"/>
              <a:t>ПрофОтряд</a:t>
            </a:r>
            <a:r>
              <a:rPr lang="ru-RU" sz="1800" dirty="0"/>
              <a:t>» - 5 колледжей-партнеров, отобранных на конкурсной основе, в 2024 г., 7 колледжей - в 2025 г. Прирост числа охваченных школьников на 39%.</a:t>
            </a:r>
          </a:p>
          <a:p>
            <a:pPr>
              <a:buFont typeface="Wingdings" panose="05000000000000000000" pitchFamily="2" charset="2"/>
              <a:buChar char="v"/>
            </a:pPr>
            <a:r>
              <a:rPr lang="ru-RU" sz="1800" dirty="0"/>
              <a:t>Формирование мягких навыков у студентов по запросу работодателей – построено и реализовано 83 индивидуальных маршрута обучения для студентов, 132 человека из 4 российских регионов приняли участие во Всероссийском конкурсе «</a:t>
            </a:r>
            <a:r>
              <a:rPr lang="ru-RU" sz="1800" dirty="0" err="1"/>
              <a:t>ПрофБатл</a:t>
            </a:r>
            <a:r>
              <a:rPr lang="ru-RU" sz="1800" dirty="0"/>
              <a:t>», на котором жюри из работодателей оценивало приобретенные навыки; </a:t>
            </a:r>
          </a:p>
          <a:p>
            <a:pPr>
              <a:buFont typeface="Wingdings" panose="05000000000000000000" pitchFamily="2" charset="2"/>
              <a:buChar char="v"/>
            </a:pPr>
            <a:r>
              <a:rPr lang="ru-RU" sz="1800" dirty="0"/>
              <a:t>Формирование модели взаимодействия выпускников и работодателей – Карьерный тур для 196 выпускников педагогического колледжа по 11 образовательным организациям;</a:t>
            </a:r>
          </a:p>
          <a:p>
            <a:pPr>
              <a:buFont typeface="Wingdings" panose="05000000000000000000" pitchFamily="2" charset="2"/>
              <a:buChar char="v"/>
            </a:pPr>
            <a:r>
              <a:rPr lang="ru-RU" sz="1800" dirty="0"/>
              <a:t>Обобщение модели реализации проекта для представления в профессиональном сообществе – методические разработки и рекомендации, образовательные программы, сценарии, опросные листы и анкеты, чек-листы мероприятий, 3 Положения, 1 план взаимодействия.</a:t>
            </a:r>
          </a:p>
        </p:txBody>
      </p:sp>
    </p:spTree>
    <p:extLst>
      <p:ext uri="{BB962C8B-B14F-4D97-AF65-F5344CB8AC3E}">
        <p14:creationId xmlns:p14="http://schemas.microsoft.com/office/powerpoint/2010/main" val="1400760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73C4F149-A7E5-4AD3-9D7C-073101EDFBFA}"/>
              </a:ext>
            </a:extLst>
          </p:cNvPr>
          <p:cNvPicPr>
            <a:picLocks noChangeAspect="1"/>
          </p:cNvPicPr>
          <p:nvPr/>
        </p:nvPicPr>
        <p:blipFill>
          <a:blip r:embed="rId2"/>
          <a:stretch>
            <a:fillRect/>
          </a:stretch>
        </p:blipFill>
        <p:spPr>
          <a:xfrm>
            <a:off x="6625172" y="2828632"/>
            <a:ext cx="2098781" cy="2283718"/>
          </a:xfrm>
          <a:prstGeom prst="rect">
            <a:avLst/>
          </a:prstGeom>
        </p:spPr>
      </p:pic>
      <p:pic>
        <p:nvPicPr>
          <p:cNvPr id="6" name="Рисунок 5">
            <a:extLst>
              <a:ext uri="{FF2B5EF4-FFF2-40B4-BE49-F238E27FC236}">
                <a16:creationId xmlns:a16="http://schemas.microsoft.com/office/drawing/2014/main" id="{FA922B49-8EF7-8919-EB70-3CD9A1D6D3D2}"/>
              </a:ext>
            </a:extLst>
          </p:cNvPr>
          <p:cNvPicPr>
            <a:picLocks noChangeAspect="1"/>
          </p:cNvPicPr>
          <p:nvPr/>
        </p:nvPicPr>
        <p:blipFill>
          <a:blip r:embed="rId3"/>
          <a:stretch>
            <a:fillRect/>
          </a:stretch>
        </p:blipFill>
        <p:spPr>
          <a:xfrm>
            <a:off x="0" y="3811862"/>
            <a:ext cx="1331638" cy="1331638"/>
          </a:xfrm>
          <a:prstGeom prst="rect">
            <a:avLst/>
          </a:prstGeom>
        </p:spPr>
      </p:pic>
      <p:pic>
        <p:nvPicPr>
          <p:cNvPr id="9" name="Рисунок 8">
            <a:extLst>
              <a:ext uri="{FF2B5EF4-FFF2-40B4-BE49-F238E27FC236}">
                <a16:creationId xmlns:a16="http://schemas.microsoft.com/office/drawing/2014/main" id="{2872AA8C-56AD-FA4F-3753-FD1294A9C76A}"/>
              </a:ext>
            </a:extLst>
          </p:cNvPr>
          <p:cNvPicPr>
            <a:picLocks noChangeAspect="1"/>
          </p:cNvPicPr>
          <p:nvPr/>
        </p:nvPicPr>
        <p:blipFill>
          <a:blip r:embed="rId4"/>
          <a:stretch>
            <a:fillRect/>
          </a:stretch>
        </p:blipFill>
        <p:spPr>
          <a:xfrm>
            <a:off x="-8665" y="2458009"/>
            <a:ext cx="1339078" cy="1339078"/>
          </a:xfrm>
          <a:prstGeom prst="rect">
            <a:avLst/>
          </a:prstGeom>
        </p:spPr>
      </p:pic>
      <p:pic>
        <p:nvPicPr>
          <p:cNvPr id="10" name="Рисунок 9">
            <a:extLst>
              <a:ext uri="{FF2B5EF4-FFF2-40B4-BE49-F238E27FC236}">
                <a16:creationId xmlns:a16="http://schemas.microsoft.com/office/drawing/2014/main" id="{484252C0-0317-55ED-3D86-2C3F0523F7CE}"/>
              </a:ext>
            </a:extLst>
          </p:cNvPr>
          <p:cNvPicPr>
            <a:picLocks noChangeAspect="1"/>
          </p:cNvPicPr>
          <p:nvPr/>
        </p:nvPicPr>
        <p:blipFill>
          <a:blip r:embed="rId5"/>
          <a:stretch>
            <a:fillRect/>
          </a:stretch>
        </p:blipFill>
        <p:spPr>
          <a:xfrm>
            <a:off x="0" y="-8344"/>
            <a:ext cx="1339078" cy="2466353"/>
          </a:xfrm>
          <a:prstGeom prst="rect">
            <a:avLst/>
          </a:prstGeom>
        </p:spPr>
      </p:pic>
      <p:pic>
        <p:nvPicPr>
          <p:cNvPr id="11" name="Рисунок 10">
            <a:extLst>
              <a:ext uri="{FF2B5EF4-FFF2-40B4-BE49-F238E27FC236}">
                <a16:creationId xmlns:a16="http://schemas.microsoft.com/office/drawing/2014/main" id="{B8AE240A-E6EA-6D72-A5AE-9DE256C58E70}"/>
              </a:ext>
            </a:extLst>
          </p:cNvPr>
          <p:cNvPicPr>
            <a:picLocks noChangeAspect="1"/>
          </p:cNvPicPr>
          <p:nvPr/>
        </p:nvPicPr>
        <p:blipFill>
          <a:blip r:embed="rId6"/>
          <a:stretch>
            <a:fillRect/>
          </a:stretch>
        </p:blipFill>
        <p:spPr>
          <a:xfrm>
            <a:off x="166117" y="267494"/>
            <a:ext cx="1046408" cy="697605"/>
          </a:xfrm>
          <a:prstGeom prst="rect">
            <a:avLst/>
          </a:prstGeom>
        </p:spPr>
      </p:pic>
      <p:sp>
        <p:nvSpPr>
          <p:cNvPr id="4" name="Заголовок 3">
            <a:extLst>
              <a:ext uri="{FF2B5EF4-FFF2-40B4-BE49-F238E27FC236}">
                <a16:creationId xmlns:a16="http://schemas.microsoft.com/office/drawing/2014/main" id="{184659FE-90E0-4EF5-A1CE-222AABF8EB2D}"/>
              </a:ext>
            </a:extLst>
          </p:cNvPr>
          <p:cNvSpPr>
            <a:spLocks noGrp="1"/>
          </p:cNvSpPr>
          <p:nvPr>
            <p:ph type="title"/>
          </p:nvPr>
        </p:nvSpPr>
        <p:spPr>
          <a:xfrm>
            <a:off x="1907704" y="65555"/>
            <a:ext cx="6779096" cy="577950"/>
          </a:xfrm>
        </p:spPr>
        <p:txBody>
          <a:bodyPr>
            <a:noAutofit/>
          </a:bodyPr>
          <a:lstStyle/>
          <a:p>
            <a:r>
              <a:rPr lang="ru-RU" sz="2400" dirty="0">
                <a:solidFill>
                  <a:srgbClr val="800000"/>
                </a:solidFill>
              </a:rPr>
              <a:t>ДАЛЬНЕЙШАЯ РЕАЛИЗАЦИЯ ПРОЕКТА</a:t>
            </a:r>
          </a:p>
        </p:txBody>
      </p:sp>
      <p:sp>
        <p:nvSpPr>
          <p:cNvPr id="20" name="Объект 19">
            <a:extLst>
              <a:ext uri="{FF2B5EF4-FFF2-40B4-BE49-F238E27FC236}">
                <a16:creationId xmlns:a16="http://schemas.microsoft.com/office/drawing/2014/main" id="{8D9BDD27-A00B-458D-9EC8-05FDC255EBB2}"/>
              </a:ext>
            </a:extLst>
          </p:cNvPr>
          <p:cNvSpPr>
            <a:spLocks noGrp="1"/>
          </p:cNvSpPr>
          <p:nvPr>
            <p:ph sz="half" idx="1"/>
          </p:nvPr>
        </p:nvSpPr>
        <p:spPr>
          <a:xfrm>
            <a:off x="1534560" y="3363838"/>
            <a:ext cx="5087047" cy="1401985"/>
          </a:xfrm>
        </p:spPr>
        <p:txBody>
          <a:bodyPr>
            <a:normAutofit fontScale="55000" lnSpcReduction="20000"/>
          </a:bodyPr>
          <a:lstStyle/>
          <a:p>
            <a:pPr>
              <a:buClr>
                <a:srgbClr val="800000"/>
              </a:buClr>
              <a:buFont typeface="Wingdings" panose="05000000000000000000" pitchFamily="2" charset="2"/>
              <a:buChar char="v"/>
            </a:pPr>
            <a:r>
              <a:rPr lang="ru-RU" sz="2900" b="1" dirty="0">
                <a:solidFill>
                  <a:srgbClr val="800000"/>
                </a:solidFill>
              </a:rPr>
              <a:t>Привлечение  новых участников проекта </a:t>
            </a:r>
            <a:r>
              <a:rPr lang="ru-RU" sz="2900" dirty="0"/>
              <a:t>из </a:t>
            </a:r>
          </a:p>
          <a:p>
            <a:pPr>
              <a:buFont typeface="Wingdings" panose="05000000000000000000" pitchFamily="2" charset="2"/>
              <a:buChar char="q"/>
            </a:pPr>
            <a:r>
              <a:rPr lang="ru-RU" sz="2900" dirty="0"/>
              <a:t>Свердловской области - колледжи, школы, организации дополнительного образования;</a:t>
            </a:r>
          </a:p>
          <a:p>
            <a:pPr algn="just">
              <a:buFont typeface="Wingdings" panose="05000000000000000000" pitchFamily="2" charset="2"/>
              <a:buChar char="q"/>
            </a:pPr>
            <a:r>
              <a:rPr lang="ru-RU" sz="2900" dirty="0"/>
              <a:t>других отраслей социальной сферы      Свердловской области: физическая культура, здравоохранение, культура </a:t>
            </a:r>
          </a:p>
          <a:p>
            <a:pPr marL="0" indent="0">
              <a:buNone/>
            </a:pPr>
            <a:endParaRPr lang="ru-RU" dirty="0"/>
          </a:p>
        </p:txBody>
      </p:sp>
      <p:sp>
        <p:nvSpPr>
          <p:cNvPr id="3" name="Объект 2">
            <a:extLst>
              <a:ext uri="{FF2B5EF4-FFF2-40B4-BE49-F238E27FC236}">
                <a16:creationId xmlns:a16="http://schemas.microsoft.com/office/drawing/2014/main" id="{50C12F2A-84E7-4274-9CBF-222B8FFD6705}"/>
              </a:ext>
            </a:extLst>
          </p:cNvPr>
          <p:cNvSpPr>
            <a:spLocks noGrp="1"/>
          </p:cNvSpPr>
          <p:nvPr>
            <p:ph sz="half" idx="2"/>
          </p:nvPr>
        </p:nvSpPr>
        <p:spPr>
          <a:xfrm>
            <a:off x="4860031" y="699542"/>
            <a:ext cx="4115005" cy="2466353"/>
          </a:xfrm>
        </p:spPr>
        <p:txBody>
          <a:bodyPr>
            <a:normAutofit fontScale="55000" lnSpcReduction="20000"/>
          </a:bodyPr>
          <a:lstStyle/>
          <a:p>
            <a:pPr algn="just">
              <a:buClr>
                <a:srgbClr val="800000"/>
              </a:buClr>
              <a:buFont typeface="Wingdings" panose="05000000000000000000" pitchFamily="2" charset="2"/>
              <a:buChar char="v"/>
            </a:pPr>
            <a:r>
              <a:rPr lang="ru-RU" sz="2900" b="1" dirty="0">
                <a:solidFill>
                  <a:srgbClr val="800000"/>
                </a:solidFill>
              </a:rPr>
              <a:t>Обмен опытом по реализации проекта с участниками отраслевой ассоциации кластера «Педагогика» ФП «</a:t>
            </a:r>
            <a:r>
              <a:rPr lang="ru-RU" sz="2900" b="1" dirty="0" err="1">
                <a:solidFill>
                  <a:srgbClr val="800000"/>
                </a:solidFill>
              </a:rPr>
              <a:t>Профессионалитет</a:t>
            </a:r>
            <a:r>
              <a:rPr lang="ru-RU" sz="2900" b="1" dirty="0">
                <a:solidFill>
                  <a:srgbClr val="800000"/>
                </a:solidFill>
              </a:rPr>
              <a:t>». </a:t>
            </a:r>
          </a:p>
          <a:p>
            <a:pPr marL="0" indent="0">
              <a:buClr>
                <a:srgbClr val="800000"/>
              </a:buClr>
              <a:buNone/>
            </a:pPr>
            <a:endParaRPr lang="ru-RU" sz="2900" dirty="0"/>
          </a:p>
          <a:p>
            <a:pPr marL="0" indent="0" algn="just">
              <a:buClr>
                <a:srgbClr val="800000"/>
              </a:buClr>
              <a:buNone/>
            </a:pPr>
            <a:r>
              <a:rPr lang="ru-RU" sz="2500" dirty="0"/>
              <a:t>Ассоциация создана для консолидации усилий отраслевого сообщества в интересах развития </a:t>
            </a:r>
            <a:r>
              <a:rPr lang="ru-RU" sz="2500" dirty="0" err="1"/>
              <a:t>ФП«Профессионалитет</a:t>
            </a:r>
            <a:r>
              <a:rPr lang="ru-RU" sz="2500" dirty="0"/>
              <a:t>», установления и укрепления партнерских отношений образовательных кластеров СПО и организаций малого и среднего предпринимательства и социальной сферы.</a:t>
            </a:r>
          </a:p>
        </p:txBody>
      </p:sp>
      <p:pic>
        <p:nvPicPr>
          <p:cNvPr id="8" name="Рисунок 7">
            <a:extLst>
              <a:ext uri="{FF2B5EF4-FFF2-40B4-BE49-F238E27FC236}">
                <a16:creationId xmlns:a16="http://schemas.microsoft.com/office/drawing/2014/main" id="{C81687E5-29E7-4C6D-829F-ACE358B8BD6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69220" y="643505"/>
            <a:ext cx="3214403" cy="2340041"/>
          </a:xfrm>
          <a:prstGeom prst="rect">
            <a:avLst/>
          </a:prstGeom>
        </p:spPr>
      </p:pic>
    </p:spTree>
    <p:extLst>
      <p:ext uri="{BB962C8B-B14F-4D97-AF65-F5344CB8AC3E}">
        <p14:creationId xmlns:p14="http://schemas.microsoft.com/office/powerpoint/2010/main" val="3121151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484189BE-41D5-05FC-E7C1-F1B88ECB1314}"/>
              </a:ext>
            </a:extLst>
          </p:cNvPr>
          <p:cNvPicPr>
            <a:picLocks noChangeAspect="1"/>
          </p:cNvPicPr>
          <p:nvPr/>
        </p:nvPicPr>
        <p:blipFill>
          <a:blip r:embed="rId2"/>
          <a:stretch>
            <a:fillRect/>
          </a:stretch>
        </p:blipFill>
        <p:spPr>
          <a:xfrm>
            <a:off x="37205" y="1700979"/>
            <a:ext cx="1223335" cy="1530009"/>
          </a:xfrm>
          <a:prstGeom prst="rect">
            <a:avLst/>
          </a:prstGeom>
        </p:spPr>
      </p:pic>
      <p:pic>
        <p:nvPicPr>
          <p:cNvPr id="5" name="Рисунок 4">
            <a:extLst>
              <a:ext uri="{FF2B5EF4-FFF2-40B4-BE49-F238E27FC236}">
                <a16:creationId xmlns:a16="http://schemas.microsoft.com/office/drawing/2014/main" id="{6B4A4379-0242-68CD-F72E-0FEF97B31372}"/>
              </a:ext>
            </a:extLst>
          </p:cNvPr>
          <p:cNvPicPr>
            <a:picLocks noChangeAspect="1"/>
          </p:cNvPicPr>
          <p:nvPr/>
        </p:nvPicPr>
        <p:blipFill>
          <a:blip r:embed="rId3"/>
          <a:stretch>
            <a:fillRect/>
          </a:stretch>
        </p:blipFill>
        <p:spPr>
          <a:xfrm>
            <a:off x="-14016" y="3230988"/>
            <a:ext cx="1328118" cy="1912512"/>
          </a:xfrm>
          <a:prstGeom prst="rect">
            <a:avLst/>
          </a:prstGeom>
        </p:spPr>
      </p:pic>
      <p:pic>
        <p:nvPicPr>
          <p:cNvPr id="6" name="Рисунок 5">
            <a:extLst>
              <a:ext uri="{FF2B5EF4-FFF2-40B4-BE49-F238E27FC236}">
                <a16:creationId xmlns:a16="http://schemas.microsoft.com/office/drawing/2014/main" id="{6A36D037-363B-25BB-E6F0-4517D7AA6F98}"/>
              </a:ext>
            </a:extLst>
          </p:cNvPr>
          <p:cNvPicPr>
            <a:picLocks noChangeAspect="1"/>
          </p:cNvPicPr>
          <p:nvPr/>
        </p:nvPicPr>
        <p:blipFill>
          <a:blip r:embed="rId4"/>
          <a:stretch>
            <a:fillRect/>
          </a:stretch>
        </p:blipFill>
        <p:spPr>
          <a:xfrm>
            <a:off x="26862" y="0"/>
            <a:ext cx="1143629" cy="1716563"/>
          </a:xfrm>
          <a:prstGeom prst="rect">
            <a:avLst/>
          </a:prstGeom>
        </p:spPr>
      </p:pic>
      <p:pic>
        <p:nvPicPr>
          <p:cNvPr id="12" name="Рисунок 11" descr="Изображение выглядит как логотип, эмблема, текст, символ&#10;&#10;Контент, сгенерированный ИИ, может содержать ошибки.">
            <a:extLst>
              <a:ext uri="{FF2B5EF4-FFF2-40B4-BE49-F238E27FC236}">
                <a16:creationId xmlns:a16="http://schemas.microsoft.com/office/drawing/2014/main" id="{CF4F40F6-43E8-1BEE-60CB-897960CD05A8}"/>
              </a:ext>
            </a:extLst>
          </p:cNvPr>
          <p:cNvPicPr>
            <a:picLocks noChangeAspect="1"/>
          </p:cNvPicPr>
          <p:nvPr/>
        </p:nvPicPr>
        <p:blipFill rotWithShape="1">
          <a:blip r:embed="rId5">
            <a:extLst>
              <a:ext uri="{28A0092B-C50C-407E-A947-70E740481C1C}">
                <a14:useLocalDpi xmlns:a14="http://schemas.microsoft.com/office/drawing/2010/main" val="0"/>
              </a:ext>
            </a:extLst>
          </a:blip>
          <a:srcRect l="23118" r="23753"/>
          <a:stretch/>
        </p:blipFill>
        <p:spPr>
          <a:xfrm>
            <a:off x="1291015" y="3925831"/>
            <a:ext cx="712247" cy="766079"/>
          </a:xfrm>
          <a:prstGeom prst="ellipse">
            <a:avLst/>
          </a:prstGeom>
        </p:spPr>
      </p:pic>
      <p:pic>
        <p:nvPicPr>
          <p:cNvPr id="22" name="Рисунок 21" descr="Изображение выглядит как логотип, текст, дизайн&#10;&#10;Контент, сгенерированный ИИ, может содержать ошибки.">
            <a:extLst>
              <a:ext uri="{FF2B5EF4-FFF2-40B4-BE49-F238E27FC236}">
                <a16:creationId xmlns:a16="http://schemas.microsoft.com/office/drawing/2014/main" id="{28731E98-F83E-6377-D307-56F379A1535E}"/>
              </a:ext>
            </a:extLst>
          </p:cNvPr>
          <p:cNvPicPr>
            <a:picLocks noChangeAspect="1"/>
          </p:cNvPicPr>
          <p:nvPr/>
        </p:nvPicPr>
        <p:blipFill>
          <a:blip r:embed="rId6">
            <a:extLst>
              <a:ext uri="{28A0092B-C50C-407E-A947-70E740481C1C}">
                <a14:useLocalDpi xmlns:a14="http://schemas.microsoft.com/office/drawing/2010/main" val="0"/>
              </a:ext>
            </a:extLst>
          </a:blip>
          <a:srcRect t="18946" b="18690"/>
          <a:stretch/>
        </p:blipFill>
        <p:spPr>
          <a:xfrm>
            <a:off x="7762352" y="951020"/>
            <a:ext cx="1357875" cy="483909"/>
          </a:xfrm>
          <a:prstGeom prst="rect">
            <a:avLst/>
          </a:prstGeom>
        </p:spPr>
      </p:pic>
      <p:pic>
        <p:nvPicPr>
          <p:cNvPr id="24" name="Рисунок 23" descr="Изображение выглядит как зарисовка, круг, дизайн&#10;&#10;Контент, сгенерированный ИИ, может содержать ошибки.">
            <a:extLst>
              <a:ext uri="{FF2B5EF4-FFF2-40B4-BE49-F238E27FC236}">
                <a16:creationId xmlns:a16="http://schemas.microsoft.com/office/drawing/2014/main" id="{3E1ED5C3-248A-D8A6-FCA2-41D341724A7C}"/>
              </a:ext>
            </a:extLst>
          </p:cNvPr>
          <p:cNvPicPr>
            <a:picLocks noChangeAspect="1"/>
          </p:cNvPicPr>
          <p:nvPr/>
        </p:nvPicPr>
        <p:blipFill>
          <a:blip r:embed="rId7">
            <a:extLst>
              <a:ext uri="{28A0092B-C50C-407E-A947-70E740481C1C}">
                <a14:useLocalDpi xmlns:a14="http://schemas.microsoft.com/office/drawing/2010/main" val="0"/>
              </a:ext>
            </a:extLst>
          </a:blip>
          <a:srcRect l="26636" r="24765"/>
          <a:stretch/>
        </p:blipFill>
        <p:spPr>
          <a:xfrm>
            <a:off x="8525852" y="3071605"/>
            <a:ext cx="607669" cy="714494"/>
          </a:xfrm>
          <a:prstGeom prst="rect">
            <a:avLst/>
          </a:prstGeom>
        </p:spPr>
      </p:pic>
      <p:pic>
        <p:nvPicPr>
          <p:cNvPr id="26" name="Рисунок 25" descr="Изображение выглядит как текст, логотип, Торговая марка, Шрифт&#10;&#10;Контент, сгенерированный ИИ, может содержать ошибки.">
            <a:extLst>
              <a:ext uri="{FF2B5EF4-FFF2-40B4-BE49-F238E27FC236}">
                <a16:creationId xmlns:a16="http://schemas.microsoft.com/office/drawing/2014/main" id="{D5DB2A2D-431A-11E0-2B99-62FC8203466F}"/>
              </a:ext>
            </a:extLst>
          </p:cNvPr>
          <p:cNvPicPr>
            <a:picLocks noChangeAspect="1"/>
          </p:cNvPicPr>
          <p:nvPr/>
        </p:nvPicPr>
        <p:blipFill>
          <a:blip r:embed="rId8">
            <a:extLst>
              <a:ext uri="{28A0092B-C50C-407E-A947-70E740481C1C}">
                <a14:useLocalDpi xmlns:a14="http://schemas.microsoft.com/office/drawing/2010/main" val="0"/>
              </a:ext>
            </a:extLst>
          </a:blip>
          <a:srcRect l="26155" r="19665"/>
          <a:stretch/>
        </p:blipFill>
        <p:spPr>
          <a:xfrm>
            <a:off x="3734634" y="3870977"/>
            <a:ext cx="778862" cy="821447"/>
          </a:xfrm>
          <a:prstGeom prst="rect">
            <a:avLst/>
          </a:prstGeom>
        </p:spPr>
      </p:pic>
      <p:pic>
        <p:nvPicPr>
          <p:cNvPr id="28" name="Рисунок 27" descr="Изображение выглядит как круг&#10;&#10;Контент, сгенерированный ИИ, может содержать ошибки.">
            <a:extLst>
              <a:ext uri="{FF2B5EF4-FFF2-40B4-BE49-F238E27FC236}">
                <a16:creationId xmlns:a16="http://schemas.microsoft.com/office/drawing/2014/main" id="{AD0CF7A2-5FCD-8A8D-5925-E156D006FE39}"/>
              </a:ext>
            </a:extLst>
          </p:cNvPr>
          <p:cNvPicPr>
            <a:picLocks noChangeAspect="1"/>
          </p:cNvPicPr>
          <p:nvPr/>
        </p:nvPicPr>
        <p:blipFill>
          <a:blip r:embed="rId9">
            <a:extLst>
              <a:ext uri="{28A0092B-C50C-407E-A947-70E740481C1C}">
                <a14:useLocalDpi xmlns:a14="http://schemas.microsoft.com/office/drawing/2010/main" val="0"/>
              </a:ext>
            </a:extLst>
          </a:blip>
          <a:srcRect l="19482" r="22550"/>
          <a:stretch/>
        </p:blipFill>
        <p:spPr>
          <a:xfrm>
            <a:off x="4414170" y="3839523"/>
            <a:ext cx="829507" cy="772075"/>
          </a:xfrm>
          <a:prstGeom prst="rect">
            <a:avLst/>
          </a:prstGeom>
        </p:spPr>
      </p:pic>
      <p:pic>
        <p:nvPicPr>
          <p:cNvPr id="30" name="Рисунок 29" descr="Изображение выглядит как текст, зарисовка, дизайн&#10;&#10;Контент, сгенерированный ИИ, может содержать ошибки.">
            <a:extLst>
              <a:ext uri="{FF2B5EF4-FFF2-40B4-BE49-F238E27FC236}">
                <a16:creationId xmlns:a16="http://schemas.microsoft.com/office/drawing/2014/main" id="{41A5E46F-6507-FACD-292B-6986519E7BCD}"/>
              </a:ext>
            </a:extLst>
          </p:cNvPr>
          <p:cNvPicPr>
            <a:picLocks noChangeAspect="1"/>
          </p:cNvPicPr>
          <p:nvPr/>
        </p:nvPicPr>
        <p:blipFill>
          <a:blip r:embed="rId10">
            <a:extLst>
              <a:ext uri="{28A0092B-C50C-407E-A947-70E740481C1C}">
                <a14:useLocalDpi xmlns:a14="http://schemas.microsoft.com/office/drawing/2010/main" val="0"/>
              </a:ext>
            </a:extLst>
          </a:blip>
          <a:srcRect t="21721" b="19127"/>
          <a:stretch/>
        </p:blipFill>
        <p:spPr>
          <a:xfrm>
            <a:off x="7344431" y="2290708"/>
            <a:ext cx="1778000" cy="600977"/>
          </a:xfrm>
          <a:prstGeom prst="rect">
            <a:avLst/>
          </a:prstGeom>
        </p:spPr>
      </p:pic>
      <p:pic>
        <p:nvPicPr>
          <p:cNvPr id="32" name="Рисунок 31" descr="Изображение выглядит как текст, Шрифт, логотип, белый&#10;&#10;Контент, сгенерированный ИИ, может содержать ошибки.">
            <a:extLst>
              <a:ext uri="{FF2B5EF4-FFF2-40B4-BE49-F238E27FC236}">
                <a16:creationId xmlns:a16="http://schemas.microsoft.com/office/drawing/2014/main" id="{FBC4381A-F4E3-6BBA-9734-776BFCD2A5CE}"/>
              </a:ext>
            </a:extLst>
          </p:cNvPr>
          <p:cNvPicPr>
            <a:picLocks noChangeAspect="1"/>
          </p:cNvPicPr>
          <p:nvPr/>
        </p:nvPicPr>
        <p:blipFill>
          <a:blip r:embed="rId11">
            <a:extLst>
              <a:ext uri="{28A0092B-C50C-407E-A947-70E740481C1C}">
                <a14:useLocalDpi xmlns:a14="http://schemas.microsoft.com/office/drawing/2010/main" val="0"/>
              </a:ext>
            </a:extLst>
          </a:blip>
          <a:srcRect l="27016" r="32339"/>
          <a:stretch/>
        </p:blipFill>
        <p:spPr>
          <a:xfrm>
            <a:off x="7975553" y="3128307"/>
            <a:ext cx="465736" cy="654783"/>
          </a:xfrm>
          <a:prstGeom prst="rect">
            <a:avLst/>
          </a:prstGeom>
        </p:spPr>
      </p:pic>
      <p:pic>
        <p:nvPicPr>
          <p:cNvPr id="34" name="Рисунок 33" descr="Изображение выглядит как Графика, символ, логотип, круг&#10;&#10;Контент, сгенерированный ИИ, может содержать ошибки.">
            <a:extLst>
              <a:ext uri="{FF2B5EF4-FFF2-40B4-BE49-F238E27FC236}">
                <a16:creationId xmlns:a16="http://schemas.microsoft.com/office/drawing/2014/main" id="{80E9DBAE-55DA-659F-152E-EAD9010486DC}"/>
              </a:ext>
            </a:extLst>
          </p:cNvPr>
          <p:cNvPicPr>
            <a:picLocks noChangeAspect="1"/>
          </p:cNvPicPr>
          <p:nvPr/>
        </p:nvPicPr>
        <p:blipFill>
          <a:blip r:embed="rId12">
            <a:extLst>
              <a:ext uri="{28A0092B-C50C-407E-A947-70E740481C1C}">
                <a14:useLocalDpi xmlns:a14="http://schemas.microsoft.com/office/drawing/2010/main" val="0"/>
              </a:ext>
            </a:extLst>
          </a:blip>
          <a:srcRect l="23213" r="18818"/>
          <a:stretch/>
        </p:blipFill>
        <p:spPr>
          <a:xfrm>
            <a:off x="2096472" y="3920823"/>
            <a:ext cx="757895" cy="747093"/>
          </a:xfrm>
          <a:prstGeom prst="rect">
            <a:avLst/>
          </a:prstGeom>
        </p:spPr>
      </p:pic>
      <p:pic>
        <p:nvPicPr>
          <p:cNvPr id="36" name="Рисунок 35" descr="Изображение выглядит как фрукт, апельсин&#10;&#10;Контент, сгенерированный ИИ, может содержать ошибки.">
            <a:extLst>
              <a:ext uri="{FF2B5EF4-FFF2-40B4-BE49-F238E27FC236}">
                <a16:creationId xmlns:a16="http://schemas.microsoft.com/office/drawing/2014/main" id="{DF945386-0D8A-1FE3-7699-4B22F1429F63}"/>
              </a:ext>
            </a:extLst>
          </p:cNvPr>
          <p:cNvPicPr>
            <a:picLocks noChangeAspect="1"/>
          </p:cNvPicPr>
          <p:nvPr/>
        </p:nvPicPr>
        <p:blipFill>
          <a:blip r:embed="rId13">
            <a:extLst>
              <a:ext uri="{28A0092B-C50C-407E-A947-70E740481C1C}">
                <a14:useLocalDpi xmlns:a14="http://schemas.microsoft.com/office/drawing/2010/main" val="0"/>
              </a:ext>
            </a:extLst>
          </a:blip>
          <a:srcRect l="23554" r="24859"/>
          <a:stretch/>
        </p:blipFill>
        <p:spPr>
          <a:xfrm>
            <a:off x="2883529" y="3928037"/>
            <a:ext cx="723154" cy="747093"/>
          </a:xfrm>
          <a:prstGeom prst="rect">
            <a:avLst/>
          </a:prstGeom>
        </p:spPr>
      </p:pic>
      <p:pic>
        <p:nvPicPr>
          <p:cNvPr id="38" name="Рисунок 37" descr="Изображение выглядит как Шрифт, текст, дизайн, руководство&#10;&#10;Контент, сгенерированный ИИ, может содержать ошибки.">
            <a:extLst>
              <a:ext uri="{FF2B5EF4-FFF2-40B4-BE49-F238E27FC236}">
                <a16:creationId xmlns:a16="http://schemas.microsoft.com/office/drawing/2014/main" id="{48CB0DC2-BEC7-15C8-B0E3-E5F7C020F11E}"/>
              </a:ext>
            </a:extLst>
          </p:cNvPr>
          <p:cNvPicPr>
            <a:picLocks noChangeAspect="1"/>
          </p:cNvPicPr>
          <p:nvPr/>
        </p:nvPicPr>
        <p:blipFill>
          <a:blip r:embed="rId14">
            <a:extLst>
              <a:ext uri="{28A0092B-C50C-407E-A947-70E740481C1C}">
                <a14:useLocalDpi xmlns:a14="http://schemas.microsoft.com/office/drawing/2010/main" val="0"/>
              </a:ext>
            </a:extLst>
          </a:blip>
          <a:srcRect t="19360" b="17485"/>
          <a:stretch/>
        </p:blipFill>
        <p:spPr>
          <a:xfrm>
            <a:off x="6388466" y="3151023"/>
            <a:ext cx="1594595" cy="641652"/>
          </a:xfrm>
          <a:prstGeom prst="rect">
            <a:avLst/>
          </a:prstGeom>
        </p:spPr>
      </p:pic>
      <p:pic>
        <p:nvPicPr>
          <p:cNvPr id="40" name="Рисунок 39">
            <a:extLst>
              <a:ext uri="{FF2B5EF4-FFF2-40B4-BE49-F238E27FC236}">
                <a16:creationId xmlns:a16="http://schemas.microsoft.com/office/drawing/2014/main" id="{5F5F257C-B530-9C7B-A180-2943B7FE6A04}"/>
              </a:ext>
            </a:extLst>
          </p:cNvPr>
          <p:cNvPicPr>
            <a:picLocks noChangeAspect="1"/>
          </p:cNvPicPr>
          <p:nvPr/>
        </p:nvPicPr>
        <p:blipFill>
          <a:blip r:embed="rId15">
            <a:extLst>
              <a:ext uri="{96DAC541-7B7A-43D3-8B79-37D633B846F1}">
                <asvg:svgBlip xmlns:asvg="http://schemas.microsoft.com/office/drawing/2016/SVG/main" r:embed="rId16"/>
              </a:ext>
            </a:extLst>
          </a:blip>
          <a:srcRect l="20152" r="16672"/>
          <a:stretch/>
        </p:blipFill>
        <p:spPr>
          <a:xfrm>
            <a:off x="6244868" y="3881660"/>
            <a:ext cx="743344" cy="672360"/>
          </a:xfrm>
          <a:prstGeom prst="rect">
            <a:avLst/>
          </a:prstGeom>
        </p:spPr>
      </p:pic>
      <p:pic>
        <p:nvPicPr>
          <p:cNvPr id="44" name="Рисунок 43" descr="Изображение выглядит как Шрифт, текст, инструмент, дизайн&#10;&#10;Контент, сгенерированный ИИ, может содержать ошибки.">
            <a:extLst>
              <a:ext uri="{FF2B5EF4-FFF2-40B4-BE49-F238E27FC236}">
                <a16:creationId xmlns:a16="http://schemas.microsoft.com/office/drawing/2014/main" id="{00FE4D3C-922D-94C7-C198-7F204814516E}"/>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35569" y="2316875"/>
            <a:ext cx="913840" cy="522194"/>
          </a:xfrm>
          <a:prstGeom prst="rect">
            <a:avLst/>
          </a:prstGeom>
        </p:spPr>
      </p:pic>
      <p:pic>
        <p:nvPicPr>
          <p:cNvPr id="48" name="Рисунок 47" descr="Изображение выглядит как Шрифт, текст, белый, логотип&#10;&#10;Контент, сгенерированный ИИ, может содержать ошибки.">
            <a:extLst>
              <a:ext uri="{FF2B5EF4-FFF2-40B4-BE49-F238E27FC236}">
                <a16:creationId xmlns:a16="http://schemas.microsoft.com/office/drawing/2014/main" id="{1EB019FF-896F-4BF9-2004-84A99A2B70AF}"/>
              </a:ext>
            </a:extLst>
          </p:cNvPr>
          <p:cNvPicPr>
            <a:picLocks noChangeAspect="1"/>
          </p:cNvPicPr>
          <p:nvPr/>
        </p:nvPicPr>
        <p:blipFill>
          <a:blip r:embed="rId18">
            <a:extLst>
              <a:ext uri="{28A0092B-C50C-407E-A947-70E740481C1C}">
                <a14:useLocalDpi xmlns:a14="http://schemas.microsoft.com/office/drawing/2010/main" val="0"/>
              </a:ext>
            </a:extLst>
          </a:blip>
          <a:srcRect l="8889" t="7480" r="10579" b="7253"/>
          <a:stretch/>
        </p:blipFill>
        <p:spPr>
          <a:xfrm>
            <a:off x="5243678" y="3150898"/>
            <a:ext cx="1030691" cy="623597"/>
          </a:xfrm>
          <a:prstGeom prst="rect">
            <a:avLst/>
          </a:prstGeom>
        </p:spPr>
      </p:pic>
      <p:pic>
        <p:nvPicPr>
          <p:cNvPr id="54" name="Рисунок 53" descr="Изображение выглядит как логотип, символ, Шрифт, Графика&#10;&#10;Контент, сгенерированный ИИ, может содержать ошибки.">
            <a:extLst>
              <a:ext uri="{FF2B5EF4-FFF2-40B4-BE49-F238E27FC236}">
                <a16:creationId xmlns:a16="http://schemas.microsoft.com/office/drawing/2014/main" id="{5908FEE3-D5F9-88B0-215D-5C5D5237CF19}"/>
              </a:ext>
            </a:extLst>
          </p:cNvPr>
          <p:cNvPicPr>
            <a:picLocks noChangeAspect="1"/>
          </p:cNvPicPr>
          <p:nvPr/>
        </p:nvPicPr>
        <p:blipFill>
          <a:blip r:embed="rId19">
            <a:extLst>
              <a:ext uri="{28A0092B-C50C-407E-A947-70E740481C1C}">
                <a14:useLocalDpi xmlns:a14="http://schemas.microsoft.com/office/drawing/2010/main" val="0"/>
              </a:ext>
            </a:extLst>
          </a:blip>
          <a:srcRect l="16439" r="16267"/>
          <a:stretch/>
        </p:blipFill>
        <p:spPr>
          <a:xfrm>
            <a:off x="5753752" y="2262764"/>
            <a:ext cx="764014" cy="648769"/>
          </a:xfrm>
          <a:prstGeom prst="rect">
            <a:avLst/>
          </a:prstGeom>
        </p:spPr>
      </p:pic>
      <p:pic>
        <p:nvPicPr>
          <p:cNvPr id="60" name="Рисунок 59" descr="Изображение выглядит как текст, снимок экрана, программное обеспечение, веб-страница&#10;&#10;Контент, сгенерированный ИИ, может содержать ошибки.">
            <a:extLst>
              <a:ext uri="{FF2B5EF4-FFF2-40B4-BE49-F238E27FC236}">
                <a16:creationId xmlns:a16="http://schemas.microsoft.com/office/drawing/2014/main" id="{DCAE724A-B809-7CA9-DCDC-FD71F2C35922}"/>
              </a:ext>
            </a:extLst>
          </p:cNvPr>
          <p:cNvPicPr>
            <a:picLocks noChangeAspect="1"/>
          </p:cNvPicPr>
          <p:nvPr/>
        </p:nvPicPr>
        <p:blipFill>
          <a:blip r:embed="rId20" cstate="print">
            <a:extLst>
              <a:ext uri="{28A0092B-C50C-407E-A947-70E740481C1C}">
                <a14:useLocalDpi xmlns:a14="http://schemas.microsoft.com/office/drawing/2010/main" val="0"/>
              </a:ext>
            </a:extLst>
          </a:blip>
          <a:srcRect l="13077" t="20626" r="57089" b="71913"/>
          <a:stretch/>
        </p:blipFill>
        <p:spPr>
          <a:xfrm>
            <a:off x="3906792" y="981630"/>
            <a:ext cx="1968415" cy="432053"/>
          </a:xfrm>
          <a:prstGeom prst="rect">
            <a:avLst/>
          </a:prstGeom>
        </p:spPr>
      </p:pic>
      <p:pic>
        <p:nvPicPr>
          <p:cNvPr id="3072" name="Рисунок 3071" descr="Изображение выглядит как программное обеспечение, Мультимедийное программное обеспечение, Графическое программное обеспечение, снимок экрана&#10;&#10;Контент, сгенерированный ИИ, может содержать ошибки.">
            <a:extLst>
              <a:ext uri="{FF2B5EF4-FFF2-40B4-BE49-F238E27FC236}">
                <a16:creationId xmlns:a16="http://schemas.microsoft.com/office/drawing/2014/main" id="{EE9D6678-10C6-8071-9AEC-FAFCED8998F5}"/>
              </a:ext>
            </a:extLst>
          </p:cNvPr>
          <p:cNvPicPr>
            <a:picLocks noChangeAspect="1"/>
          </p:cNvPicPr>
          <p:nvPr/>
        </p:nvPicPr>
        <p:blipFill>
          <a:blip r:embed="rId21" cstate="print">
            <a:extLst>
              <a:ext uri="{28A0092B-C50C-407E-A947-70E740481C1C}">
                <a14:useLocalDpi xmlns:a14="http://schemas.microsoft.com/office/drawing/2010/main" val="0"/>
              </a:ext>
            </a:extLst>
          </a:blip>
          <a:srcRect l="24724" t="26783" r="52400" b="31310"/>
          <a:stretch/>
        </p:blipFill>
        <p:spPr>
          <a:xfrm>
            <a:off x="2203074" y="3041247"/>
            <a:ext cx="648091" cy="772075"/>
          </a:xfrm>
          <a:prstGeom prst="rect">
            <a:avLst/>
          </a:prstGeom>
        </p:spPr>
      </p:pic>
      <p:pic>
        <p:nvPicPr>
          <p:cNvPr id="3075" name="Рисунок 3074">
            <a:extLst>
              <a:ext uri="{FF2B5EF4-FFF2-40B4-BE49-F238E27FC236}">
                <a16:creationId xmlns:a16="http://schemas.microsoft.com/office/drawing/2014/main" id="{ECB34330-C807-C7CA-72D1-D3B5BAF1FB4A}"/>
              </a:ext>
            </a:extLst>
          </p:cNvPr>
          <p:cNvPicPr>
            <a:picLocks noChangeAspect="1"/>
          </p:cNvPicPr>
          <p:nvPr/>
        </p:nvPicPr>
        <p:blipFill>
          <a:blip r:embed="rId22" cstate="print">
            <a:extLst>
              <a:ext uri="{28A0092B-C50C-407E-A947-70E740481C1C}">
                <a14:useLocalDpi xmlns:a14="http://schemas.microsoft.com/office/drawing/2010/main" val="0"/>
              </a:ext>
            </a:extLst>
          </a:blip>
          <a:srcRect l="40664" t="31230" r="36460" b="55235"/>
          <a:stretch/>
        </p:blipFill>
        <p:spPr>
          <a:xfrm>
            <a:off x="1310601" y="2409549"/>
            <a:ext cx="1268106" cy="487897"/>
          </a:xfrm>
          <a:prstGeom prst="rect">
            <a:avLst/>
          </a:prstGeom>
        </p:spPr>
      </p:pic>
      <p:pic>
        <p:nvPicPr>
          <p:cNvPr id="3076" name="Picture 4" descr="Leader-ID">
            <a:extLst>
              <a:ext uri="{FF2B5EF4-FFF2-40B4-BE49-F238E27FC236}">
                <a16:creationId xmlns:a16="http://schemas.microsoft.com/office/drawing/2014/main" id="{62ED57D7-F45D-6627-7BC2-0445084036C8}"/>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2878018" y="2326871"/>
            <a:ext cx="700985" cy="700985"/>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6" descr="Главная страница">
            <a:extLst>
              <a:ext uri="{FF2B5EF4-FFF2-40B4-BE49-F238E27FC236}">
                <a16:creationId xmlns:a16="http://schemas.microsoft.com/office/drawing/2014/main" id="{9266B2C9-FCDD-F324-ACDC-EDD5C911879C}"/>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5196591" y="1632007"/>
            <a:ext cx="905635" cy="503496"/>
          </a:xfrm>
          <a:prstGeom prst="rect">
            <a:avLst/>
          </a:prstGeom>
          <a:noFill/>
          <a:extLst>
            <a:ext uri="{909E8E84-426E-40DD-AFC4-6F175D3DCCD1}">
              <a14:hiddenFill xmlns:a14="http://schemas.microsoft.com/office/drawing/2010/main">
                <a:solidFill>
                  <a:srgbClr val="FFFFFF"/>
                </a:solidFill>
              </a14:hiddenFill>
            </a:ext>
          </a:extLst>
        </p:spPr>
      </p:pic>
      <p:pic>
        <p:nvPicPr>
          <p:cNvPr id="3081" name="Рисунок 3080" descr="Изображение выглядит как текст, снимок экрана, веб-страница, программное обеспечение&#10;&#10;Контент, сгенерированный ИИ, может содержать ошибки.">
            <a:extLst>
              <a:ext uri="{FF2B5EF4-FFF2-40B4-BE49-F238E27FC236}">
                <a16:creationId xmlns:a16="http://schemas.microsoft.com/office/drawing/2014/main" id="{5805A000-34C7-FE09-6A5E-6F74E1B20314}"/>
              </a:ext>
            </a:extLst>
          </p:cNvPr>
          <p:cNvPicPr>
            <a:picLocks noChangeAspect="1"/>
          </p:cNvPicPr>
          <p:nvPr/>
        </p:nvPicPr>
        <p:blipFill>
          <a:blip r:embed="rId25" cstate="print">
            <a:extLst>
              <a:ext uri="{28A0092B-C50C-407E-A947-70E740481C1C}">
                <a14:useLocalDpi xmlns:a14="http://schemas.microsoft.com/office/drawing/2010/main" val="0"/>
              </a:ext>
            </a:extLst>
          </a:blip>
          <a:srcRect l="39678" t="43759" r="30460" b="43540"/>
          <a:stretch/>
        </p:blipFill>
        <p:spPr>
          <a:xfrm>
            <a:off x="2231950" y="981631"/>
            <a:ext cx="1562070" cy="432053"/>
          </a:xfrm>
          <a:prstGeom prst="rect">
            <a:avLst/>
          </a:prstGeom>
        </p:spPr>
      </p:pic>
      <p:pic>
        <p:nvPicPr>
          <p:cNvPr id="3082" name="Picture 8" descr="Поздравление Министра образования и молодежной политики Свердловской  области с Днем образования профсоюзного движения в Свердловской области">
            <a:extLst>
              <a:ext uri="{FF2B5EF4-FFF2-40B4-BE49-F238E27FC236}">
                <a16:creationId xmlns:a16="http://schemas.microsoft.com/office/drawing/2014/main" id="{7528B488-3BCD-B70E-9A25-0111B0BAD67D}"/>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1310601" y="926630"/>
            <a:ext cx="801302" cy="600977"/>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0" descr="РОО “АСМРСО&quot; | «АССОЦИАЦИЯ СРЕДНИХ МЕДИЦИНСКИХ РАБОТНИКОВ СВЕРДЛОВСКОЙ  ОБЛАСТИ» – это региональная обще.. 2025 | ВКонтакте">
            <a:extLst>
              <a:ext uri="{FF2B5EF4-FFF2-40B4-BE49-F238E27FC236}">
                <a16:creationId xmlns:a16="http://schemas.microsoft.com/office/drawing/2014/main" id="{B04CC8F7-65A1-C34A-1EB6-40A83BE86EE0}"/>
              </a:ext>
            </a:extLst>
          </p:cNvPr>
          <p:cNvPicPr>
            <a:picLocks noChangeAspect="1" noChangeArrowheads="1"/>
          </p:cNvPicPr>
          <p:nvPr/>
        </p:nvPicPr>
        <p:blipFill rotWithShape="1">
          <a:blip r:embed="rId27" cstate="print">
            <a:extLst>
              <a:ext uri="{28A0092B-C50C-407E-A947-70E740481C1C}">
                <a14:useLocalDpi xmlns:a14="http://schemas.microsoft.com/office/drawing/2010/main" val="0"/>
              </a:ext>
            </a:extLst>
          </a:blip>
          <a:srcRect l="22438" r="22246"/>
          <a:stretch/>
        </p:blipFill>
        <p:spPr bwMode="auto">
          <a:xfrm>
            <a:off x="3326973" y="1608547"/>
            <a:ext cx="835541" cy="503497"/>
          </a:xfrm>
          <a:prstGeom prst="rect">
            <a:avLst/>
          </a:prstGeom>
          <a:noFill/>
          <a:extLst>
            <a:ext uri="{909E8E84-426E-40DD-AFC4-6F175D3DCCD1}">
              <a14:hiddenFill xmlns:a14="http://schemas.microsoft.com/office/drawing/2010/main">
                <a:solidFill>
                  <a:srgbClr val="FFFFFF"/>
                </a:solidFill>
              </a14:hiddenFill>
            </a:ext>
          </a:extLst>
        </p:spPr>
      </p:pic>
      <p:pic>
        <p:nvPicPr>
          <p:cNvPr id="3085" name="Рисунок 3084" descr="Изображение выглядит как текст, Веб-сайт, веб-страница, программное обеспечение&#10;&#10;Контент, сгенерированный ИИ, может содержать ошибки.">
            <a:extLst>
              <a:ext uri="{FF2B5EF4-FFF2-40B4-BE49-F238E27FC236}">
                <a16:creationId xmlns:a16="http://schemas.microsoft.com/office/drawing/2014/main" id="{C67E2F35-ED18-3C8F-0954-085190479981}"/>
              </a:ext>
            </a:extLst>
          </p:cNvPr>
          <p:cNvPicPr>
            <a:picLocks noChangeAspect="1"/>
          </p:cNvPicPr>
          <p:nvPr/>
        </p:nvPicPr>
        <p:blipFill>
          <a:blip r:embed="rId28" cstate="print">
            <a:extLst>
              <a:ext uri="{28A0092B-C50C-407E-A947-70E740481C1C}">
                <a14:useLocalDpi xmlns:a14="http://schemas.microsoft.com/office/drawing/2010/main" val="0"/>
              </a:ext>
            </a:extLst>
          </a:blip>
          <a:srcRect l="74169" t="37484" r="12986" b="48981"/>
          <a:stretch/>
        </p:blipFill>
        <p:spPr>
          <a:xfrm>
            <a:off x="3169577" y="3124259"/>
            <a:ext cx="967406" cy="662881"/>
          </a:xfrm>
          <a:prstGeom prst="rect">
            <a:avLst/>
          </a:prstGeom>
        </p:spPr>
      </p:pic>
      <p:pic>
        <p:nvPicPr>
          <p:cNvPr id="3086" name="Picture 2" descr="КМК - Главная">
            <a:extLst>
              <a:ext uri="{FF2B5EF4-FFF2-40B4-BE49-F238E27FC236}">
                <a16:creationId xmlns:a16="http://schemas.microsoft.com/office/drawing/2014/main" id="{A4EED90C-243C-94FE-1790-51EA16A03B1C}"/>
              </a:ext>
            </a:extLst>
          </p:cNvPr>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6535394" y="2156403"/>
            <a:ext cx="905635" cy="905635"/>
          </a:xfrm>
          <a:prstGeom prst="rect">
            <a:avLst/>
          </a:prstGeom>
          <a:noFill/>
          <a:extLst>
            <a:ext uri="{909E8E84-426E-40DD-AFC4-6F175D3DCCD1}">
              <a14:hiddenFill xmlns:a14="http://schemas.microsoft.com/office/drawing/2010/main">
                <a:solidFill>
                  <a:srgbClr val="FFFFFF"/>
                </a:solidFill>
              </a14:hiddenFill>
            </a:ext>
          </a:extLst>
        </p:spPr>
      </p:pic>
      <p:pic>
        <p:nvPicPr>
          <p:cNvPr id="3087" name="Picture 4" descr="Uralucheba - УралУчеба: Университеты, колледжи, училища - Медицинский  колледж УрГУПС">
            <a:extLst>
              <a:ext uri="{FF2B5EF4-FFF2-40B4-BE49-F238E27FC236}">
                <a16:creationId xmlns:a16="http://schemas.microsoft.com/office/drawing/2014/main" id="{C5F1F2E3-0288-F22F-0735-53032C4D3039}"/>
              </a:ext>
            </a:extLst>
          </p:cNvPr>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7826671" y="3920823"/>
            <a:ext cx="660469" cy="616692"/>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6" descr="Уральский государственный педагогический университет отзывы: найдено 85  картинок">
            <a:extLst>
              <a:ext uri="{FF2B5EF4-FFF2-40B4-BE49-F238E27FC236}">
                <a16:creationId xmlns:a16="http://schemas.microsoft.com/office/drawing/2014/main" id="{C2EEF77D-3AB2-D12D-8B26-715D7686C5BD}"/>
              </a:ext>
            </a:extLst>
          </p:cNvPr>
          <p:cNvPicPr>
            <a:picLocks noChangeAspect="1" noChangeArrowheads="1"/>
          </p:cNvPicPr>
          <p:nvPr/>
        </p:nvPicPr>
        <p:blipFill rotWithShape="1">
          <a:blip r:embed="rId31" cstate="print">
            <a:extLst>
              <a:ext uri="{28A0092B-C50C-407E-A947-70E740481C1C}">
                <a14:useLocalDpi xmlns:a14="http://schemas.microsoft.com/office/drawing/2010/main" val="0"/>
              </a:ext>
            </a:extLst>
          </a:blip>
          <a:srcRect t="15600" b="14825"/>
          <a:stretch/>
        </p:blipFill>
        <p:spPr bwMode="auto">
          <a:xfrm>
            <a:off x="4291573" y="3160050"/>
            <a:ext cx="896302" cy="623598"/>
          </a:xfrm>
          <a:prstGeom prst="rect">
            <a:avLst/>
          </a:prstGeom>
          <a:noFill/>
          <a:extLst>
            <a:ext uri="{909E8E84-426E-40DD-AFC4-6F175D3DCCD1}">
              <a14:hiddenFill xmlns:a14="http://schemas.microsoft.com/office/drawing/2010/main">
                <a:solidFill>
                  <a:srgbClr val="FFFFFF"/>
                </a:solidFill>
              </a14:hiddenFill>
            </a:ext>
          </a:extLst>
        </p:spPr>
      </p:pic>
      <p:pic>
        <p:nvPicPr>
          <p:cNvPr id="3089" name="Picture 8" descr="Уральский оптико-механический завод им. Э.С. Яламова - Helicopter.su">
            <a:extLst>
              <a:ext uri="{FF2B5EF4-FFF2-40B4-BE49-F238E27FC236}">
                <a16:creationId xmlns:a16="http://schemas.microsoft.com/office/drawing/2014/main" id="{EFF98042-09DA-8216-E7FB-613AC5449BF6}"/>
              </a:ext>
            </a:extLst>
          </p:cNvPr>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4302069" y="1569570"/>
            <a:ext cx="867000" cy="591418"/>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2" descr="Смена">
            <a:extLst>
              <a:ext uri="{FF2B5EF4-FFF2-40B4-BE49-F238E27FC236}">
                <a16:creationId xmlns:a16="http://schemas.microsoft.com/office/drawing/2014/main" id="{550F211A-3FF4-D4A7-E474-A4C05C48601E}"/>
              </a:ext>
            </a:extLst>
          </p:cNvPr>
          <p:cNvPicPr>
            <a:picLocks noChangeAspect="1" noChangeArrowheads="1"/>
          </p:cNvPicPr>
          <p:nvPr/>
        </p:nvPicPr>
        <p:blipFill rotWithShape="1">
          <a:blip r:embed="rId33" cstate="print">
            <a:extLst>
              <a:ext uri="{28A0092B-C50C-407E-A947-70E740481C1C}">
                <a14:useLocalDpi xmlns:a14="http://schemas.microsoft.com/office/drawing/2010/main" val="0"/>
              </a:ext>
            </a:extLst>
          </a:blip>
          <a:srcRect t="6091" b="15650"/>
          <a:stretch/>
        </p:blipFill>
        <p:spPr bwMode="auto">
          <a:xfrm>
            <a:off x="6928474" y="3769661"/>
            <a:ext cx="905180" cy="759482"/>
          </a:xfrm>
          <a:prstGeom prst="rect">
            <a:avLst/>
          </a:prstGeom>
          <a:noFill/>
          <a:extLst>
            <a:ext uri="{909E8E84-426E-40DD-AFC4-6F175D3DCCD1}">
              <a14:hiddenFill xmlns:a14="http://schemas.microsoft.com/office/drawing/2010/main">
                <a:solidFill>
                  <a:srgbClr val="FFFFFF"/>
                </a:solidFill>
              </a14:hiddenFill>
            </a:ext>
          </a:extLst>
        </p:spPr>
      </p:pic>
      <p:pic>
        <p:nvPicPr>
          <p:cNvPr id="3091" name="Рисунок 3090" descr="Изображение выглядит как текст, Шрифт, логотип, белый&#10;&#10;Контент, сгенерированный ИИ, может содержать ошибки.">
            <a:extLst>
              <a:ext uri="{FF2B5EF4-FFF2-40B4-BE49-F238E27FC236}">
                <a16:creationId xmlns:a16="http://schemas.microsoft.com/office/drawing/2014/main" id="{BD5B2D94-503A-FF15-AB74-1DFCF367060A}"/>
              </a:ext>
            </a:extLst>
          </p:cNvPr>
          <p:cNvPicPr>
            <a:picLocks noChangeAspect="1"/>
          </p:cNvPicPr>
          <p:nvPr/>
        </p:nvPicPr>
        <p:blipFill>
          <a:blip r:embed="rId34">
            <a:extLst>
              <a:ext uri="{28A0092B-C50C-407E-A947-70E740481C1C}">
                <a14:useLocalDpi xmlns:a14="http://schemas.microsoft.com/office/drawing/2010/main" val="0"/>
              </a:ext>
            </a:extLst>
          </a:blip>
          <a:srcRect t="31005" b="37577"/>
          <a:stretch/>
        </p:blipFill>
        <p:spPr>
          <a:xfrm>
            <a:off x="5995605" y="944907"/>
            <a:ext cx="1778000" cy="412879"/>
          </a:xfrm>
          <a:prstGeom prst="rect">
            <a:avLst/>
          </a:prstGeom>
        </p:spPr>
      </p:pic>
      <p:pic>
        <p:nvPicPr>
          <p:cNvPr id="3093" name="Рисунок 3092" descr="Изображение выглядит как логотип, Шрифт, Графика, белый&#10;&#10;Контент, сгенерированный ИИ, может содержать ошибки.">
            <a:extLst>
              <a:ext uri="{FF2B5EF4-FFF2-40B4-BE49-F238E27FC236}">
                <a16:creationId xmlns:a16="http://schemas.microsoft.com/office/drawing/2014/main" id="{6D696E11-0639-FB76-74E8-8F2A4CBB0282}"/>
              </a:ext>
            </a:extLst>
          </p:cNvPr>
          <p:cNvPicPr>
            <a:picLocks noChangeAspect="1"/>
          </p:cNvPicPr>
          <p:nvPr/>
        </p:nvPicPr>
        <p:blipFill>
          <a:blip r:embed="rId35">
            <a:extLst>
              <a:ext uri="{28A0092B-C50C-407E-A947-70E740481C1C}">
                <a14:useLocalDpi xmlns:a14="http://schemas.microsoft.com/office/drawing/2010/main" val="0"/>
              </a:ext>
            </a:extLst>
          </a:blip>
          <a:srcRect l="17806" t="23525" r="14194" b="15458"/>
          <a:stretch/>
        </p:blipFill>
        <p:spPr>
          <a:xfrm>
            <a:off x="7027428" y="1552911"/>
            <a:ext cx="1070107" cy="548682"/>
          </a:xfrm>
          <a:prstGeom prst="rect">
            <a:avLst/>
          </a:prstGeom>
        </p:spPr>
      </p:pic>
      <p:pic>
        <p:nvPicPr>
          <p:cNvPr id="3094" name="Picture 14" descr="Уральский государственный аграрный университет">
            <a:extLst>
              <a:ext uri="{FF2B5EF4-FFF2-40B4-BE49-F238E27FC236}">
                <a16:creationId xmlns:a16="http://schemas.microsoft.com/office/drawing/2014/main" id="{BC3D0DD0-1586-D7C1-4BEE-F0C29978B55B}"/>
              </a:ext>
            </a:extLst>
          </p:cNvPr>
          <p:cNvPicPr>
            <a:picLocks noChangeAspect="1" noChangeArrowheads="1"/>
          </p:cNvPicPr>
          <p:nvPr/>
        </p:nvPicPr>
        <p:blipFill rotWithShape="1">
          <a:blip r:embed="rId36" cstate="print">
            <a:extLst>
              <a:ext uri="{28A0092B-C50C-407E-A947-70E740481C1C}">
                <a14:useLocalDpi xmlns:a14="http://schemas.microsoft.com/office/drawing/2010/main" val="0"/>
              </a:ext>
            </a:extLst>
          </a:blip>
          <a:srcRect t="4478" b="14404"/>
          <a:stretch/>
        </p:blipFill>
        <p:spPr bwMode="auto">
          <a:xfrm>
            <a:off x="6156475" y="1491176"/>
            <a:ext cx="796344" cy="645971"/>
          </a:xfrm>
          <a:prstGeom prst="rect">
            <a:avLst/>
          </a:prstGeom>
          <a:noFill/>
          <a:extLst>
            <a:ext uri="{909E8E84-426E-40DD-AFC4-6F175D3DCCD1}">
              <a14:hiddenFill xmlns:a14="http://schemas.microsoft.com/office/drawing/2010/main">
                <a:solidFill>
                  <a:srgbClr val="FFFFFF"/>
                </a:solidFill>
              </a14:hiddenFill>
            </a:ext>
          </a:extLst>
        </p:spPr>
      </p:pic>
      <p:pic>
        <p:nvPicPr>
          <p:cNvPr id="3095" name="Picture 16" descr="ГБПОУ СО «Уральский государственный колледж имени И.И. Ползунова»">
            <a:extLst>
              <a:ext uri="{FF2B5EF4-FFF2-40B4-BE49-F238E27FC236}">
                <a16:creationId xmlns:a16="http://schemas.microsoft.com/office/drawing/2014/main" id="{B4250F63-B9F1-A10E-3767-C283EF441D59}"/>
              </a:ext>
            </a:extLst>
          </p:cNvPr>
          <p:cNvPicPr>
            <a:picLocks noChangeAspect="1" noChangeArrowheads="1"/>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1310601" y="3121569"/>
            <a:ext cx="648092" cy="648092"/>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Точка Кипения - Екатеринбург">
            <a:extLst>
              <a:ext uri="{FF2B5EF4-FFF2-40B4-BE49-F238E27FC236}">
                <a16:creationId xmlns:a16="http://schemas.microsoft.com/office/drawing/2014/main" id="{54B1AD3D-6E58-E139-A1D4-6F5ADA91F868}"/>
              </a:ext>
            </a:extLst>
          </p:cNvPr>
          <p:cNvPicPr>
            <a:picLocks noChangeAspect="1" noChangeArrowheads="1"/>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3647877" y="2390561"/>
            <a:ext cx="1071575" cy="525872"/>
          </a:xfrm>
          <a:prstGeom prst="rect">
            <a:avLst/>
          </a:prstGeom>
          <a:noFill/>
          <a:extLst>
            <a:ext uri="{909E8E84-426E-40DD-AFC4-6F175D3DCCD1}">
              <a14:hiddenFill xmlns:a14="http://schemas.microsoft.com/office/drawing/2010/main">
                <a:solidFill>
                  <a:srgbClr val="FFFFFF"/>
                </a:solidFill>
              </a14:hiddenFill>
            </a:ext>
          </a:extLst>
        </p:spPr>
      </p:pic>
      <p:pic>
        <p:nvPicPr>
          <p:cNvPr id="3098" name="Picture 18" descr="HeadHunter — Википедия">
            <a:extLst>
              <a:ext uri="{FF2B5EF4-FFF2-40B4-BE49-F238E27FC236}">
                <a16:creationId xmlns:a16="http://schemas.microsoft.com/office/drawing/2014/main" id="{8818296F-C219-9A74-F530-3995A7C0E9D3}"/>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8282172" y="1541166"/>
            <a:ext cx="548682" cy="548682"/>
          </a:xfrm>
          <a:prstGeom prst="rect">
            <a:avLst/>
          </a:prstGeom>
          <a:noFill/>
          <a:extLst>
            <a:ext uri="{909E8E84-426E-40DD-AFC4-6F175D3DCCD1}">
              <a14:hiddenFill xmlns:a14="http://schemas.microsoft.com/office/drawing/2010/main">
                <a:solidFill>
                  <a:srgbClr val="FFFFFF"/>
                </a:solidFill>
              </a14:hiddenFill>
            </a:ext>
          </a:extLst>
        </p:spPr>
      </p:pic>
      <p:pic>
        <p:nvPicPr>
          <p:cNvPr id="3099" name="Picture 20">
            <a:extLst>
              <a:ext uri="{FF2B5EF4-FFF2-40B4-BE49-F238E27FC236}">
                <a16:creationId xmlns:a16="http://schemas.microsoft.com/office/drawing/2014/main" id="{E4085754-53DC-F9B4-98A7-4D097A0B470D}"/>
              </a:ext>
            </a:extLst>
          </p:cNvPr>
          <p:cNvPicPr>
            <a:picLocks noChangeAspect="1" noChangeArrowheads="1"/>
          </p:cNvPicPr>
          <p:nvPr/>
        </p:nvPicPr>
        <p:blipFill rotWithShape="1">
          <a:blip r:embed="rId40" cstate="print">
            <a:extLst>
              <a:ext uri="{28A0092B-C50C-407E-A947-70E740481C1C}">
                <a14:useLocalDpi xmlns:a14="http://schemas.microsoft.com/office/drawing/2010/main" val="0"/>
              </a:ext>
            </a:extLst>
          </a:blip>
          <a:srcRect l="9785" t="2400" r="8300" b="5002"/>
          <a:stretch/>
        </p:blipFill>
        <p:spPr bwMode="auto">
          <a:xfrm>
            <a:off x="5288352" y="3865453"/>
            <a:ext cx="801663" cy="709726"/>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descr="Изображение выглядит как текст, Веб-сайт, веб-страница, программное обеспечение&#10;&#10;Контент, сгенерированный ИИ, может содержать ошибки.">
            <a:extLst>
              <a:ext uri="{FF2B5EF4-FFF2-40B4-BE49-F238E27FC236}">
                <a16:creationId xmlns:a16="http://schemas.microsoft.com/office/drawing/2014/main" id="{ACA8495D-5BD6-F821-C295-DCEDDEE88601}"/>
              </a:ext>
            </a:extLst>
          </p:cNvPr>
          <p:cNvPicPr>
            <a:picLocks noChangeAspect="1"/>
          </p:cNvPicPr>
          <p:nvPr/>
        </p:nvPicPr>
        <p:blipFill>
          <a:blip r:embed="rId41" cstate="print">
            <a:extLst>
              <a:ext uri="{28A0092B-C50C-407E-A947-70E740481C1C}">
                <a14:useLocalDpi xmlns:a14="http://schemas.microsoft.com/office/drawing/2010/main" val="0"/>
              </a:ext>
            </a:extLst>
          </a:blip>
          <a:srcRect l="68094" t="39423" r="19652" b="43829"/>
          <a:stretch/>
        </p:blipFill>
        <p:spPr>
          <a:xfrm>
            <a:off x="1315175" y="1640942"/>
            <a:ext cx="682445" cy="606519"/>
          </a:xfrm>
          <a:prstGeom prst="rect">
            <a:avLst/>
          </a:prstGeom>
        </p:spPr>
      </p:pic>
      <p:pic>
        <p:nvPicPr>
          <p:cNvPr id="1026" name="Picture 2" descr="О нас | Дворец Молодёжи">
            <a:extLst>
              <a:ext uri="{FF2B5EF4-FFF2-40B4-BE49-F238E27FC236}">
                <a16:creationId xmlns:a16="http://schemas.microsoft.com/office/drawing/2014/main" id="{1401B40F-C86F-5138-D05D-78599FF59975}"/>
              </a:ext>
            </a:extLst>
          </p:cNvPr>
          <p:cNvPicPr>
            <a:picLocks noChangeAspect="1" noChangeArrowheads="1"/>
          </p:cNvPicPr>
          <p:nvPr/>
        </p:nvPicPr>
        <p:blipFill rotWithShape="1">
          <a:blip r:embed="rId42">
            <a:extLst>
              <a:ext uri="{28A0092B-C50C-407E-A947-70E740481C1C}">
                <a14:useLocalDpi xmlns:a14="http://schemas.microsoft.com/office/drawing/2010/main" val="0"/>
              </a:ext>
            </a:extLst>
          </a:blip>
          <a:srcRect l="8024" t="28247" r="7837" b="28354"/>
          <a:stretch/>
        </p:blipFill>
        <p:spPr bwMode="auto">
          <a:xfrm>
            <a:off x="2059028" y="1548805"/>
            <a:ext cx="1285133" cy="662882"/>
          </a:xfrm>
          <a:prstGeom prst="rect">
            <a:avLst/>
          </a:prstGeom>
          <a:noFill/>
          <a:extLst>
            <a:ext uri="{909E8E84-426E-40DD-AFC4-6F175D3DCCD1}">
              <a14:hiddenFill xmlns:a14="http://schemas.microsoft.com/office/drawing/2010/main">
                <a:solidFill>
                  <a:srgbClr val="FFFFFF"/>
                </a:solidFill>
              </a14:hiddenFill>
            </a:ext>
          </a:extLst>
        </p:spPr>
      </p:pic>
      <p:sp>
        <p:nvSpPr>
          <p:cNvPr id="3" name="Заголовок 14">
            <a:extLst>
              <a:ext uri="{FF2B5EF4-FFF2-40B4-BE49-F238E27FC236}">
                <a16:creationId xmlns:a16="http://schemas.microsoft.com/office/drawing/2014/main" id="{CF7718A8-83CE-8CF8-99B5-19DC9978CF9A}"/>
              </a:ext>
            </a:extLst>
          </p:cNvPr>
          <p:cNvSpPr txBox="1">
            <a:spLocks/>
          </p:cNvSpPr>
          <p:nvPr/>
        </p:nvSpPr>
        <p:spPr>
          <a:xfrm>
            <a:off x="1187623" y="323063"/>
            <a:ext cx="7544485" cy="41151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000" dirty="0">
                <a:solidFill>
                  <a:srgbClr val="800000"/>
                </a:solidFill>
              </a:rPr>
              <a:t>Партнеры ЦОПП «Социальная сфера» Свердловской области</a:t>
            </a:r>
          </a:p>
        </p:txBody>
      </p:sp>
    </p:spTree>
    <p:extLst>
      <p:ext uri="{BB962C8B-B14F-4D97-AF65-F5344CB8AC3E}">
        <p14:creationId xmlns:p14="http://schemas.microsoft.com/office/powerpoint/2010/main" val="1125067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FA922B49-8EF7-8919-EB70-3CD9A1D6D3D2}"/>
              </a:ext>
            </a:extLst>
          </p:cNvPr>
          <p:cNvPicPr>
            <a:picLocks noChangeAspect="1"/>
          </p:cNvPicPr>
          <p:nvPr/>
        </p:nvPicPr>
        <p:blipFill>
          <a:blip r:embed="rId2"/>
          <a:stretch>
            <a:fillRect/>
          </a:stretch>
        </p:blipFill>
        <p:spPr>
          <a:xfrm>
            <a:off x="0" y="3811862"/>
            <a:ext cx="1331638" cy="1331638"/>
          </a:xfrm>
          <a:prstGeom prst="rect">
            <a:avLst/>
          </a:prstGeom>
        </p:spPr>
      </p:pic>
      <p:pic>
        <p:nvPicPr>
          <p:cNvPr id="9" name="Рисунок 8">
            <a:extLst>
              <a:ext uri="{FF2B5EF4-FFF2-40B4-BE49-F238E27FC236}">
                <a16:creationId xmlns:a16="http://schemas.microsoft.com/office/drawing/2014/main" id="{2872AA8C-56AD-FA4F-3753-FD1294A9C76A}"/>
              </a:ext>
            </a:extLst>
          </p:cNvPr>
          <p:cNvPicPr>
            <a:picLocks noChangeAspect="1"/>
          </p:cNvPicPr>
          <p:nvPr/>
        </p:nvPicPr>
        <p:blipFill>
          <a:blip r:embed="rId3"/>
          <a:stretch>
            <a:fillRect/>
          </a:stretch>
        </p:blipFill>
        <p:spPr>
          <a:xfrm>
            <a:off x="-8665" y="2458009"/>
            <a:ext cx="1339078" cy="1339078"/>
          </a:xfrm>
          <a:prstGeom prst="rect">
            <a:avLst/>
          </a:prstGeom>
        </p:spPr>
      </p:pic>
      <p:pic>
        <p:nvPicPr>
          <p:cNvPr id="10" name="Рисунок 9">
            <a:extLst>
              <a:ext uri="{FF2B5EF4-FFF2-40B4-BE49-F238E27FC236}">
                <a16:creationId xmlns:a16="http://schemas.microsoft.com/office/drawing/2014/main" id="{484252C0-0317-55ED-3D86-2C3F0523F7CE}"/>
              </a:ext>
            </a:extLst>
          </p:cNvPr>
          <p:cNvPicPr>
            <a:picLocks noChangeAspect="1"/>
          </p:cNvPicPr>
          <p:nvPr/>
        </p:nvPicPr>
        <p:blipFill>
          <a:blip r:embed="rId4"/>
          <a:stretch>
            <a:fillRect/>
          </a:stretch>
        </p:blipFill>
        <p:spPr>
          <a:xfrm>
            <a:off x="0" y="-8344"/>
            <a:ext cx="1339078" cy="2466353"/>
          </a:xfrm>
          <a:prstGeom prst="rect">
            <a:avLst/>
          </a:prstGeom>
        </p:spPr>
      </p:pic>
      <p:pic>
        <p:nvPicPr>
          <p:cNvPr id="11" name="Рисунок 10">
            <a:extLst>
              <a:ext uri="{FF2B5EF4-FFF2-40B4-BE49-F238E27FC236}">
                <a16:creationId xmlns:a16="http://schemas.microsoft.com/office/drawing/2014/main" id="{B8AE240A-E6EA-6D72-A5AE-9DE256C58E70}"/>
              </a:ext>
            </a:extLst>
          </p:cNvPr>
          <p:cNvPicPr>
            <a:picLocks noChangeAspect="1"/>
          </p:cNvPicPr>
          <p:nvPr/>
        </p:nvPicPr>
        <p:blipFill>
          <a:blip r:embed="rId5"/>
          <a:stretch>
            <a:fillRect/>
          </a:stretch>
        </p:blipFill>
        <p:spPr>
          <a:xfrm>
            <a:off x="166117" y="267494"/>
            <a:ext cx="1046408" cy="697605"/>
          </a:xfrm>
          <a:prstGeom prst="rect">
            <a:avLst/>
          </a:prstGeom>
        </p:spPr>
      </p:pic>
      <p:sp>
        <p:nvSpPr>
          <p:cNvPr id="16" name="TextBox 15">
            <a:extLst>
              <a:ext uri="{FF2B5EF4-FFF2-40B4-BE49-F238E27FC236}">
                <a16:creationId xmlns:a16="http://schemas.microsoft.com/office/drawing/2014/main" id="{B757A8DC-843A-BB33-F4A5-B1809EB777AB}"/>
              </a:ext>
            </a:extLst>
          </p:cNvPr>
          <p:cNvSpPr txBox="1"/>
          <p:nvPr/>
        </p:nvSpPr>
        <p:spPr>
          <a:xfrm>
            <a:off x="1846467" y="3688699"/>
            <a:ext cx="1131393" cy="216206"/>
          </a:xfrm>
          <a:prstGeom prst="rect">
            <a:avLst/>
          </a:prstGeom>
          <a:noFill/>
        </p:spPr>
        <p:txBody>
          <a:bodyPr wrap="square">
            <a:spAutoFit/>
          </a:bodyPr>
          <a:lstStyle/>
          <a:p>
            <a:r>
              <a:rPr lang="ru-RU" sz="1100" b="1" dirty="0">
                <a:solidFill>
                  <a:schemeClr val="bg1">
                    <a:lumMod val="50000"/>
                  </a:schemeClr>
                </a:solidFill>
                <a:latin typeface="Times New Roman" panose="02020603050405020304" pitchFamily="18" charset="0"/>
                <a:cs typeface="Times New Roman" panose="02020603050405020304" pitchFamily="18" charset="0"/>
              </a:rPr>
              <a:t>ВКОНТАКТЕ</a:t>
            </a:r>
            <a:endParaRPr lang="ru-RU" sz="1100" dirty="0"/>
          </a:p>
        </p:txBody>
      </p:sp>
      <p:sp>
        <p:nvSpPr>
          <p:cNvPr id="17" name="TextBox 16">
            <a:extLst>
              <a:ext uri="{FF2B5EF4-FFF2-40B4-BE49-F238E27FC236}">
                <a16:creationId xmlns:a16="http://schemas.microsoft.com/office/drawing/2014/main" id="{A330240F-8F8F-B0D8-D563-8D3A229D58C5}"/>
              </a:ext>
            </a:extLst>
          </p:cNvPr>
          <p:cNvSpPr txBox="1"/>
          <p:nvPr/>
        </p:nvSpPr>
        <p:spPr>
          <a:xfrm>
            <a:off x="3758513" y="3688699"/>
            <a:ext cx="1032816" cy="216206"/>
          </a:xfrm>
          <a:prstGeom prst="rect">
            <a:avLst/>
          </a:prstGeom>
          <a:noFill/>
        </p:spPr>
        <p:txBody>
          <a:bodyPr wrap="square">
            <a:spAutoFit/>
          </a:bodyPr>
          <a:lstStyle/>
          <a:p>
            <a:r>
              <a:rPr lang="ru-RU" sz="1100" b="1" dirty="0">
                <a:solidFill>
                  <a:schemeClr val="bg1">
                    <a:lumMod val="50000"/>
                  </a:schemeClr>
                </a:solidFill>
                <a:latin typeface="Times New Roman" panose="02020603050405020304" pitchFamily="18" charset="0"/>
                <a:cs typeface="Times New Roman" panose="02020603050405020304" pitchFamily="18" charset="0"/>
              </a:rPr>
              <a:t>ТЕЛЕГРАМ</a:t>
            </a:r>
            <a:endParaRPr lang="ru-RU" sz="1100" dirty="0"/>
          </a:p>
        </p:txBody>
      </p:sp>
      <p:sp>
        <p:nvSpPr>
          <p:cNvPr id="18" name="TextBox 17">
            <a:extLst>
              <a:ext uri="{FF2B5EF4-FFF2-40B4-BE49-F238E27FC236}">
                <a16:creationId xmlns:a16="http://schemas.microsoft.com/office/drawing/2014/main" id="{D481FEB9-C149-E3F3-517F-B82998E9D3E4}"/>
              </a:ext>
            </a:extLst>
          </p:cNvPr>
          <p:cNvSpPr txBox="1"/>
          <p:nvPr/>
        </p:nvSpPr>
        <p:spPr>
          <a:xfrm>
            <a:off x="5796136" y="3671899"/>
            <a:ext cx="750883" cy="216206"/>
          </a:xfrm>
          <a:prstGeom prst="rect">
            <a:avLst/>
          </a:prstGeom>
          <a:noFill/>
        </p:spPr>
        <p:txBody>
          <a:bodyPr wrap="square">
            <a:spAutoFit/>
          </a:bodyPr>
          <a:lstStyle/>
          <a:p>
            <a:r>
              <a:rPr lang="ru-RU" sz="1100" b="1" dirty="0">
                <a:solidFill>
                  <a:schemeClr val="bg1">
                    <a:lumMod val="50000"/>
                  </a:schemeClr>
                </a:solidFill>
                <a:latin typeface="Times New Roman" panose="02020603050405020304" pitchFamily="18" charset="0"/>
                <a:cs typeface="Times New Roman" panose="02020603050405020304" pitchFamily="18" charset="0"/>
              </a:rPr>
              <a:t>САЙТ</a:t>
            </a:r>
            <a:endParaRPr lang="ru-RU" sz="1100" dirty="0"/>
          </a:p>
        </p:txBody>
      </p:sp>
      <p:pic>
        <p:nvPicPr>
          <p:cNvPr id="5" name="Рисунок 4" descr="Изображение выглядит как черный, снимок экрана, темнота, черно-белый&#10;&#10;Автоматически созданное описание">
            <a:extLst>
              <a:ext uri="{FF2B5EF4-FFF2-40B4-BE49-F238E27FC236}">
                <a16:creationId xmlns:a16="http://schemas.microsoft.com/office/drawing/2014/main" id="{89EC8EAC-B903-B3DE-7859-CDF1BE5A7BB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76731" y="2303217"/>
            <a:ext cx="1270865" cy="1270865"/>
          </a:xfrm>
          <a:prstGeom prst="rect">
            <a:avLst/>
          </a:prstGeom>
        </p:spPr>
      </p:pic>
      <p:pic>
        <p:nvPicPr>
          <p:cNvPr id="13" name="Рисунок 12" descr="Изображение выглядит как черный, снимок экрана, темнота&#10;&#10;Автоматически созданное описание">
            <a:extLst>
              <a:ext uri="{FF2B5EF4-FFF2-40B4-BE49-F238E27FC236}">
                <a16:creationId xmlns:a16="http://schemas.microsoft.com/office/drawing/2014/main" id="{79C16B69-9F4A-065A-DE60-FC1A7E183BA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94942" y="2303217"/>
            <a:ext cx="1270865" cy="1270865"/>
          </a:xfrm>
          <a:prstGeom prst="rect">
            <a:avLst/>
          </a:prstGeom>
        </p:spPr>
      </p:pic>
      <p:pic>
        <p:nvPicPr>
          <p:cNvPr id="15" name="Рисунок 14" descr="Изображение выглядит как черный, снимок экрана, темнота, черно-белый&#10;&#10;Автоматически созданное описание">
            <a:extLst>
              <a:ext uri="{FF2B5EF4-FFF2-40B4-BE49-F238E27FC236}">
                <a16:creationId xmlns:a16="http://schemas.microsoft.com/office/drawing/2014/main" id="{78CACF50-0620-2A47-4EE0-1361C6EC20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13153" y="2309184"/>
            <a:ext cx="1258930" cy="1258930"/>
          </a:xfrm>
          <a:prstGeom prst="rect">
            <a:avLst/>
          </a:prstGeom>
        </p:spPr>
      </p:pic>
      <p:sp>
        <p:nvSpPr>
          <p:cNvPr id="2" name="Заголовок 14">
            <a:extLst>
              <a:ext uri="{FF2B5EF4-FFF2-40B4-BE49-F238E27FC236}">
                <a16:creationId xmlns:a16="http://schemas.microsoft.com/office/drawing/2014/main" id="{D0D59625-2F2B-D6FD-9BD2-EDA8CAC756CD}"/>
              </a:ext>
            </a:extLst>
          </p:cNvPr>
          <p:cNvSpPr txBox="1">
            <a:spLocks/>
          </p:cNvSpPr>
          <p:nvPr/>
        </p:nvSpPr>
        <p:spPr>
          <a:xfrm>
            <a:off x="2267744" y="4346493"/>
            <a:ext cx="5976664" cy="41151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000" b="1" dirty="0">
                <a:solidFill>
                  <a:schemeClr val="accent2">
                    <a:lumMod val="75000"/>
                  </a:schemeClr>
                </a:solidFill>
                <a:latin typeface="Times New Roman" panose="02020603050405020304" pitchFamily="18" charset="0"/>
                <a:cs typeface="Times New Roman" panose="02020603050405020304" pitchFamily="18" charset="0"/>
              </a:rPr>
              <a:t>ТВОЁ ВРЕМЯ! ТВОИ ВОЗМОЖНОСТИ</a:t>
            </a:r>
            <a:r>
              <a:rPr lang="ru-RU" sz="2000" b="1" dirty="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ru-RU" sz="3600" dirty="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0BD5E576-9254-E98C-B218-8D213063587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19429" y="2308161"/>
            <a:ext cx="1213471" cy="1260977"/>
          </a:xfrm>
          <a:prstGeom prst="rect">
            <a:avLst/>
          </a:prstGeom>
        </p:spPr>
      </p:pic>
      <p:sp>
        <p:nvSpPr>
          <p:cNvPr id="7" name="TextBox 6">
            <a:extLst>
              <a:ext uri="{FF2B5EF4-FFF2-40B4-BE49-F238E27FC236}">
                <a16:creationId xmlns:a16="http://schemas.microsoft.com/office/drawing/2014/main" id="{27B05674-7259-2AD0-B215-C9BE2D48EF93}"/>
              </a:ext>
            </a:extLst>
          </p:cNvPr>
          <p:cNvSpPr txBox="1"/>
          <p:nvPr/>
        </p:nvSpPr>
        <p:spPr>
          <a:xfrm>
            <a:off x="7205729" y="3618750"/>
            <a:ext cx="1240870" cy="356105"/>
          </a:xfrm>
          <a:prstGeom prst="rect">
            <a:avLst/>
          </a:prstGeom>
          <a:noFill/>
        </p:spPr>
        <p:txBody>
          <a:bodyPr wrap="square">
            <a:spAutoFit/>
          </a:bodyPr>
          <a:lstStyle/>
          <a:p>
            <a:pPr algn="ctr"/>
            <a:r>
              <a:rPr lang="ru-RU" sz="1100" b="1" dirty="0">
                <a:solidFill>
                  <a:schemeClr val="bg1">
                    <a:lumMod val="50000"/>
                  </a:schemeClr>
                </a:solidFill>
                <a:latin typeface="Times New Roman" panose="02020603050405020304" pitchFamily="18" charset="0"/>
                <a:cs typeface="Times New Roman" panose="02020603050405020304" pitchFamily="18" charset="0"/>
              </a:rPr>
              <a:t>ЦИФРОВАЯ ПЛАТФОРМА</a:t>
            </a:r>
            <a:endParaRPr lang="ru-RU" sz="1100" dirty="0"/>
          </a:p>
        </p:txBody>
      </p:sp>
      <p:pic>
        <p:nvPicPr>
          <p:cNvPr id="8" name="Рисунок 7">
            <a:extLst>
              <a:ext uri="{FF2B5EF4-FFF2-40B4-BE49-F238E27FC236}">
                <a16:creationId xmlns:a16="http://schemas.microsoft.com/office/drawing/2014/main" id="{E165CA59-F2D2-FB31-DA29-C75EEE969570}"/>
              </a:ext>
            </a:extLst>
          </p:cNvPr>
          <p:cNvPicPr>
            <a:picLocks noChangeAspect="1"/>
          </p:cNvPicPr>
          <p:nvPr/>
        </p:nvPicPr>
        <p:blipFill>
          <a:blip r:embed="rId10" cstate="print">
            <a:extLst>
              <a:ext uri="{28A0092B-C50C-407E-A947-70E740481C1C}">
                <a14:useLocalDpi xmlns:a14="http://schemas.microsoft.com/office/drawing/2010/main" val="0"/>
              </a:ext>
            </a:extLst>
          </a:blip>
          <a:srcRect l="2008" r="44137"/>
          <a:stretch/>
        </p:blipFill>
        <p:spPr>
          <a:xfrm>
            <a:off x="5409697" y="760689"/>
            <a:ext cx="1274291" cy="1336607"/>
          </a:xfrm>
          <a:prstGeom prst="roundRect">
            <a:avLst/>
          </a:prstGeom>
          <a:effectLst>
            <a:outerShdw blurRad="63500" sx="102000" sy="102000" algn="ctr" rotWithShape="0">
              <a:prstClr val="black">
                <a:alpha val="40000"/>
              </a:prstClr>
            </a:outerShdw>
          </a:effectLst>
        </p:spPr>
      </p:pic>
      <p:pic>
        <p:nvPicPr>
          <p:cNvPr id="12" name="Рисунок 11">
            <a:extLst>
              <a:ext uri="{FF2B5EF4-FFF2-40B4-BE49-F238E27FC236}">
                <a16:creationId xmlns:a16="http://schemas.microsoft.com/office/drawing/2014/main" id="{8CE75987-451D-F8A9-5288-A014C5B9E53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692252" y="751826"/>
            <a:ext cx="1439822" cy="1354333"/>
          </a:xfrm>
          <a:prstGeom prst="roundRect">
            <a:avLst/>
          </a:prstGeom>
          <a:effectLst>
            <a:outerShdw blurRad="63500" sx="102000" sy="102000" algn="ctr" rotWithShape="0">
              <a:prstClr val="black">
                <a:alpha val="40000"/>
              </a:prstClr>
            </a:outerShdw>
          </a:effectLst>
        </p:spPr>
      </p:pic>
      <p:pic>
        <p:nvPicPr>
          <p:cNvPr id="14" name="Рисунок 13">
            <a:extLst>
              <a:ext uri="{FF2B5EF4-FFF2-40B4-BE49-F238E27FC236}">
                <a16:creationId xmlns:a16="http://schemas.microsoft.com/office/drawing/2014/main" id="{47C1D735-D6BF-0837-237D-008E1BCACF00}"/>
              </a:ext>
            </a:extLst>
          </p:cNvPr>
          <p:cNvPicPr>
            <a:picLocks noChangeAspect="1"/>
          </p:cNvPicPr>
          <p:nvPr/>
        </p:nvPicPr>
        <p:blipFill>
          <a:blip r:embed="rId12" cstate="print">
            <a:extLst>
              <a:ext uri="{28A0092B-C50C-407E-A947-70E740481C1C}">
                <a14:useLocalDpi xmlns:a14="http://schemas.microsoft.com/office/drawing/2010/main" val="0"/>
              </a:ext>
            </a:extLst>
          </a:blip>
          <a:srcRect l="-729" t="168" r="729" b="26978"/>
          <a:stretch/>
        </p:blipFill>
        <p:spPr>
          <a:xfrm>
            <a:off x="3612375" y="760689"/>
            <a:ext cx="1317021" cy="1336607"/>
          </a:xfrm>
          <a:prstGeom prst="roundRect">
            <a:avLst/>
          </a:prstGeom>
          <a:effectLst>
            <a:outerShdw blurRad="63500" sx="102000" sy="102000" algn="ctr" rotWithShape="0">
              <a:prstClr val="black">
                <a:alpha val="40000"/>
              </a:prstClr>
            </a:outerShdw>
          </a:effectLst>
        </p:spPr>
      </p:pic>
      <p:pic>
        <p:nvPicPr>
          <p:cNvPr id="19" name="Рисунок 18">
            <a:extLst>
              <a:ext uri="{FF2B5EF4-FFF2-40B4-BE49-F238E27FC236}">
                <a16:creationId xmlns:a16="http://schemas.microsoft.com/office/drawing/2014/main" id="{347E7964-DC2F-E0B3-C2CC-AEEAE54D2B80}"/>
              </a:ext>
            </a:extLst>
          </p:cNvPr>
          <p:cNvPicPr>
            <a:picLocks noChangeAspect="1"/>
          </p:cNvPicPr>
          <p:nvPr/>
        </p:nvPicPr>
        <p:blipFill>
          <a:blip r:embed="rId13" cstate="print">
            <a:extLst>
              <a:ext uri="{28A0092B-C50C-407E-A947-70E740481C1C}">
                <a14:useLocalDpi xmlns:a14="http://schemas.microsoft.com/office/drawing/2010/main" val="0"/>
              </a:ext>
            </a:extLst>
          </a:blip>
          <a:srcRect l="5814" r="34455"/>
          <a:stretch/>
        </p:blipFill>
        <p:spPr>
          <a:xfrm>
            <a:off x="7164288" y="771550"/>
            <a:ext cx="1323752" cy="1314884"/>
          </a:xfrm>
          <a:prstGeom prst="round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072715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5930AF76-872C-E7B7-81E0-E7DE82A7BE2B}"/>
              </a:ext>
            </a:extLst>
          </p:cNvPr>
          <p:cNvPicPr>
            <a:picLocks noChangeAspect="1"/>
          </p:cNvPicPr>
          <p:nvPr/>
        </p:nvPicPr>
        <p:blipFill>
          <a:blip r:embed="rId2"/>
          <a:stretch>
            <a:fillRect/>
          </a:stretch>
        </p:blipFill>
        <p:spPr>
          <a:xfrm>
            <a:off x="7797587" y="3811862"/>
            <a:ext cx="1346413" cy="1346413"/>
          </a:xfrm>
          <a:prstGeom prst="rect">
            <a:avLst/>
          </a:prstGeom>
        </p:spPr>
      </p:pic>
      <p:pic>
        <p:nvPicPr>
          <p:cNvPr id="6" name="Рисунок 5">
            <a:extLst>
              <a:ext uri="{FF2B5EF4-FFF2-40B4-BE49-F238E27FC236}">
                <a16:creationId xmlns:a16="http://schemas.microsoft.com/office/drawing/2014/main" id="{FA922B49-8EF7-8919-EB70-3CD9A1D6D3D2}"/>
              </a:ext>
            </a:extLst>
          </p:cNvPr>
          <p:cNvPicPr>
            <a:picLocks noChangeAspect="1"/>
          </p:cNvPicPr>
          <p:nvPr/>
        </p:nvPicPr>
        <p:blipFill>
          <a:blip r:embed="rId3"/>
          <a:stretch>
            <a:fillRect/>
          </a:stretch>
        </p:blipFill>
        <p:spPr>
          <a:xfrm>
            <a:off x="0" y="3811862"/>
            <a:ext cx="1331638" cy="1331638"/>
          </a:xfrm>
          <a:prstGeom prst="rect">
            <a:avLst/>
          </a:prstGeom>
        </p:spPr>
      </p:pic>
      <p:pic>
        <p:nvPicPr>
          <p:cNvPr id="9" name="Рисунок 8">
            <a:extLst>
              <a:ext uri="{FF2B5EF4-FFF2-40B4-BE49-F238E27FC236}">
                <a16:creationId xmlns:a16="http://schemas.microsoft.com/office/drawing/2014/main" id="{2872AA8C-56AD-FA4F-3753-FD1294A9C76A}"/>
              </a:ext>
            </a:extLst>
          </p:cNvPr>
          <p:cNvPicPr>
            <a:picLocks noChangeAspect="1"/>
          </p:cNvPicPr>
          <p:nvPr/>
        </p:nvPicPr>
        <p:blipFill>
          <a:blip r:embed="rId4"/>
          <a:stretch>
            <a:fillRect/>
          </a:stretch>
        </p:blipFill>
        <p:spPr>
          <a:xfrm>
            <a:off x="-8665" y="2458009"/>
            <a:ext cx="1339078" cy="1339078"/>
          </a:xfrm>
          <a:prstGeom prst="rect">
            <a:avLst/>
          </a:prstGeom>
        </p:spPr>
      </p:pic>
      <p:pic>
        <p:nvPicPr>
          <p:cNvPr id="10" name="Рисунок 9">
            <a:extLst>
              <a:ext uri="{FF2B5EF4-FFF2-40B4-BE49-F238E27FC236}">
                <a16:creationId xmlns:a16="http://schemas.microsoft.com/office/drawing/2014/main" id="{484252C0-0317-55ED-3D86-2C3F0523F7CE}"/>
              </a:ext>
            </a:extLst>
          </p:cNvPr>
          <p:cNvPicPr>
            <a:picLocks noChangeAspect="1"/>
          </p:cNvPicPr>
          <p:nvPr/>
        </p:nvPicPr>
        <p:blipFill>
          <a:blip r:embed="rId5"/>
          <a:stretch>
            <a:fillRect/>
          </a:stretch>
        </p:blipFill>
        <p:spPr>
          <a:xfrm>
            <a:off x="-8665" y="-23119"/>
            <a:ext cx="1339078" cy="2466353"/>
          </a:xfrm>
          <a:prstGeom prst="rect">
            <a:avLst/>
          </a:prstGeom>
        </p:spPr>
      </p:pic>
      <p:pic>
        <p:nvPicPr>
          <p:cNvPr id="11" name="Рисунок 10">
            <a:extLst>
              <a:ext uri="{FF2B5EF4-FFF2-40B4-BE49-F238E27FC236}">
                <a16:creationId xmlns:a16="http://schemas.microsoft.com/office/drawing/2014/main" id="{B8AE240A-E6EA-6D72-A5AE-9DE256C58E70}"/>
              </a:ext>
            </a:extLst>
          </p:cNvPr>
          <p:cNvPicPr>
            <a:picLocks noChangeAspect="1"/>
          </p:cNvPicPr>
          <p:nvPr/>
        </p:nvPicPr>
        <p:blipFill>
          <a:blip r:embed="rId6"/>
          <a:stretch>
            <a:fillRect/>
          </a:stretch>
        </p:blipFill>
        <p:spPr>
          <a:xfrm>
            <a:off x="166117" y="267494"/>
            <a:ext cx="1046408" cy="697605"/>
          </a:xfrm>
          <a:prstGeom prst="rect">
            <a:avLst/>
          </a:prstGeom>
        </p:spPr>
      </p:pic>
      <p:pic>
        <p:nvPicPr>
          <p:cNvPr id="2" name="Рисунок 1">
            <a:extLst>
              <a:ext uri="{FF2B5EF4-FFF2-40B4-BE49-F238E27FC236}">
                <a16:creationId xmlns:a16="http://schemas.microsoft.com/office/drawing/2014/main" id="{EF82AE7E-EAFC-DF00-9CAE-00566840C02B}"/>
              </a:ext>
            </a:extLst>
          </p:cNvPr>
          <p:cNvPicPr>
            <a:picLocks noChangeAspect="1"/>
          </p:cNvPicPr>
          <p:nvPr/>
        </p:nvPicPr>
        <p:blipFill>
          <a:blip r:embed="rId7" cstate="print">
            <a:extLst>
              <a:ext uri="{28A0092B-C50C-407E-A947-70E740481C1C}">
                <a14:useLocalDpi xmlns:a14="http://schemas.microsoft.com/office/drawing/2010/main" val="0"/>
              </a:ext>
            </a:extLst>
          </a:blip>
          <a:srcRect l="8739" r="9275"/>
          <a:stretch/>
        </p:blipFill>
        <p:spPr>
          <a:xfrm>
            <a:off x="6156176" y="1370751"/>
            <a:ext cx="1505356" cy="688541"/>
          </a:xfrm>
          <a:prstGeom prst="rect">
            <a:avLst/>
          </a:prstGeom>
        </p:spPr>
      </p:pic>
      <p:sp>
        <p:nvSpPr>
          <p:cNvPr id="5" name="TextBox 4">
            <a:extLst>
              <a:ext uri="{FF2B5EF4-FFF2-40B4-BE49-F238E27FC236}">
                <a16:creationId xmlns:a16="http://schemas.microsoft.com/office/drawing/2014/main" id="{C00C5C02-A88E-6107-7CE8-114BBE0C096C}"/>
              </a:ext>
            </a:extLst>
          </p:cNvPr>
          <p:cNvSpPr txBox="1"/>
          <p:nvPr/>
        </p:nvSpPr>
        <p:spPr>
          <a:xfrm>
            <a:off x="5473402" y="3691865"/>
            <a:ext cx="3187364" cy="307777"/>
          </a:xfrm>
          <a:prstGeom prst="rect">
            <a:avLst/>
          </a:prstGeom>
          <a:noFill/>
        </p:spPr>
        <p:txBody>
          <a:bodyPr wrap="square" rtlCol="0">
            <a:spAutoFit/>
          </a:bodyPr>
          <a:lstStyle/>
          <a:p>
            <a:pPr algn="r"/>
            <a:endParaRPr lang="ru-RU" sz="14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8" name="Прямоугольник 17">
            <a:extLst>
              <a:ext uri="{FF2B5EF4-FFF2-40B4-BE49-F238E27FC236}">
                <a16:creationId xmlns:a16="http://schemas.microsoft.com/office/drawing/2014/main" id="{2F2133A2-595B-49A6-8EF1-20B676E9D02C}"/>
              </a:ext>
            </a:extLst>
          </p:cNvPr>
          <p:cNvSpPr/>
          <p:nvPr/>
        </p:nvSpPr>
        <p:spPr>
          <a:xfrm>
            <a:off x="1671214" y="2472952"/>
            <a:ext cx="7077249" cy="1538883"/>
          </a:xfrm>
          <a:prstGeom prst="rect">
            <a:avLst/>
          </a:prstGeom>
        </p:spPr>
        <p:txBody>
          <a:bodyPr wrap="square">
            <a:spAutoFit/>
          </a:bodyPr>
          <a:lstStyle/>
          <a:p>
            <a:r>
              <a:rPr lang="ru-RU" sz="2000" b="1" dirty="0">
                <a:solidFill>
                  <a:srgbClr val="FF0000"/>
                </a:solidFill>
                <a:ea typeface="+mj-ea"/>
                <a:cs typeface="+mj-cs"/>
              </a:rPr>
              <a:t>Центр опережающей профессиональной подготовки по направлению Социальная сфера в Свердловской области</a:t>
            </a:r>
          </a:p>
          <a:p>
            <a:pPr marL="342900" indent="-342900">
              <a:buFont typeface="Wingdings" panose="05000000000000000000" pitchFamily="2" charset="2"/>
              <a:buChar char="v"/>
            </a:pPr>
            <a:r>
              <a:rPr lang="ru-RU" b="1" dirty="0">
                <a:solidFill>
                  <a:srgbClr val="800000"/>
                </a:solidFill>
                <a:ea typeface="+mj-ea"/>
                <a:cs typeface="+mj-cs"/>
              </a:rPr>
              <a:t>Контактное лицо Глушкова Татьяна Геннадьевна, </a:t>
            </a:r>
            <a:r>
              <a:rPr lang="ru-RU" b="1" dirty="0" err="1">
                <a:solidFill>
                  <a:srgbClr val="800000"/>
                </a:solidFill>
                <a:ea typeface="+mj-ea"/>
                <a:cs typeface="+mj-cs"/>
              </a:rPr>
              <a:t>зам.руководителя</a:t>
            </a:r>
            <a:r>
              <a:rPr lang="ru-RU" b="1" dirty="0">
                <a:solidFill>
                  <a:srgbClr val="800000"/>
                </a:solidFill>
                <a:ea typeface="+mj-ea"/>
                <a:cs typeface="+mj-cs"/>
              </a:rPr>
              <a:t> ЦОПП</a:t>
            </a:r>
            <a:endParaRPr lang="en-US" b="1" dirty="0">
              <a:solidFill>
                <a:srgbClr val="800000"/>
              </a:solidFill>
              <a:ea typeface="+mj-ea"/>
              <a:cs typeface="+mj-cs"/>
            </a:endParaRPr>
          </a:p>
          <a:p>
            <a:r>
              <a:rPr lang="en-US" b="1" dirty="0">
                <a:solidFill>
                  <a:srgbClr val="800000"/>
                </a:solidFill>
                <a:ea typeface="+mj-ea"/>
                <a:cs typeface="+mj-cs"/>
              </a:rPr>
              <a:t>glushkova@mail.ru</a:t>
            </a:r>
            <a:r>
              <a:rPr lang="en-US" b="1" dirty="0">
                <a:solidFill>
                  <a:srgbClr val="800000"/>
                </a:solidFill>
              </a:rPr>
              <a:t>, (343) 254-58-64, 8-912-24-14-609</a:t>
            </a:r>
            <a:endParaRPr lang="ru-RU" b="1" dirty="0">
              <a:solidFill>
                <a:srgbClr val="800000"/>
              </a:solidFill>
            </a:endParaRPr>
          </a:p>
        </p:txBody>
      </p:sp>
      <p:sp>
        <p:nvSpPr>
          <p:cNvPr id="15" name="Прямоугольник 14">
            <a:extLst>
              <a:ext uri="{FF2B5EF4-FFF2-40B4-BE49-F238E27FC236}">
                <a16:creationId xmlns:a16="http://schemas.microsoft.com/office/drawing/2014/main" id="{187FD3AB-461F-495F-817E-F1B9F3C46078}"/>
              </a:ext>
            </a:extLst>
          </p:cNvPr>
          <p:cNvSpPr/>
          <p:nvPr/>
        </p:nvSpPr>
        <p:spPr>
          <a:xfrm>
            <a:off x="1595271" y="267494"/>
            <a:ext cx="7382612" cy="1569660"/>
          </a:xfrm>
          <a:prstGeom prst="rect">
            <a:avLst/>
          </a:prstGeom>
        </p:spPr>
        <p:txBody>
          <a:bodyPr wrap="square">
            <a:spAutoFit/>
          </a:bodyPr>
          <a:lstStyle/>
          <a:p>
            <a:r>
              <a:rPr lang="ru-RU" sz="2000" b="1" dirty="0">
                <a:solidFill>
                  <a:srgbClr val="0066FF"/>
                </a:solidFill>
                <a:ea typeface="+mj-ea"/>
                <a:cs typeface="+mj-cs"/>
              </a:rPr>
              <a:t>Государственное автономное профессиональное образовательное учреждение Свердловской области</a:t>
            </a:r>
          </a:p>
          <a:p>
            <a:r>
              <a:rPr lang="ru-RU" sz="2000" b="1" dirty="0">
                <a:solidFill>
                  <a:srgbClr val="0066FF"/>
                </a:solidFill>
                <a:ea typeface="+mj-ea"/>
                <a:cs typeface="+mj-cs"/>
              </a:rPr>
              <a:t>«Свердловский областной    педагогический колледж» </a:t>
            </a:r>
            <a:endParaRPr lang="en-US" sz="2000" b="1" dirty="0">
              <a:solidFill>
                <a:srgbClr val="0066FF"/>
              </a:solidFill>
              <a:ea typeface="+mj-ea"/>
              <a:cs typeface="+mj-cs"/>
            </a:endParaRPr>
          </a:p>
          <a:p>
            <a:pPr marL="285750" indent="-285750">
              <a:buFont typeface="Wingdings" panose="05000000000000000000" pitchFamily="2" charset="2"/>
              <a:buChar char="v"/>
            </a:pPr>
            <a:r>
              <a:rPr lang="ru-RU" b="1" dirty="0">
                <a:solidFill>
                  <a:srgbClr val="33CCCC"/>
                </a:solidFill>
                <a:ea typeface="+mj-ea"/>
                <a:cs typeface="+mj-cs"/>
              </a:rPr>
              <a:t>Симонова Татьяна Сергеевна, директор</a:t>
            </a:r>
          </a:p>
          <a:p>
            <a:r>
              <a:rPr lang="en-US" b="1" dirty="0">
                <a:solidFill>
                  <a:srgbClr val="33CCCC"/>
                </a:solidFill>
                <a:ea typeface="+mj-ea"/>
                <a:cs typeface="+mj-cs"/>
                <a:hlinkClick r:id="rId8">
                  <a:extLst>
                    <a:ext uri="{A12FA001-AC4F-418D-AE19-62706E023703}">
                      <ahyp:hlinkClr xmlns:ahyp="http://schemas.microsoft.com/office/drawing/2018/hyperlinkcolor" val="tx"/>
                    </a:ext>
                  </a:extLst>
                </a:hlinkClick>
              </a:rPr>
              <a:t>sopk@list.ru</a:t>
            </a:r>
            <a:r>
              <a:rPr lang="en-US" b="1" dirty="0">
                <a:solidFill>
                  <a:srgbClr val="33CCCC"/>
                </a:solidFill>
                <a:ea typeface="+mj-ea"/>
                <a:cs typeface="+mj-cs"/>
              </a:rPr>
              <a:t>, (343) 368-42-78</a:t>
            </a:r>
            <a:endParaRPr lang="ru-RU" b="1" dirty="0">
              <a:solidFill>
                <a:srgbClr val="33CCCC"/>
              </a:solidFill>
              <a:ea typeface="+mj-ea"/>
              <a:cs typeface="+mj-cs"/>
            </a:endParaRPr>
          </a:p>
        </p:txBody>
      </p:sp>
    </p:spTree>
    <p:extLst>
      <p:ext uri="{BB962C8B-B14F-4D97-AF65-F5344CB8AC3E}">
        <p14:creationId xmlns:p14="http://schemas.microsoft.com/office/powerpoint/2010/main" val="242334953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2435</TotalTime>
  <Words>1593</Words>
  <Application>Microsoft Office PowerPoint</Application>
  <PresentationFormat>Экран (16:9)</PresentationFormat>
  <Paragraphs>196</Paragraphs>
  <Slides>20</Slides>
  <Notes>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20</vt:i4>
      </vt:variant>
    </vt:vector>
  </HeadingPairs>
  <TitlesOfParts>
    <vt:vector size="26" baseType="lpstr">
      <vt:lpstr>Aptos</vt:lpstr>
      <vt:lpstr>Arial</vt:lpstr>
      <vt:lpstr>Calibri</vt:lpstr>
      <vt:lpstr>Times New Roman</vt:lpstr>
      <vt:lpstr>Wingdings</vt:lpstr>
      <vt:lpstr>Тема Office</vt:lpstr>
      <vt:lpstr>Презентация PowerPoint</vt:lpstr>
      <vt:lpstr>Центр опережающей профессиональной подготовки  по направлению Социальная сфера в Свердловской области </vt:lpstr>
      <vt:lpstr>Презентация PowerPoint</vt:lpstr>
      <vt:lpstr>Презентация PowerPoint</vt:lpstr>
      <vt:lpstr>Презентация PowerPoint</vt:lpstr>
      <vt:lpstr>Актуальность и проблемы</vt:lpstr>
      <vt:lpstr>Цели и задачи</vt:lpstr>
      <vt:lpstr>Целевая аудитория</vt:lpstr>
      <vt:lpstr>Социальная значимость проекта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Результаты 2024-2025 гг.</vt:lpstr>
      <vt:lpstr>ДАЛЬНЕЙШАЯ РЕАЛИЗАЦИЯ ПРОЕКТА</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Иван</dc:creator>
  <cp:lastModifiedBy>SOPK</cp:lastModifiedBy>
  <cp:revision>215</cp:revision>
  <dcterms:created xsi:type="dcterms:W3CDTF">2024-08-22T05:27:55Z</dcterms:created>
  <dcterms:modified xsi:type="dcterms:W3CDTF">2025-07-18T06:53:35Z</dcterms:modified>
</cp:coreProperties>
</file>