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69" autoAdjust="0"/>
  </p:normalViewPr>
  <p:slideViewPr>
    <p:cSldViewPr snapToGrid="0">
      <p:cViewPr varScale="1">
        <p:scale>
          <a:sx n="71" d="100"/>
          <a:sy n="71" d="100"/>
        </p:scale>
        <p:origin x="1032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446D6-0060-4F62-81B9-6197BF0AA9E0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26531-D504-40B3-901C-01D20C363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337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26531-D504-40B3-901C-01D20C3635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44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26531-D504-40B3-901C-01D20C3635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28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 фасадных решениях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26531-D504-40B3-901C-01D20C3635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147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фотоколлаж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26531-D504-40B3-901C-01D20C3635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72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AF8F9-F22F-394E-2B0B-0A2DC697A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79152D-4E1C-1952-B0A7-E1492D76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24CC2B-D061-DB74-925B-C38A34E1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29ABDF-A8A9-50FD-5B53-9648910B5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D8ADFA-7591-C82C-E886-68C30DBA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9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DDE1C-680C-74DB-8C4F-A6B6A4319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7A8A70-CDE6-D739-DA45-460C1C95E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0A2E4-C90D-117E-C09F-535436DD1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484C2B-45A6-BF06-DE51-EA3D2265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1FFD85-2F11-5145-F921-069B3C73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E3251-F678-62D5-F7E2-DD2568FA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3A5D10-E13E-1C1D-068E-53E50EBAB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15D1CD-BE84-1B7A-AAF9-CCFD79890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BC7E54-371B-636C-FF0C-B4901B0E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A178C-BDF8-84BA-E614-2027DEA65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56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ECB74-1F64-35E0-F0DF-929D9391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EA039D-C725-E116-B6F8-6C646CD134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076852-50F7-92D3-B52B-D39F27DCD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3F0F1B-FFC3-78F6-39FF-2B684CEC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AED4C9-234C-5B7D-59EE-65D6A8549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BCA8D1-C0A4-1D11-1DC1-6BFD7A64E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9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80808-1B6C-F023-8062-26CD31183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A9CACF-FE2C-01E7-FB63-62E16183B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3DD719-68DD-9F1C-59E4-EF33ADC33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33FCE6-8DCE-B8AF-97D6-DCBBAE071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82A569-FA37-FD4D-E6E7-904B07599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065014-1B6B-B1EE-C8C7-AD7FBAAFA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D7F2E9-6F2A-2D58-8C91-AC02BE7B9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0E8A34-08FC-01BF-9628-85736BCF3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4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A4C76-CE36-C8BA-211D-BBE0098B6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B0CA38-A6FF-498F-540A-47741A4E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422500-0F1B-BEC7-98A2-528B4BF7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72B6CF-AC8D-1C96-E7A6-89E2FD5D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41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7611F9-AF2B-3A75-92E4-A1172F44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36996A-0F27-EC51-B772-8ED38E5AE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E9F8B5-1A40-1C85-E944-6104B612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12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5138B-C9D6-75AB-2341-186379E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C37706-7EB5-3747-F1EA-3E2428839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38B963-87C1-EFF5-435E-508871402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1C365C-BACC-B7F5-4B6C-555CE16E2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DDD6C4-BB39-4BD1-9485-6110623B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7E5D54-28D0-E1C9-B506-5EBD2725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05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4D576-5793-1CB3-13A1-3D3F318B3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3E59F2-B8A3-8E58-DAC4-25E38585F0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837214-8913-A90F-312C-ADF6A36AC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EB93B3-44E2-AFBF-24CD-6AD6EE7B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351D90-8B89-C0DB-0759-89D252DF4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A99156-5668-7A45-9292-BE97BC3E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89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C4BC2-79B3-2FA8-09BF-55BD901D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EAB839-7E7A-BD97-F5AF-C3D068009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873384-EC72-6610-0D5F-8598789B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46CB62-2850-CD8D-4D31-AF2C1C7D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FBB406-05A1-952D-E1F9-775C7C5B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86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CD60E1-609A-78D2-BA2D-E29B8D44F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78862C-4D2F-5C24-D7C1-DCBBFA539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CF4367-FF8E-0048-EACE-1D407E54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313A22-755C-D516-1DFA-F775598D7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0143EC-2CB1-8354-C392-7132E275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07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49718-4807-FF24-14C5-0E9044A2F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930347-B249-C0AB-1A3B-A3FB05984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BAD7C-6C33-3198-C426-2C0A636A6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537A-D2C6-49A8-848B-95CB96C3EF76}" type="datetimeFigureOut">
              <a:rPr lang="ru-RU" smtClean="0"/>
              <a:t>07.08.2024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679B9D-FCF6-9000-FEF9-A0FD8A89A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3A12D6-4A79-ED22-703A-E945E3F4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F9D5-558C-4DB3-A497-1266BFF95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1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450CA3-534D-9517-31D9-2B8BE9B7F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" y="90488"/>
            <a:ext cx="12017692" cy="66786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692A07-340F-6528-9D91-53A84BA404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251D27-5711-DF1F-8DBF-B0E0DE115FB3}"/>
              </a:ext>
            </a:extLst>
          </p:cNvPr>
          <p:cNvSpPr txBox="1"/>
          <p:nvPr/>
        </p:nvSpPr>
        <p:spPr>
          <a:xfrm>
            <a:off x="3775934" y="4330700"/>
            <a:ext cx="8250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200" dirty="0">
                <a:solidFill>
                  <a:schemeClr val="bg1"/>
                </a:solidFill>
                <a:latin typeface="Bebas Neue Bold" panose="020B0606020202050201" pitchFamily="34" charset="-52"/>
              </a:rPr>
              <a:t>Многоэтажный гараж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02158-B16D-6750-EEFD-417529D37E24}"/>
              </a:ext>
            </a:extLst>
          </p:cNvPr>
          <p:cNvSpPr txBox="1"/>
          <p:nvPr/>
        </p:nvSpPr>
        <p:spPr>
          <a:xfrm>
            <a:off x="6426200" y="5385663"/>
            <a:ext cx="560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  <a:latin typeface="Bebas Neue Bold" panose="020B0606020202050201" pitchFamily="34" charset="-52"/>
              </a:rPr>
              <a:t>В ЖИЛОМ КВАРТАЛЕ «ЯНИЛА ДРАЙВ»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5611B9-1764-C341-8CBD-BECF94953CC0}"/>
              </a:ext>
            </a:extLst>
          </p:cNvPr>
          <p:cNvSpPr txBox="1"/>
          <p:nvPr/>
        </p:nvSpPr>
        <p:spPr>
          <a:xfrm>
            <a:off x="6426200" y="5961638"/>
            <a:ext cx="560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Bebas Neue Bold" panose="020B0606020202050201" pitchFamily="34" charset="-52"/>
              </a:rPr>
              <a:t>Г. САНКТ-ПЕТЕРБУРГ</a:t>
            </a:r>
          </a:p>
        </p:txBody>
      </p:sp>
    </p:spTree>
    <p:extLst>
      <p:ext uri="{BB962C8B-B14F-4D97-AF65-F5344CB8AC3E}">
        <p14:creationId xmlns:p14="http://schemas.microsoft.com/office/powerpoint/2010/main" val="18370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574B84-5B07-7BE8-6D9C-21465117A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1600"/>
            <a:ext cx="11976100" cy="66675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44D2834-1A4C-8874-8CB7-FEF68100DBDE}"/>
              </a:ext>
            </a:extLst>
          </p:cNvPr>
          <p:cNvSpPr/>
          <p:nvPr/>
        </p:nvSpPr>
        <p:spPr>
          <a:xfrm>
            <a:off x="6324600" y="1059943"/>
            <a:ext cx="5600700" cy="54973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B94049-FF77-8E3D-497E-39AA4F03282D}"/>
              </a:ext>
            </a:extLst>
          </p:cNvPr>
          <p:cNvSpPr txBox="1"/>
          <p:nvPr/>
        </p:nvSpPr>
        <p:spPr>
          <a:xfrm>
            <a:off x="6324600" y="264388"/>
            <a:ext cx="560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  <a:latin typeface="Bebas Neue Bold" panose="020B0606020202050201" pitchFamily="34" charset="-52"/>
              </a:rPr>
              <a:t>О проекте паркинга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131C52-1AB2-61F2-CB5D-124B5646D6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36EE3D-1E96-8156-4F0E-02C74529E3CA}"/>
              </a:ext>
            </a:extLst>
          </p:cNvPr>
          <p:cNvSpPr txBox="1"/>
          <p:nvPr/>
        </p:nvSpPr>
        <p:spPr>
          <a:xfrm>
            <a:off x="6591300" y="1209169"/>
            <a:ext cx="511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Заказчик: </a:t>
            </a:r>
            <a:r>
              <a:rPr lang="ru-RU" dirty="0"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ООО «Специализированный застройщик «ЛСТ Девелопмент»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DE306-1F6D-EAF5-0E4D-A60D597928CE}"/>
              </a:ext>
            </a:extLst>
          </p:cNvPr>
          <p:cNvSpPr txBox="1"/>
          <p:nvPr/>
        </p:nvSpPr>
        <p:spPr>
          <a:xfrm>
            <a:off x="6591300" y="3163308"/>
            <a:ext cx="511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Год реализации: </a:t>
            </a:r>
            <a:r>
              <a:rPr lang="ru-RU" dirty="0"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2024</a:t>
            </a:r>
            <a:endParaRPr lang="ru-RU" dirty="0">
              <a:latin typeface="Segoe UI Light" panose="020B0502040204020203" pitchFamily="34" charset="0"/>
              <a:ea typeface="Microsoft JhengHei" panose="020B0604030504040204" pitchFamily="34" charset="-120"/>
              <a:cs typeface="Segoe UI Ligh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6A0FAE-4B5A-EFD0-EB86-71A6450E7F60}"/>
              </a:ext>
            </a:extLst>
          </p:cNvPr>
          <p:cNvSpPr txBox="1"/>
          <p:nvPr/>
        </p:nvSpPr>
        <p:spPr>
          <a:xfrm>
            <a:off x="6591300" y="2556681"/>
            <a:ext cx="511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Адрес объекта: </a:t>
            </a:r>
            <a:r>
              <a:rPr lang="ru-RU" dirty="0"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Ленинградская обл., Всеволожский район, массив Янино-Восточный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DC0D7F-ED61-B6B1-0BBF-B5FB5252886A}"/>
              </a:ext>
            </a:extLst>
          </p:cNvPr>
          <p:cNvSpPr txBox="1"/>
          <p:nvPr/>
        </p:nvSpPr>
        <p:spPr>
          <a:xfrm>
            <a:off x="6591300" y="3532640"/>
            <a:ext cx="5118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Об объекте:</a:t>
            </a:r>
          </a:p>
          <a:p>
            <a:r>
              <a:rPr lang="ru-RU" dirty="0">
                <a:latin typeface="Segoe UI Light" panose="020B0502040204020203" pitchFamily="34" charset="0"/>
                <a:ea typeface="Microsoft JhengHei" panose="020B0604030504040204" pitchFamily="34" charset="-120"/>
                <a:cs typeface="Segoe UI Light" panose="020B0502040204020203" pitchFamily="34" charset="0"/>
              </a:rPr>
              <a:t>Закрытый утепленный пятиэтажный гараж на 400 машиномест с механизированной двухуровневой системой хранения автомобилей и автомойкой. Располагается на территории жилого комплекса «Янила Драйв».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CA3A05-543C-AAA6-0F36-EBB005E6D868}"/>
              </a:ext>
            </a:extLst>
          </p:cNvPr>
          <p:cNvSpPr txBox="1"/>
          <p:nvPr/>
        </p:nvSpPr>
        <p:spPr>
          <a:xfrm>
            <a:off x="6591300" y="1882925"/>
            <a:ext cx="511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Проектная организация: </a:t>
            </a:r>
            <a:r>
              <a:rPr lang="ru-RU" dirty="0"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ООО «Проектное бюро №1», ООО АБ «Настас и партнеры»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AD88A-2EAE-0451-1C11-E7A95855AFDE}"/>
              </a:ext>
            </a:extLst>
          </p:cNvPr>
          <p:cNvSpPr txBox="1"/>
          <p:nvPr/>
        </p:nvSpPr>
        <p:spPr>
          <a:xfrm>
            <a:off x="6591300" y="5286966"/>
            <a:ext cx="511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bold" panose="020B0702040204020203" pitchFamily="34" charset="0"/>
                <a:ea typeface="Microsoft JhengHei" panose="020B0604030504040204" pitchFamily="34" charset="-120"/>
                <a:cs typeface="Segoe UI Semibold" panose="020B0702040204020203" pitchFamily="34" charset="0"/>
              </a:rPr>
              <a:t>Габариты в плане:  </a:t>
            </a:r>
            <a:r>
              <a:rPr lang="ru-RU" dirty="0">
                <a:latin typeface="Segoe UI Light" panose="020B0502040204020203" pitchFamily="34" charset="0"/>
                <a:ea typeface="Microsoft JhengHei" panose="020B0604030504040204" pitchFamily="34" charset="-120"/>
                <a:cs typeface="Segoe UI Light" panose="020B0502040204020203" pitchFamily="34" charset="0"/>
              </a:rPr>
              <a:t>61,1 х 42,6 м.</a:t>
            </a:r>
          </a:p>
        </p:txBody>
      </p:sp>
    </p:spTree>
    <p:extLst>
      <p:ext uri="{BB962C8B-B14F-4D97-AF65-F5344CB8AC3E}">
        <p14:creationId xmlns:p14="http://schemas.microsoft.com/office/powerpoint/2010/main" val="148861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11241E-7A20-D02F-BEF1-B1600AEB4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01600"/>
            <a:ext cx="11963400" cy="66548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5F7F59-0B00-6F32-102C-D545AA522751}"/>
              </a:ext>
            </a:extLst>
          </p:cNvPr>
          <p:cNvSpPr/>
          <p:nvPr/>
        </p:nvSpPr>
        <p:spPr>
          <a:xfrm>
            <a:off x="6324600" y="1059943"/>
            <a:ext cx="5600700" cy="54973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DCB65-2AFD-3636-C2E0-2B28CC7D792B}"/>
              </a:ext>
            </a:extLst>
          </p:cNvPr>
          <p:cNvSpPr txBox="1"/>
          <p:nvPr/>
        </p:nvSpPr>
        <p:spPr>
          <a:xfrm>
            <a:off x="6375400" y="280263"/>
            <a:ext cx="560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  <a:latin typeface="Bebas Neue Bold" panose="020B0606020202050201" pitchFamily="34" charset="-52"/>
              </a:rPr>
              <a:t>Задача 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3F946E-1C09-B6C7-1FF0-AD0E2186DB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755924-2FDE-69DF-9E3C-44E866882686}"/>
              </a:ext>
            </a:extLst>
          </p:cNvPr>
          <p:cNvSpPr txBox="1"/>
          <p:nvPr/>
        </p:nvSpPr>
        <p:spPr>
          <a:xfrm>
            <a:off x="6470650" y="1225044"/>
            <a:ext cx="5308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«Янила Драйв» - современный жилой квартал с архитектурой в голландском стиле. Развитая коммерческая инфраструктура, оборудованные места для занятий спортом и отдыха, детские сады и собственный кинотеатр создают благоприятные условия для проживания и делают комплекс привлекательным для будущих владельцев недвижимости и инвесторов.</a:t>
            </a:r>
          </a:p>
          <a:p>
            <a:pPr algn="just"/>
            <a:endParaRPr lang="ru-RU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just"/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Перед архитекторами стояла задача интегрировать здание паркинга в среду жилой застройки таким образом, чтобы внешний вид здания гармонично вписался в облик района: подобрать фасадное решение, с помощью которого можно было бы повторить архитектурный стиль окружающих жилых зданий и одновременно решить вопрос закрытия теплового контура.  </a:t>
            </a:r>
          </a:p>
        </p:txBody>
      </p:sp>
    </p:spTree>
    <p:extLst>
      <p:ext uri="{BB962C8B-B14F-4D97-AF65-F5344CB8AC3E}">
        <p14:creationId xmlns:p14="http://schemas.microsoft.com/office/powerpoint/2010/main" val="121218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2BF3CE-E99A-EBB2-9C5B-C74B71295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83820"/>
            <a:ext cx="12011660" cy="66827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BBAF33-66FA-9DB7-9539-4F7270F8DA7F}"/>
              </a:ext>
            </a:extLst>
          </p:cNvPr>
          <p:cNvSpPr txBox="1"/>
          <p:nvPr/>
        </p:nvSpPr>
        <p:spPr>
          <a:xfrm>
            <a:off x="6413500" y="280263"/>
            <a:ext cx="560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  <a:latin typeface="Bebas Neue Bold" panose="020B0606020202050201" pitchFamily="34" charset="-52"/>
              </a:rPr>
              <a:t>Решение задачи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5517AA-610B-7C14-84B2-96477AA2EF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84BB03-D660-1C2D-E4A2-B9FC61B710BC}"/>
              </a:ext>
            </a:extLst>
          </p:cNvPr>
          <p:cNvSpPr/>
          <p:nvPr/>
        </p:nvSpPr>
        <p:spPr>
          <a:xfrm>
            <a:off x="6324600" y="1059943"/>
            <a:ext cx="5600700" cy="54973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658710-90C7-1064-844F-367D3E239EE3}"/>
              </a:ext>
            </a:extLst>
          </p:cNvPr>
          <p:cNvSpPr txBox="1"/>
          <p:nvPr/>
        </p:nvSpPr>
        <p:spPr>
          <a:xfrm>
            <a:off x="6604000" y="1123037"/>
            <a:ext cx="50419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Решением стало применение инновационных фасадных систем </a:t>
            </a: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FRONTTOP™ </a:t>
            </a:r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и </a:t>
            </a: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UNIQUE™ </a:t>
            </a:r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производства компании «Фронтсайд».</a:t>
            </a:r>
            <a:endParaRPr lang="en-US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en-US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Фасадные системы </a:t>
            </a: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FRONTTOP™ </a:t>
            </a:r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и </a:t>
            </a: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UNIQUE™ </a:t>
            </a:r>
            <a:r>
              <a:rPr lang="ru-RU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благодаря продуманной системе скрытого крепежа, сочетают в себе эстетичность дорогих вентилируемых фасадов и скорость и простоту монтажа классических сэндвич-панелей. Применение этих решений одновременно закрывает вопрос создания законченного облика здания и закрытие теплового контура, не прибегая к дополнительной внешней и внутренней отделке. Высший класс пожаробезопасности, высокие энергосберегающие свойства и премиальный внешний вид дают возможность их  применения в проектах с самыми высокими требованиями.</a:t>
            </a:r>
          </a:p>
          <a:p>
            <a:endParaRPr lang="ru-RU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ru-RU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32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BAC5650-646F-1A2F-0C97-AF7A1BED2C00}"/>
              </a:ext>
            </a:extLst>
          </p:cNvPr>
          <p:cNvSpPr/>
          <p:nvPr/>
        </p:nvSpPr>
        <p:spPr>
          <a:xfrm>
            <a:off x="118334" y="107576"/>
            <a:ext cx="11951746" cy="66482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D5A0D8-B812-707F-DE23-2473C6E5E5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429174" y="1293143"/>
            <a:ext cx="5260860" cy="52641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A28410-3819-8A0E-A731-B56B2634F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671127" y="1293143"/>
            <a:ext cx="5260860" cy="52641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307AE5-B181-3E56-4DC5-E24ED5B89C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C6A3E2-126F-2CC8-A29F-53E4743571D8}"/>
              </a:ext>
            </a:extLst>
          </p:cNvPr>
          <p:cNvSpPr txBox="1"/>
          <p:nvPr/>
        </p:nvSpPr>
        <p:spPr>
          <a:xfrm>
            <a:off x="4080327" y="462145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Bebas Neue Bold" panose="020B0606020202050201" pitchFamily="34" charset="-52"/>
              </a:rPr>
              <a:t>FRONTTOP</a:t>
            </a:r>
            <a:endParaRPr lang="ru-RU" sz="4800" dirty="0">
              <a:solidFill>
                <a:schemeClr val="bg1"/>
              </a:solidFill>
              <a:latin typeface="Bebas Neue Bold" panose="020B0606020202050201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CAF2A6-23AA-D63F-4B04-273C051476F3}"/>
              </a:ext>
            </a:extLst>
          </p:cNvPr>
          <p:cNvSpPr txBox="1"/>
          <p:nvPr/>
        </p:nvSpPr>
        <p:spPr>
          <a:xfrm>
            <a:off x="9135687" y="462146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Bebas Neue Bold" panose="020B0606020202050201" pitchFamily="34" charset="-52"/>
              </a:rPr>
              <a:t>UNIQUE</a:t>
            </a:r>
            <a:endParaRPr lang="ru-RU" sz="4800" dirty="0">
              <a:solidFill>
                <a:schemeClr val="bg1"/>
              </a:solidFill>
              <a:latin typeface="Bebas Neue Bold" panose="020B0606020202050201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2036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E38BF8-0445-C0B0-9E0A-9219D7385841}"/>
              </a:ext>
            </a:extLst>
          </p:cNvPr>
          <p:cNvSpPr/>
          <p:nvPr/>
        </p:nvSpPr>
        <p:spPr>
          <a:xfrm>
            <a:off x="118334" y="107576"/>
            <a:ext cx="11951746" cy="66482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BDD0CC-F965-088F-94D2-A84C4F07A383}"/>
              </a:ext>
            </a:extLst>
          </p:cNvPr>
          <p:cNvSpPr txBox="1"/>
          <p:nvPr/>
        </p:nvSpPr>
        <p:spPr>
          <a:xfrm>
            <a:off x="3517751" y="289668"/>
            <a:ext cx="8342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latin typeface="Bebas Neue Bold" panose="020B0606020202050201" pitchFamily="34" charset="-52"/>
              </a:rPr>
              <a:t>С фасадными системами Фронтсайд можно реализовывать радиусные фасады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5105E4-FC64-68F9-E12F-33574EE97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92"/>
          <a:stretch/>
        </p:blipFill>
        <p:spPr>
          <a:xfrm>
            <a:off x="3393784" y="1859018"/>
            <a:ext cx="6118378" cy="34250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438AD8-CB08-7842-06CE-0B0032BC90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F8E457-B177-9C3F-22FA-27D837434A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0" r="6492"/>
          <a:stretch/>
        </p:blipFill>
        <p:spPr>
          <a:xfrm>
            <a:off x="849854" y="1862945"/>
            <a:ext cx="2431228" cy="34250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C89132-E3BA-E052-F139-47B02DA2FD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4" t="13729" r="56131" b="5607"/>
          <a:stretch/>
        </p:blipFill>
        <p:spPr>
          <a:xfrm>
            <a:off x="9624864" y="1859017"/>
            <a:ext cx="2321249" cy="3425072"/>
          </a:xfrm>
          <a:prstGeom prst="rect">
            <a:avLst/>
          </a:prstGeom>
        </p:spPr>
      </p:pic>
      <p:sp>
        <p:nvSpPr>
          <p:cNvPr id="13" name="Стрелка: штриховая вправо 12">
            <a:extLst>
              <a:ext uri="{FF2B5EF4-FFF2-40B4-BE49-F238E27FC236}">
                <a16:creationId xmlns:a16="http://schemas.microsoft.com/office/drawing/2014/main" id="{AFC1A3AB-C247-F5EB-B5E7-CCEDDDD0CDA3}"/>
              </a:ext>
            </a:extLst>
          </p:cNvPr>
          <p:cNvSpPr/>
          <p:nvPr/>
        </p:nvSpPr>
        <p:spPr>
          <a:xfrm>
            <a:off x="3033656" y="2441985"/>
            <a:ext cx="793463" cy="553231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штриховая вправо 13">
            <a:extLst>
              <a:ext uri="{FF2B5EF4-FFF2-40B4-BE49-F238E27FC236}">
                <a16:creationId xmlns:a16="http://schemas.microsoft.com/office/drawing/2014/main" id="{DE738AE0-BA4A-8CA6-B8AA-414423C25C68}"/>
              </a:ext>
            </a:extLst>
          </p:cNvPr>
          <p:cNvSpPr/>
          <p:nvPr/>
        </p:nvSpPr>
        <p:spPr>
          <a:xfrm rot="10800000">
            <a:off x="9269436" y="3723172"/>
            <a:ext cx="788964" cy="553231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47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EABD16-F4C5-1CD2-E2BA-A6040A5BC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0FFF13-0171-CCC2-7BF5-6A24C37CE3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884" y="-298450"/>
            <a:ext cx="1819058" cy="68557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E3A467-AE2B-FC89-859C-3248784FE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5" y="5527103"/>
            <a:ext cx="1013954" cy="10139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C6554B-133D-3B6C-B9AE-423DF3D8FBEA}"/>
              </a:ext>
            </a:extLst>
          </p:cNvPr>
          <p:cNvSpPr txBox="1"/>
          <p:nvPr/>
        </p:nvSpPr>
        <p:spPr>
          <a:xfrm>
            <a:off x="986402" y="5193926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ebas Neue Bold" panose="020B0606020202050201" pitchFamily="34" charset="-52"/>
              </a:rPr>
              <a:t>портфолио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BB8BA3-A69A-CB2D-46E6-9080AA235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002" y="5527104"/>
            <a:ext cx="1013954" cy="1013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278BD3-81FE-9ABE-EF61-4077DB661FB6}"/>
              </a:ext>
            </a:extLst>
          </p:cNvPr>
          <p:cNvSpPr txBox="1"/>
          <p:nvPr/>
        </p:nvSpPr>
        <p:spPr>
          <a:xfrm>
            <a:off x="2231002" y="5193926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Bebas Neue Bold" panose="020B0606020202050201" pitchFamily="34" charset="-52"/>
              </a:rPr>
              <a:t>YouTube</a:t>
            </a:r>
            <a:endParaRPr lang="ru-RU" sz="1400" dirty="0">
              <a:solidFill>
                <a:schemeClr val="bg1"/>
              </a:solidFill>
              <a:latin typeface="Bebas Neue Bold" panose="020B0606020202050201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B2B6C4-8B51-3F01-3E55-FE59BB289A0D}"/>
              </a:ext>
            </a:extLst>
          </p:cNvPr>
          <p:cNvSpPr txBox="1"/>
          <p:nvPr/>
        </p:nvSpPr>
        <p:spPr>
          <a:xfrm>
            <a:off x="971603" y="3952006"/>
            <a:ext cx="25187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ООО «Фронтсайд»</a:t>
            </a:r>
          </a:p>
          <a:p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Москва, ул. Барклая, 6с5</a:t>
            </a:r>
          </a:p>
          <a:p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+7 (495) 642-80-91</a:t>
            </a:r>
          </a:p>
          <a:p>
            <a:r>
              <a:rPr lang="en-US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info@frontside.ru</a:t>
            </a:r>
          </a:p>
          <a:p>
            <a:r>
              <a:rPr lang="en-US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www.frontside.ru</a:t>
            </a:r>
          </a:p>
          <a:p>
            <a:endParaRPr lang="ru-RU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307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330</Words>
  <Application>Microsoft Office PowerPoint</Application>
  <PresentationFormat>Широкоэкранный</PresentationFormat>
  <Paragraphs>35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Bebas Neue Bold</vt:lpstr>
      <vt:lpstr>Calibri</vt:lpstr>
      <vt:lpstr>Calibri Light</vt:lpstr>
      <vt:lpstr>Segoe UI Light</vt:lpstr>
      <vt:lpstr>Segoe UI Semibold</vt:lpstr>
      <vt:lpstr>Segoe UI Semilight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Гончаров Антон</dc:creator>
  <cp:lastModifiedBy>Гончаров Антон</cp:lastModifiedBy>
  <cp:revision>18</cp:revision>
  <dcterms:created xsi:type="dcterms:W3CDTF">2024-08-06T06:52:58Z</dcterms:created>
  <dcterms:modified xsi:type="dcterms:W3CDTF">2024-08-08T07:34:49Z</dcterms:modified>
</cp:coreProperties>
</file>