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63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5E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FF6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4754880" y="1097280"/>
            <a:ext cx="2651760" cy="365760"/>
          </a:xfrm>
          <a:prstGeom prst="roundRect">
            <a:avLst/>
          </a:prstGeom>
          <a:solidFill>
            <a:srgbClr val="FF6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200" b="1">
                <a:solidFill>
                  <a:srgbClr val="FFFFFF"/>
                </a:solidFill>
                <a:latin typeface="Calibri"/>
              </a:defRPr>
            </a:pPr>
            <a:r>
              <a:t>КОНКУРСНЫЙ ПРОЕКТ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828800"/>
            <a:ext cx="103327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 i="0">
                <a:solidFill>
                  <a:srgbClr val="FFFFFF"/>
                </a:solidFill>
                <a:latin typeface="Calibri"/>
              </a:defRPr>
            </a:pPr>
            <a:r>
              <a:t>Туризм как система:</a:t>
            </a:r>
            <a:br/>
            <a:r>
              <a:t>от спортивного клуба — к региональному лидерству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474720"/>
            <a:ext cx="10332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 i="0">
                <a:solidFill>
                  <a:srgbClr val="E8F5E9"/>
                </a:solidFill>
                <a:latin typeface="Calibri"/>
              </a:defRPr>
            </a:pPr>
            <a:endParaRPr lang="ru-RU" dirty="0" smtClean="0"/>
          </a:p>
          <a:p>
            <a:pPr algn="ctr">
              <a:defRPr sz="2000" b="0" i="0">
                <a:solidFill>
                  <a:srgbClr val="E8F5E9"/>
                </a:solidFill>
                <a:latin typeface="Calibri"/>
              </a:defRPr>
            </a:pPr>
            <a:r>
              <a:rPr dirty="0" err="1" smtClean="0"/>
              <a:t>Программа</a:t>
            </a:r>
            <a:r>
              <a:rPr dirty="0" smtClean="0"/>
              <a:t> </a:t>
            </a:r>
            <a:r>
              <a:rPr dirty="0" err="1"/>
              <a:t>развития</a:t>
            </a:r>
            <a:r>
              <a:rPr dirty="0"/>
              <a:t> </a:t>
            </a:r>
            <a:r>
              <a:rPr dirty="0" err="1"/>
              <a:t>студенческого</a:t>
            </a:r>
            <a:r>
              <a:rPr dirty="0"/>
              <a:t> </a:t>
            </a:r>
            <a:r>
              <a:rPr dirty="0" err="1"/>
              <a:t>туризма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базе</a:t>
            </a:r>
            <a:r>
              <a:rPr dirty="0"/>
              <a:t> </a:t>
            </a:r>
            <a:r>
              <a:rPr dirty="0" err="1"/>
              <a:t>Туристического</a:t>
            </a:r>
            <a:r>
              <a:rPr dirty="0"/>
              <a:t> </a:t>
            </a:r>
            <a:r>
              <a:rPr dirty="0" err="1"/>
              <a:t>клуба</a:t>
            </a:r>
            <a:r>
              <a:rPr dirty="0"/>
              <a:t> ССК «ККСТ»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200400" y="4389120"/>
            <a:ext cx="5760720" cy="640080"/>
          </a:xfrm>
          <a:prstGeom prst="roundRect">
            <a:avLst/>
          </a:prstGeom>
          <a:noFill/>
          <a:ln w="25400">
            <a:solidFill>
              <a:srgbClr val="FFB7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i="1">
                <a:solidFill>
                  <a:srgbClr val="FFB74D"/>
                </a:solidFill>
              </a:defRPr>
            </a:pPr>
            <a:r>
              <a:t>«От походов – к победам, от побед – к традиции!»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5486400"/>
            <a:ext cx="1033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 i="0">
                <a:solidFill>
                  <a:srgbClr val="B2DFDB"/>
                </a:solidFill>
                <a:latin typeface="Calibri"/>
              </a:defRPr>
            </a:pPr>
            <a:r>
              <a:rPr lang="ru-RU" dirty="0" smtClean="0"/>
              <a:t>Кемерово, 2026г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 i="0">
                <a:solidFill>
                  <a:srgbClr val="1B5E20"/>
                </a:solidFill>
                <a:latin typeface="Calibri"/>
              </a:defRPr>
            </a:pPr>
            <a:r>
              <a:t>9. Ресурсное обеспечение и риски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 i="0">
                <a:solidFill>
                  <a:srgbClr val="1B5E20"/>
                </a:solidFill>
                <a:latin typeface="Calibri"/>
              </a:defRPr>
            </a:pPr>
            <a:r>
              <a:t>СМЕТА НА 2026 ГОД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325880"/>
            <a:ext cx="11247120" cy="365760"/>
          </a:xfrm>
          <a:prstGeom prst="rect">
            <a:avLst/>
          </a:prstGeom>
          <a:solidFill>
            <a:srgbClr val="1B5E20"/>
          </a:solidFill>
          <a:ln w="635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137160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FFFFFF"/>
                </a:solidFill>
                <a:latin typeface="Calibri"/>
              </a:defRPr>
            </a:pPr>
            <a:r>
              <a:t>Статья расходов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0" y="137160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 i="0">
                <a:solidFill>
                  <a:srgbClr val="FFFFFF"/>
                </a:solidFill>
                <a:latin typeface="Calibri"/>
              </a:defRPr>
            </a:pPr>
            <a:r>
              <a:t>Сумма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0" y="137160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FFFFFF"/>
                </a:solidFill>
                <a:latin typeface="Calibri"/>
              </a:defRPr>
            </a:pPr>
            <a:r>
              <a:t>Источник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1709928"/>
            <a:ext cx="1124712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0080" y="1755648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3C3C3C"/>
                </a:solidFill>
                <a:latin typeface="Calibri"/>
              </a:defRPr>
            </a:pPr>
            <a:r>
              <a:t>Транспорт (автобус до д. Подъяково)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0" y="1755648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 i="0">
                <a:solidFill>
                  <a:srgbClr val="3C3C3C"/>
                </a:solidFill>
                <a:latin typeface="Calibri"/>
              </a:defRPr>
            </a:pPr>
            <a:r>
              <a:t>15 000 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52560" y="1755648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3C3C3C"/>
                </a:solidFill>
                <a:latin typeface="Calibri"/>
              </a:defRPr>
            </a:pPr>
            <a:r>
              <a:t>Внебюджетные средства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2093976"/>
            <a:ext cx="1124712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0080" y="2139696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3C3C3C"/>
                </a:solidFill>
                <a:latin typeface="Calibri"/>
              </a:defRPr>
            </a:pPr>
            <a:r>
              <a:t>Организационный взнос и питание на базе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32320" y="2139696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 i="0">
                <a:solidFill>
                  <a:srgbClr val="3C3C3C"/>
                </a:solidFill>
                <a:latin typeface="Calibri"/>
              </a:defRPr>
            </a:pPr>
            <a:r>
              <a:t>По тарифам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52560" y="2139696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3C3C3C"/>
                </a:solidFill>
                <a:latin typeface="Calibri"/>
              </a:defRPr>
            </a:pPr>
            <a:r>
              <a:t>Бюджет техникума / спонсоры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2478024"/>
            <a:ext cx="1124712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40080" y="2523744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3C3C3C"/>
                </a:solidFill>
                <a:latin typeface="Calibri"/>
              </a:defRPr>
            </a:pPr>
            <a:r>
              <a:t>Закупка снаряжения (верёвки, карабины, компасы, аптечки)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32320" y="2523744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 i="0">
                <a:solidFill>
                  <a:srgbClr val="3C3C3C"/>
                </a:solidFill>
                <a:latin typeface="Calibri"/>
              </a:defRPr>
            </a:pPr>
            <a:r>
              <a:t>15 000 ₽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052560" y="2523744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3C3C3C"/>
                </a:solidFill>
                <a:latin typeface="Calibri"/>
              </a:defRPr>
            </a:pPr>
            <a:r>
              <a:t>Средства ССК и профсоюз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" y="2862072"/>
            <a:ext cx="1124712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40080" y="2907791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3C3C3C"/>
                </a:solidFill>
                <a:latin typeface="Calibri"/>
              </a:defRPr>
            </a:pPr>
            <a:r>
              <a:t>Сухие пайки, вода, расходные материалы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32320" y="2907791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 i="0">
                <a:solidFill>
                  <a:srgbClr val="3C3C3C"/>
                </a:solidFill>
                <a:latin typeface="Calibri"/>
              </a:defRPr>
            </a:pPr>
            <a:r>
              <a:t>5 000 ₽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52560" y="2907791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3C3C3C"/>
                </a:solidFill>
                <a:latin typeface="Calibri"/>
              </a:defRPr>
            </a:pPr>
            <a:r>
              <a:t>Профсоюз студентов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57200" y="3246120"/>
            <a:ext cx="11247120" cy="365760"/>
          </a:xfrm>
          <a:prstGeom prst="rect">
            <a:avLst/>
          </a:prstGeom>
          <a:solidFill>
            <a:srgbClr val="F5F5F5"/>
          </a:solidFill>
          <a:ln w="635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40080" y="3291839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1B5E20"/>
                </a:solidFill>
                <a:latin typeface="Calibri"/>
              </a:defRPr>
            </a:pPr>
            <a:r>
              <a:t>ИТОГО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32320" y="3291839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 i="0">
                <a:solidFill>
                  <a:srgbClr val="1B5E20"/>
                </a:solidFill>
                <a:latin typeface="Calibri"/>
              </a:defRPr>
            </a:pPr>
            <a:r>
              <a:t>~35 000 ₽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052560" y="3291839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1B5E20"/>
                </a:solidFill>
                <a:latin typeface="Calibri"/>
              </a:defRPr>
            </a:pPr>
            <a:r>
              <a:t>—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7200" y="365760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 i="0">
                <a:solidFill>
                  <a:srgbClr val="1B5E20"/>
                </a:solidFill>
                <a:latin typeface="Calibri"/>
              </a:defRPr>
            </a:pPr>
            <a:r>
              <a:t>РИСКИ И ИХ МИНИМИЗАЦИЯ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57200" y="4069080"/>
            <a:ext cx="566928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E6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594360" y="4160520"/>
            <a:ext cx="5394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C62828"/>
                </a:solidFill>
                <a:latin typeface="Calibri"/>
              </a:defRPr>
            </a:pPr>
            <a:r>
              <a:t>Текучесть состава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94360" y="4480560"/>
            <a:ext cx="53949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505050"/>
                </a:solidFill>
                <a:latin typeface="Calibri"/>
              </a:defRPr>
            </a:pPr>
            <a:r>
              <a:t>Система наставничества, ежегодный набор первокурсников, мотивационные мероприятия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309360" y="4069080"/>
            <a:ext cx="566928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E6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6446520" y="4160520"/>
            <a:ext cx="5394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C62828"/>
                </a:solidFill>
                <a:latin typeface="Calibri"/>
              </a:defRPr>
            </a:pPr>
            <a:r>
              <a:t>Недостаток финансирования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46520" y="4480560"/>
            <a:ext cx="53949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505050"/>
                </a:solidFill>
                <a:latin typeface="Calibri"/>
              </a:defRPr>
            </a:pPr>
            <a:r>
              <a:t>Гранты, спонсорская помощь, участие в программах ФЗ № 183-ФЗ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57200" y="5349240"/>
            <a:ext cx="566928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E6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594360" y="5440679"/>
            <a:ext cx="5394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C62828"/>
                </a:solidFill>
                <a:latin typeface="Calibri"/>
              </a:defRPr>
            </a:pPr>
            <a:r>
              <a:t>Травматизм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94360" y="5760720"/>
            <a:ext cx="53949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505050"/>
                </a:solidFill>
                <a:latin typeface="Calibri"/>
              </a:defRPr>
            </a:pPr>
            <a:r>
              <a:t>Строгий медосмотр, полная аптечка, инструктажи, квалифицированный инструктор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309360" y="5349240"/>
            <a:ext cx="566928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E6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6446520" y="5440679"/>
            <a:ext cx="5394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C62828"/>
                </a:solidFill>
                <a:latin typeface="Calibri"/>
              </a:defRPr>
            </a:pPr>
            <a:r>
              <a:t>Непогода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46520" y="5760720"/>
            <a:ext cx="53949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505050"/>
                </a:solidFill>
                <a:latin typeface="Calibri"/>
              </a:defRPr>
            </a:pPr>
            <a:r>
              <a:t>Запасной план (занятия в помещениях, теория), тёплая одежда и тенты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5E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FF6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 i="0">
                <a:solidFill>
                  <a:srgbClr val="FFFFFF"/>
                </a:solidFill>
                <a:latin typeface="Calibri"/>
              </a:defRPr>
            </a:pPr>
            <a:r>
              <a:t>10. Заключение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645920"/>
            <a:ext cx="10332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0" i="0">
                <a:solidFill>
                  <a:srgbClr val="E8F5E9"/>
                </a:solidFill>
                <a:latin typeface="Calibri"/>
              </a:defRPr>
            </a:pPr>
            <a:r>
              <a:t>Проект «Туризм как система» — логическое продолжение многолетней работы (с 2019 года), официально закреплённой созданием Туристического клуба ССК «ККСТ» 17 марта 2026 года.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56032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 i="0">
                <a:solidFill>
                  <a:srgbClr val="FFB74D"/>
                </a:solidFill>
                <a:latin typeface="Calibri"/>
              </a:defRPr>
            </a:pPr>
            <a:r>
              <a:t>КЛУБ УЖЕ ИМЕЕТ:</a:t>
            </a:r>
          </a:p>
        </p:txBody>
      </p:sp>
      <p:sp>
        <p:nvSpPr>
          <p:cNvPr id="6" name="Oval 5"/>
          <p:cNvSpPr/>
          <p:nvPr/>
        </p:nvSpPr>
        <p:spPr>
          <a:xfrm>
            <a:off x="3840480" y="3063239"/>
            <a:ext cx="320040" cy="320040"/>
          </a:xfrm>
          <a:prstGeom prst="ellipse">
            <a:avLst/>
          </a:prstGeom>
          <a:solidFill>
            <a:srgbClr val="4CAF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97680" y="3017520"/>
            <a:ext cx="6400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FFFFFF"/>
                </a:solidFill>
                <a:latin typeface="Calibri"/>
              </a:defRPr>
            </a:pPr>
            <a:r>
              <a:t>Чёткую структуру и документацию</a:t>
            </a:r>
          </a:p>
        </p:txBody>
      </p:sp>
      <p:sp>
        <p:nvSpPr>
          <p:cNvPr id="8" name="Oval 7"/>
          <p:cNvSpPr/>
          <p:nvPr/>
        </p:nvSpPr>
        <p:spPr>
          <a:xfrm>
            <a:off x="3840480" y="3566159"/>
            <a:ext cx="320040" cy="320040"/>
          </a:xfrm>
          <a:prstGeom prst="ellipse">
            <a:avLst/>
          </a:prstGeom>
          <a:solidFill>
            <a:srgbClr val="4CAF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97680" y="3520439"/>
            <a:ext cx="6400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FFFFFF"/>
                </a:solidFill>
                <a:latin typeface="Calibri"/>
              </a:defRPr>
            </a:pPr>
            <a:r>
              <a:t>Реальные достижения (рост от 3-х мест до 1-го в 2025–2026 гг.)</a:t>
            </a:r>
          </a:p>
        </p:txBody>
      </p:sp>
      <p:sp>
        <p:nvSpPr>
          <p:cNvPr id="10" name="Oval 9"/>
          <p:cNvSpPr/>
          <p:nvPr/>
        </p:nvSpPr>
        <p:spPr>
          <a:xfrm>
            <a:off x="3840480" y="4069080"/>
            <a:ext cx="320040" cy="320040"/>
          </a:xfrm>
          <a:prstGeom prst="ellipse">
            <a:avLst/>
          </a:prstGeom>
          <a:solidFill>
            <a:srgbClr val="4CAF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97680" y="4023360"/>
            <a:ext cx="6400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FFFFFF"/>
                </a:solidFill>
                <a:latin typeface="Calibri"/>
              </a:defRPr>
            </a:pPr>
            <a:r>
              <a:t>План системного развития на 2026–2028 годы</a:t>
            </a:r>
          </a:p>
        </p:txBody>
      </p:sp>
      <p:sp>
        <p:nvSpPr>
          <p:cNvPr id="12" name="Oval 11"/>
          <p:cNvSpPr/>
          <p:nvPr/>
        </p:nvSpPr>
        <p:spPr>
          <a:xfrm>
            <a:off x="3840480" y="4572000"/>
            <a:ext cx="320040" cy="320040"/>
          </a:xfrm>
          <a:prstGeom prst="ellipse">
            <a:avLst/>
          </a:prstGeom>
          <a:solidFill>
            <a:srgbClr val="4CAF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97680" y="4526280"/>
            <a:ext cx="6400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FFFFFF"/>
                </a:solidFill>
                <a:latin typeface="Calibri"/>
              </a:defRPr>
            </a:pPr>
            <a:r>
              <a:t>Социальную миссию (вовлечение абитуриентов и детей участников СВО)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743200" y="5303520"/>
            <a:ext cx="6675120" cy="822960"/>
          </a:xfrm>
          <a:prstGeom prst="roundRect">
            <a:avLst/>
          </a:prstGeom>
          <a:noFill/>
          <a:ln w="38100">
            <a:solidFill>
              <a:srgbClr val="FFB7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 i="1">
                <a:solidFill>
                  <a:srgbClr val="FFB74D"/>
                </a:solidFill>
              </a:defRPr>
            </a:pPr>
            <a:r>
              <a:t>«От походов – к победам,</a:t>
            </a:r>
            <a:br/>
            <a:r>
              <a:t>от побед – к традиции!»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" y="630936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 i="0">
                <a:solidFill>
                  <a:srgbClr val="B2DFDB"/>
                </a:solidFill>
                <a:latin typeface="Calibri"/>
              </a:defRPr>
            </a:pPr>
            <a:r>
              <a:t>Туристический клуб ССК «ККСТ» | ГПОУ ККСТ |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 i="0">
                <a:solidFill>
                  <a:srgbClr val="1B5E20"/>
                </a:solidFill>
                <a:latin typeface="Calibri"/>
              </a:defRPr>
            </a:pPr>
            <a:r>
              <a:t>1. Паспорт проекта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822960"/>
            <a:ext cx="11247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787878"/>
                </a:solidFill>
                <a:latin typeface="Calibri"/>
              </a:defRPr>
            </a:pPr>
            <a:r>
              <a:t>Основные параметры программы развития туристического движения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280160"/>
            <a:ext cx="566928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E6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457200" y="1280160"/>
            <a:ext cx="73152" cy="109728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40080" y="1371600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4CAF50"/>
                </a:solidFill>
                <a:latin typeface="Calibri"/>
              </a:defRPr>
            </a:pPr>
            <a:r>
              <a:t>Наименование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645919"/>
            <a:ext cx="53035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333333"/>
                </a:solidFill>
                <a:latin typeface="Calibri"/>
              </a:defRPr>
            </a:pPr>
            <a:r>
              <a:t>Программа развития туристического движения «Туризм как система»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280160"/>
            <a:ext cx="566928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E6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309360" y="1280160"/>
            <a:ext cx="73152" cy="109728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92240" y="1371600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4CAF50"/>
                </a:solidFill>
                <a:latin typeface="Calibri"/>
              </a:defRPr>
            </a:pPr>
            <a:r>
              <a:t>Базовое подразделение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2240" y="1645919"/>
            <a:ext cx="53035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333333"/>
                </a:solidFill>
                <a:latin typeface="Calibri"/>
              </a:defRPr>
            </a:pPr>
            <a:r>
              <a:t>Туристический клуб ССК «ККСТ» (основан 17.03.2026) в составе ССК «ККСТ» (действует с 2020 г.)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7200" y="2514600"/>
            <a:ext cx="566928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E6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57200" y="2514600"/>
            <a:ext cx="73152" cy="109728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40080" y="2606040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4CAF50"/>
                </a:solidFill>
                <a:latin typeface="Calibri"/>
              </a:defRPr>
            </a:pPr>
            <a:r>
              <a:t>Год старта направления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2880360"/>
            <a:ext cx="53035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333333"/>
                </a:solidFill>
                <a:latin typeface="Calibri"/>
              </a:defRPr>
            </a:pPr>
            <a:r>
              <a:t>2019 год — первые выезды и соревнования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09360" y="2514600"/>
            <a:ext cx="566928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E6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309360" y="2514600"/>
            <a:ext cx="73152" cy="109728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492240" y="2606040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4CAF50"/>
                </a:solidFill>
                <a:latin typeface="Calibri"/>
              </a:defRPr>
            </a:pPr>
            <a:r>
              <a:t>Целевая аудитория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92240" y="2880360"/>
            <a:ext cx="53035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333333"/>
                </a:solidFill>
                <a:latin typeface="Calibri"/>
              </a:defRPr>
            </a:pPr>
            <a:r>
              <a:t>Студенты 1–4 курсов, абитуриенты, дети участников СВО, педагоги, сотрудники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57200" y="3749039"/>
            <a:ext cx="566928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E6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457200" y="3749039"/>
            <a:ext cx="73152" cy="109728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40080" y="3840479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4CAF50"/>
                </a:solidFill>
                <a:latin typeface="Calibri"/>
              </a:defRPr>
            </a:pPr>
            <a:r>
              <a:t>Сроки реализации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4114800"/>
            <a:ext cx="53035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333333"/>
                </a:solidFill>
                <a:latin typeface="Calibri"/>
              </a:defRPr>
            </a:pPr>
            <a:r>
              <a:t>2026 – 2028 гг. (системное внедрение и масштабирование)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309360" y="3749039"/>
            <a:ext cx="566928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E6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6309360" y="3749039"/>
            <a:ext cx="73152" cy="109728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6492240" y="3840479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4CAF50"/>
                </a:solidFill>
                <a:latin typeface="Calibri"/>
              </a:defRPr>
            </a:pPr>
            <a:r>
              <a:t>Ключевое событие 2026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92240" y="4114800"/>
            <a:ext cx="53035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333333"/>
                </a:solidFill>
                <a:latin typeface="Calibri"/>
              </a:defRPr>
            </a:pPr>
            <a:r>
              <a:t>Областное туристское мероприятие «В поход с директором» (4 заезд: 17–21 июля 2026)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57200" y="4983480"/>
            <a:ext cx="566928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E6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457200" y="4983480"/>
            <a:ext cx="73152" cy="109728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640080" y="5074920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4CAF50"/>
                </a:solidFill>
                <a:latin typeface="Calibri"/>
              </a:defRPr>
            </a:pPr>
            <a:r>
              <a:t>География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" y="5349240"/>
            <a:ext cx="53035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333333"/>
                </a:solidFill>
                <a:latin typeface="Calibri"/>
              </a:defRPr>
            </a:pPr>
            <a:r>
              <a:t>Река Томь (Кемеровский и Яшкинский МО), полигон «Солнечный Туристан» (д. Подъяково)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309360" y="4983480"/>
            <a:ext cx="566928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E6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6309360" y="4983480"/>
            <a:ext cx="73152" cy="109728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6492240" y="5074920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4CAF50"/>
                </a:solidFill>
                <a:latin typeface="Calibri"/>
              </a:defRPr>
            </a:pPr>
            <a:r>
              <a:t>Статус клуба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92240" y="5349240"/>
            <a:ext cx="53035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333333"/>
                </a:solidFill>
                <a:latin typeface="Calibri"/>
              </a:defRPr>
            </a:pPr>
            <a:r>
              <a:t>Общественное объединение внутри структуры ССК «ККСТ»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 i="0">
                <a:solidFill>
                  <a:srgbClr val="1B5E20"/>
                </a:solidFill>
                <a:latin typeface="Calibri"/>
              </a:defRPr>
            </a:pPr>
            <a:r>
              <a:t>2. Нормативно-правовая основа</a:t>
            </a:r>
          </a:p>
        </p:txBody>
      </p:sp>
      <p:sp>
        <p:nvSpPr>
          <p:cNvPr id="3" name="Oval 2"/>
          <p:cNvSpPr/>
          <p:nvPr/>
        </p:nvSpPr>
        <p:spPr>
          <a:xfrm>
            <a:off x="548640" y="1234439"/>
            <a:ext cx="457200" cy="457200"/>
          </a:xfrm>
          <a:prstGeom prst="ellipse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188720" y="1097280"/>
            <a:ext cx="1051560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E6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371600" y="118872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1B5E20"/>
                </a:solidFill>
                <a:latin typeface="Calibri"/>
              </a:defRPr>
            </a:pPr>
            <a:r>
              <a:t>Федеральный закон от 24.06.2025 № 183-ФЗ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150876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505050"/>
                </a:solidFill>
                <a:latin typeface="Calibri"/>
              </a:defRPr>
            </a:pPr>
            <a:r>
              <a:t>Региональные власти наделены полномочиями по организации экскурсий и путешествий для студентов техникумов и колледжей с государственным финансированием.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60320"/>
            <a:ext cx="457200" cy="457200"/>
          </a:xfrm>
          <a:prstGeom prst="ellipse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88720" y="2423160"/>
            <a:ext cx="1051560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E6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71600" y="25146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1B5E20"/>
                </a:solidFill>
                <a:latin typeface="Calibri"/>
              </a:defRPr>
            </a:pPr>
            <a:r>
              <a:t>Положение о студенческом спортивном клубе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505050"/>
                </a:solidFill>
                <a:latin typeface="Calibri"/>
              </a:defRPr>
            </a:pPr>
            <a:r>
              <a:t>ССК является организационной формой объединения спортивной, туристической и культурно-массовой работы.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3886200"/>
            <a:ext cx="457200" cy="457200"/>
          </a:xfrm>
          <a:prstGeom prst="ellipse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188720" y="3749039"/>
            <a:ext cx="1051560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E6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371600" y="3840479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1B5E20"/>
                </a:solidFill>
                <a:latin typeface="Calibri"/>
              </a:defRPr>
            </a:pPr>
            <a:r>
              <a:t>Послание Президента РФ (29.02.2024)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71600" y="416052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505050"/>
                </a:solidFill>
                <a:latin typeface="Calibri"/>
              </a:defRPr>
            </a:pPr>
            <a:r>
              <a:t>Акцент на физическом воспитании молодёжи и популяризации ЗОЖ.</a:t>
            </a:r>
          </a:p>
        </p:txBody>
      </p:sp>
      <p:sp>
        <p:nvSpPr>
          <p:cNvPr id="15" name="Oval 14"/>
          <p:cNvSpPr/>
          <p:nvPr/>
        </p:nvSpPr>
        <p:spPr>
          <a:xfrm>
            <a:off x="548640" y="5212080"/>
            <a:ext cx="457200" cy="457200"/>
          </a:xfrm>
          <a:prstGeom prst="ellipse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188720" y="5074920"/>
            <a:ext cx="1051560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E6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371600" y="5166359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1B5E20"/>
                </a:solidFill>
                <a:latin typeface="Calibri"/>
              </a:defRPr>
            </a:pPr>
            <a:r>
              <a:t>Устав Туристического клуба ССК «ККСТ»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1600" y="5486400"/>
            <a:ext cx="100584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505050"/>
                </a:solidFill>
                <a:latin typeface="Calibri"/>
              </a:defRPr>
            </a:pPr>
            <a:r>
              <a:rPr dirty="0" err="1"/>
              <a:t>Утверждён</a:t>
            </a:r>
            <a:r>
              <a:rPr dirty="0"/>
              <a:t> </a:t>
            </a:r>
            <a:r>
              <a:rPr dirty="0" smtClean="0"/>
              <a:t>17.0</a:t>
            </a:r>
            <a:r>
              <a:rPr lang="ru-RU" dirty="0" smtClean="0"/>
              <a:t>6</a:t>
            </a:r>
            <a:r>
              <a:rPr dirty="0" smtClean="0"/>
              <a:t>.2026 </a:t>
            </a:r>
            <a:r>
              <a:rPr dirty="0"/>
              <a:t>— </a:t>
            </a:r>
            <a:r>
              <a:rPr dirty="0" err="1"/>
              <a:t>закрепляет</a:t>
            </a:r>
            <a:r>
              <a:rPr dirty="0"/>
              <a:t> </a:t>
            </a:r>
            <a:r>
              <a:rPr dirty="0" err="1"/>
              <a:t>цели</a:t>
            </a:r>
            <a:r>
              <a:rPr dirty="0"/>
              <a:t>, </a:t>
            </a:r>
            <a:r>
              <a:rPr dirty="0" err="1"/>
              <a:t>задачи</a:t>
            </a:r>
            <a:r>
              <a:rPr dirty="0"/>
              <a:t> и </a:t>
            </a:r>
            <a:r>
              <a:rPr dirty="0" err="1"/>
              <a:t>направления</a:t>
            </a:r>
            <a:r>
              <a:rPr dirty="0"/>
              <a:t> </a:t>
            </a:r>
            <a:r>
              <a:rPr dirty="0" err="1"/>
              <a:t>деятельности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 i="0">
                <a:solidFill>
                  <a:srgbClr val="FF6F00"/>
                </a:solidFill>
                <a:latin typeface="Calibri"/>
              </a:defRPr>
            </a:pPr>
            <a:r>
              <a:t>3. Официальная структура клуба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777240"/>
            <a:ext cx="1124712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787878"/>
                </a:solidFill>
                <a:latin typeface="Calibri"/>
              </a:defRPr>
            </a:pPr>
            <a:r>
              <a:rPr dirty="0" err="1"/>
              <a:t>Туристический</a:t>
            </a:r>
            <a:r>
              <a:rPr dirty="0"/>
              <a:t> </a:t>
            </a:r>
            <a:r>
              <a:rPr dirty="0" err="1"/>
              <a:t>клуб</a:t>
            </a:r>
            <a:r>
              <a:rPr dirty="0"/>
              <a:t> ССК «ККСТ» | </a:t>
            </a:r>
            <a:r>
              <a:rPr dirty="0" err="1"/>
              <a:t>Дата</a:t>
            </a:r>
            <a:r>
              <a:rPr dirty="0"/>
              <a:t> </a:t>
            </a:r>
            <a:r>
              <a:rPr dirty="0" err="1"/>
              <a:t>основания</a:t>
            </a:r>
            <a:r>
              <a:rPr dirty="0"/>
              <a:t>: 17 </a:t>
            </a:r>
            <a:r>
              <a:rPr lang="ru-RU" dirty="0" smtClean="0"/>
              <a:t>июня</a:t>
            </a:r>
            <a:r>
              <a:rPr dirty="0" smtClean="0"/>
              <a:t> </a:t>
            </a:r>
            <a:r>
              <a:rPr dirty="0"/>
              <a:t>2026 </a:t>
            </a:r>
            <a:r>
              <a:rPr dirty="0" err="1"/>
              <a:t>года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822960"/>
          </a:xfrm>
          <a:prstGeom prst="roundRect">
            <a:avLst/>
          </a:prstGeom>
          <a:solidFill>
            <a:srgbClr val="FFB7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ЦЕЛЬ: Пропаганда и организация активных видов туризма, массовое вовлечение студентов для занятия всеми направлениями туризма и достижения лучших результатов.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19456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 i="0">
                <a:solidFill>
                  <a:srgbClr val="FF6F00"/>
                </a:solidFill>
                <a:latin typeface="Calibri"/>
              </a:defRPr>
            </a:pPr>
            <a:r>
              <a:t>ЗАДАЧИ КЛУБА: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606040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3C3C3C"/>
                </a:solidFill>
                <a:latin typeface="Calibri"/>
              </a:defRPr>
            </a:pPr>
            <a:r>
              <a:t>▸  Популяризация всех направлений спортивного туризма, активного отдыха и здорового образа жизни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017520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3C3C3C"/>
                </a:solidFill>
                <a:latin typeface="Calibri"/>
              </a:defRPr>
            </a:pPr>
            <a:r>
              <a:t>▸  Массовое вовлечение студентов для занятий всеми видами спортивного туризма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429000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3C3C3C"/>
                </a:solidFill>
                <a:latin typeface="Calibri"/>
              </a:defRPr>
            </a:pPr>
            <a:r>
              <a:t>▸  Совершенствование умений и навыков в туристическом аспекте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840480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3C3C3C"/>
                </a:solidFill>
                <a:latin typeface="Calibri"/>
              </a:defRPr>
            </a:pPr>
            <a:r>
              <a:t>▸  Участие, организация и проведение туристических мероприятий (соревнований, слётов, походов)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448056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 i="0">
                <a:solidFill>
                  <a:srgbClr val="FF6F00"/>
                </a:solidFill>
                <a:latin typeface="Calibri"/>
              </a:defRPr>
            </a:pPr>
            <a:r>
              <a:t>ОСНОВНЫЕ НАПРАВЛЕНИЯ ДЕЯТЕЛЬНОСТИ: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4937760"/>
            <a:ext cx="3657600" cy="146304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FB7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1965960" y="5074920"/>
            <a:ext cx="640080" cy="640080"/>
          </a:xfrm>
          <a:prstGeom prst="ellipse">
            <a:avLst/>
          </a:prstGeom>
          <a:solidFill>
            <a:srgbClr val="FF6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5806440"/>
            <a:ext cx="33832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 i="0">
                <a:solidFill>
                  <a:srgbClr val="3C3C3C"/>
                </a:solidFill>
                <a:latin typeface="Calibri"/>
              </a:defRPr>
            </a:pPr>
            <a:r>
              <a:t>Техника туризма в пешеходной дистанции — группа (туристическая эстафета, 5–6 участников, поэтапное прохождение)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97680" y="4937760"/>
            <a:ext cx="3657600" cy="146304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FB7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5806440" y="5074920"/>
            <a:ext cx="640080" cy="640080"/>
          </a:xfrm>
          <a:prstGeom prst="ellipse">
            <a:avLst/>
          </a:prstGeom>
          <a:solidFill>
            <a:srgbClr val="FF6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34840" y="5806440"/>
            <a:ext cx="33832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 i="0">
                <a:solidFill>
                  <a:srgbClr val="3C3C3C"/>
                </a:solidFill>
                <a:latin typeface="Calibri"/>
              </a:defRPr>
            </a:pPr>
            <a:r>
              <a:t>Спортивное ориентирование — на местности и в замкнутом пространстве («Лабиринт»), командно-личное первенство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138160" y="4937760"/>
            <a:ext cx="3657600" cy="146304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FB7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9646920" y="5074920"/>
            <a:ext cx="640080" cy="640080"/>
          </a:xfrm>
          <a:prstGeom prst="ellipse">
            <a:avLst/>
          </a:prstGeom>
          <a:solidFill>
            <a:srgbClr val="FF6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5806440"/>
            <a:ext cx="33832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 i="0">
                <a:solidFill>
                  <a:srgbClr val="3C3C3C"/>
                </a:solidFill>
                <a:latin typeface="Calibri"/>
              </a:defRPr>
            </a:pPr>
            <a:r>
              <a:t>Горный этап — восхождение и спуск с использованием специального снаряжения, командно-личное первенство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F2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 i="0">
                <a:solidFill>
                  <a:srgbClr val="1976D2"/>
                </a:solidFill>
                <a:latin typeface="Calibri"/>
              </a:defRPr>
            </a:pPr>
            <a:r>
              <a:t>4. История и динамика достижений (2019–2026)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777240"/>
            <a:ext cx="11247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646464"/>
                </a:solidFill>
                <a:latin typeface="Calibri"/>
              </a:defRPr>
            </a:pPr>
            <a:r>
              <a:t>Ежегодное участие в областном туристическом слёте на базе «Солнечный Туристан» (д. Подъяково)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80160"/>
            <a:ext cx="54864" cy="4846320"/>
          </a:xfrm>
          <a:prstGeom prst="rect">
            <a:avLst/>
          </a:prstGeom>
          <a:solidFill>
            <a:srgbClr val="4CAF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658368" y="1417319"/>
            <a:ext cx="365760" cy="365760"/>
          </a:xfrm>
          <a:prstGeom prst="ellipse">
            <a:avLst/>
          </a:prstGeom>
          <a:solidFill>
            <a:srgbClr val="1B5E20"/>
          </a:solidFill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1280160" y="1280160"/>
            <a:ext cx="10241280" cy="685800"/>
          </a:xfrm>
          <a:prstGeom prst="roundRect">
            <a:avLst/>
          </a:prstGeom>
          <a:solidFill>
            <a:srgbClr val="FFFFFF"/>
          </a:solidFill>
          <a:ln>
            <a:solidFill>
              <a:srgbClr val="C8E6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463040" y="1325880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1976D2"/>
                </a:solidFill>
                <a:latin typeface="Calibri"/>
              </a:defRPr>
            </a:pPr>
            <a:r>
              <a:t>2019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1325880"/>
            <a:ext cx="85953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3C3C3C"/>
                </a:solidFill>
                <a:latin typeface="Calibri"/>
              </a:defRPr>
            </a:pPr>
            <a:r>
              <a:t>3 место — техника туризма (группа, девушки)</a:t>
            </a:r>
            <a:br/>
            <a:r>
              <a:t>3 место — техника туризма (группа, юноши)</a:t>
            </a:r>
            <a:br/>
            <a:r>
              <a:t>3 место — общекомандное (девушки и юноши)</a:t>
            </a:r>
          </a:p>
        </p:txBody>
      </p:sp>
      <p:sp>
        <p:nvSpPr>
          <p:cNvPr id="9" name="Oval 8"/>
          <p:cNvSpPr/>
          <p:nvPr/>
        </p:nvSpPr>
        <p:spPr>
          <a:xfrm>
            <a:off x="658368" y="2221991"/>
            <a:ext cx="365760" cy="365760"/>
          </a:xfrm>
          <a:prstGeom prst="ellipse">
            <a:avLst/>
          </a:prstGeom>
          <a:solidFill>
            <a:srgbClr val="1B5E20"/>
          </a:solidFill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1280160" y="2084831"/>
            <a:ext cx="10241280" cy="685800"/>
          </a:xfrm>
          <a:prstGeom prst="roundRect">
            <a:avLst/>
          </a:prstGeom>
          <a:solidFill>
            <a:srgbClr val="FFFFFF"/>
          </a:solidFill>
          <a:ln>
            <a:solidFill>
              <a:srgbClr val="C8E6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463040" y="2130551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1976D2"/>
                </a:solidFill>
                <a:latin typeface="Calibri"/>
              </a:defRPr>
            </a:pPr>
            <a:r>
              <a:t>2021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43200" y="2130551"/>
            <a:ext cx="85953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3C3C3C"/>
                </a:solidFill>
                <a:latin typeface="Calibri"/>
              </a:defRPr>
            </a:pPr>
            <a:r>
              <a:t>3 место — техника туризма (группа, девушки)</a:t>
            </a:r>
            <a:br/>
            <a:r>
              <a:t>3 место — общекомандное (девушки и юноши)</a:t>
            </a:r>
          </a:p>
        </p:txBody>
      </p:sp>
      <p:sp>
        <p:nvSpPr>
          <p:cNvPr id="13" name="Oval 12"/>
          <p:cNvSpPr/>
          <p:nvPr/>
        </p:nvSpPr>
        <p:spPr>
          <a:xfrm>
            <a:off x="658368" y="3026664"/>
            <a:ext cx="365760" cy="365760"/>
          </a:xfrm>
          <a:prstGeom prst="ellipse">
            <a:avLst/>
          </a:prstGeom>
          <a:solidFill>
            <a:srgbClr val="1B5E20"/>
          </a:solidFill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1280160" y="2889504"/>
            <a:ext cx="10241280" cy="685800"/>
          </a:xfrm>
          <a:prstGeom prst="roundRect">
            <a:avLst/>
          </a:prstGeom>
          <a:solidFill>
            <a:srgbClr val="FFFFFF"/>
          </a:solidFill>
          <a:ln>
            <a:solidFill>
              <a:srgbClr val="C8E6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463040" y="2935224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1976D2"/>
                </a:solidFill>
                <a:latin typeface="Calibri"/>
              </a:defRPr>
            </a:pPr>
            <a:r>
              <a:t>2022–2023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43200" y="2935224"/>
            <a:ext cx="85953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3C3C3C"/>
                </a:solidFill>
                <a:latin typeface="Calibri"/>
              </a:defRPr>
            </a:pPr>
            <a:r>
              <a:t>3 место — техника туризма (группа, девушки) — стабильный результат</a:t>
            </a:r>
          </a:p>
        </p:txBody>
      </p:sp>
      <p:sp>
        <p:nvSpPr>
          <p:cNvPr id="17" name="Oval 16"/>
          <p:cNvSpPr/>
          <p:nvPr/>
        </p:nvSpPr>
        <p:spPr>
          <a:xfrm>
            <a:off x="658368" y="3831336"/>
            <a:ext cx="365760" cy="365760"/>
          </a:xfrm>
          <a:prstGeom prst="ellipse">
            <a:avLst/>
          </a:prstGeom>
          <a:solidFill>
            <a:srgbClr val="FFD700"/>
          </a:solidFill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1280160" y="3694176"/>
            <a:ext cx="10241280" cy="685800"/>
          </a:xfrm>
          <a:prstGeom prst="roundRect">
            <a:avLst/>
          </a:prstGeom>
          <a:solidFill>
            <a:srgbClr val="FFFFFF"/>
          </a:solidFill>
          <a:ln>
            <a:solidFill>
              <a:srgbClr val="C8E6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463040" y="3739896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1976D2"/>
                </a:solidFill>
                <a:latin typeface="Calibri"/>
              </a:defRPr>
            </a:pPr>
            <a:r>
              <a:t>2024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739896"/>
            <a:ext cx="85953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3C3C3C"/>
                </a:solidFill>
                <a:latin typeface="Calibri"/>
              </a:defRPr>
            </a:pPr>
            <a:r>
              <a:t>2 место — спортивное ориентирование (девушки)</a:t>
            </a:r>
            <a:br/>
            <a:r>
              <a:t>3 место — общекомандное (девушки)</a:t>
            </a:r>
          </a:p>
        </p:txBody>
      </p:sp>
      <p:sp>
        <p:nvSpPr>
          <p:cNvPr id="21" name="Oval 20"/>
          <p:cNvSpPr/>
          <p:nvPr/>
        </p:nvSpPr>
        <p:spPr>
          <a:xfrm>
            <a:off x="658368" y="4636008"/>
            <a:ext cx="365760" cy="365760"/>
          </a:xfrm>
          <a:prstGeom prst="ellipse">
            <a:avLst/>
          </a:prstGeom>
          <a:solidFill>
            <a:srgbClr val="FFD700"/>
          </a:solidFill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ounded Rectangle 21"/>
          <p:cNvSpPr/>
          <p:nvPr/>
        </p:nvSpPr>
        <p:spPr>
          <a:xfrm>
            <a:off x="1280160" y="4498848"/>
            <a:ext cx="10241280" cy="685800"/>
          </a:xfrm>
          <a:prstGeom prst="roundRect">
            <a:avLst/>
          </a:prstGeom>
          <a:solidFill>
            <a:srgbClr val="FFFFFF"/>
          </a:solidFill>
          <a:ln>
            <a:solidFill>
              <a:srgbClr val="C8E6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463040" y="45445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1976D2"/>
                </a:solidFill>
                <a:latin typeface="Calibri"/>
              </a:defRPr>
            </a:pPr>
            <a:r>
              <a:t>2025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43200" y="4544568"/>
            <a:ext cx="85953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3C3C3C"/>
                </a:solidFill>
                <a:latin typeface="Calibri"/>
              </a:defRPr>
            </a:pPr>
            <a:r>
              <a:t>1 место — спортивное ориентирование (девушки)</a:t>
            </a:r>
            <a:br/>
            <a:r>
              <a:t>2 место — спортивное ориентирование (юноши)</a:t>
            </a:r>
            <a:br/>
            <a:r>
              <a:t>3 место — горный этап (девушки) + общекомандное</a:t>
            </a:r>
          </a:p>
        </p:txBody>
      </p:sp>
      <p:sp>
        <p:nvSpPr>
          <p:cNvPr id="25" name="Oval 24"/>
          <p:cNvSpPr/>
          <p:nvPr/>
        </p:nvSpPr>
        <p:spPr>
          <a:xfrm>
            <a:off x="658368" y="5440680"/>
            <a:ext cx="365760" cy="365760"/>
          </a:xfrm>
          <a:prstGeom prst="ellipse">
            <a:avLst/>
          </a:prstGeom>
          <a:solidFill>
            <a:srgbClr val="FFD700"/>
          </a:solidFill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ounded Rectangle 25"/>
          <p:cNvSpPr/>
          <p:nvPr/>
        </p:nvSpPr>
        <p:spPr>
          <a:xfrm>
            <a:off x="1280160" y="5303520"/>
            <a:ext cx="10241280" cy="685800"/>
          </a:xfrm>
          <a:prstGeom prst="roundRect">
            <a:avLst/>
          </a:prstGeom>
          <a:solidFill>
            <a:srgbClr val="FFFFFF"/>
          </a:solidFill>
          <a:ln>
            <a:solidFill>
              <a:srgbClr val="C8E6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1463040" y="5349240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1976D2"/>
                </a:solidFill>
                <a:latin typeface="Calibri"/>
              </a:defRPr>
            </a:pPr>
            <a:r>
              <a:t>2026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743200" y="5349240"/>
            <a:ext cx="85953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3C3C3C"/>
                </a:solidFill>
                <a:latin typeface="Calibri"/>
              </a:defRPr>
            </a:pPr>
            <a:r>
              <a:t>1 место — техника туризма (группа, девушки)</a:t>
            </a:r>
            <a:br/>
            <a:r>
              <a:t>2 место — техника туризма (группа, юноши)</a:t>
            </a:r>
            <a:br/>
            <a:r>
              <a:t>3 место — горный этап (юноши) + общекомандное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57200" y="6126480"/>
            <a:ext cx="11247120" cy="54864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Вывод: Устойчивый прогресс от стабильных 3-х мест к золоту и серебру в 2025–2026 гг. Это доказывает эффективность системной подготовки.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 i="0">
                <a:solidFill>
                  <a:srgbClr val="C62828"/>
                </a:solidFill>
                <a:latin typeface="Calibri"/>
              </a:defRPr>
            </a:pPr>
            <a:r>
              <a:t>5. Актуальность и проблемное поле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7200" y="1097280"/>
            <a:ext cx="5577840" cy="530352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EF9A9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40080" y="1234440"/>
            <a:ext cx="52120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 i="0">
                <a:solidFill>
                  <a:srgbClr val="C62828"/>
                </a:solidFill>
                <a:latin typeface="Calibri"/>
              </a:defRPr>
            </a:pPr>
            <a:r>
              <a:rPr lang="ru-RU" dirty="0" smtClean="0"/>
              <a:t> </a:t>
            </a:r>
            <a:r>
              <a:rPr dirty="0" smtClean="0"/>
              <a:t>РЕШАЕМЫЕ </a:t>
            </a:r>
            <a:r>
              <a:rPr dirty="0"/>
              <a:t>ПРОБЛЕМЫ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737360"/>
            <a:ext cx="5212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505050"/>
                </a:solidFill>
                <a:latin typeface="Calibri"/>
              </a:defRPr>
            </a:pPr>
            <a:r>
              <a:t>• Туризм долгое время развивался эпизодически, без закреплённой организационной структуры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377439"/>
            <a:ext cx="5212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505050"/>
                </a:solidFill>
                <a:latin typeface="Calibri"/>
              </a:defRPr>
            </a:pPr>
            <a:r>
              <a:t>• Отсутствовало официальное признание туризма как полноценного направления работы ССК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017520"/>
            <a:ext cx="5212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505050"/>
                </a:solidFill>
                <a:latin typeface="Calibri"/>
              </a:defRPr>
            </a:pPr>
            <a:r>
              <a:t>• Не было системного вовлечения новых студентов и абитуриентов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26480" y="1097280"/>
            <a:ext cx="5577840" cy="530352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81C78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309360" y="1234440"/>
            <a:ext cx="52120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 i="0">
                <a:solidFill>
                  <a:srgbClr val="1B5E20"/>
                </a:solidFill>
                <a:latin typeface="Calibri"/>
              </a:defRPr>
            </a:pPr>
            <a:r>
              <a:rPr lang="ru-RU" dirty="0" smtClean="0"/>
              <a:t> </a:t>
            </a:r>
            <a:r>
              <a:rPr dirty="0" smtClean="0"/>
              <a:t>СОЦИАЛЬНАЯ </a:t>
            </a:r>
            <a:r>
              <a:rPr dirty="0"/>
              <a:t>ЗНАЧИМОСТЬ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9360" y="1737360"/>
            <a:ext cx="5212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505050"/>
                </a:solidFill>
                <a:latin typeface="Calibri"/>
              </a:defRPr>
            </a:pPr>
            <a:r>
              <a:t>✓ Патриотическое воспитание — через походы и слёты формируется уважение к природе и команде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2267712"/>
            <a:ext cx="5212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505050"/>
                </a:solidFill>
                <a:latin typeface="Calibri"/>
              </a:defRPr>
            </a:pPr>
            <a:r>
              <a:t>✓ Психоэмоциональная реабилитация детей участников СВО — совместные походы снимают стресс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09360" y="2798063"/>
            <a:ext cx="5212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505050"/>
                </a:solidFill>
                <a:latin typeface="Calibri"/>
              </a:defRPr>
            </a:pPr>
            <a:r>
              <a:t>✓ Здоровье и профилактика — регулярные тренировки на местности укрепляют иммунитет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09360" y="3328415"/>
            <a:ext cx="5212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505050"/>
                </a:solidFill>
                <a:latin typeface="Calibri"/>
              </a:defRPr>
            </a:pPr>
            <a:r>
              <a:t>✓ Профориентация — абитуриенты знакомятся с техникумом в неформальной обстановке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9360" y="3858768"/>
            <a:ext cx="5212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505050"/>
                </a:solidFill>
                <a:latin typeface="Calibri"/>
              </a:defRPr>
            </a:pPr>
            <a:r>
              <a:t>✓ Командообразование — навыки взаимодействия, взаимовыручки и лидерства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 i="0">
                <a:solidFill>
                  <a:srgbClr val="6A1B9A"/>
                </a:solidFill>
                <a:latin typeface="Calibri"/>
              </a:defRPr>
            </a:pPr>
            <a:r>
              <a:t>6. Цель и задачи проекта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7200" y="1005840"/>
            <a:ext cx="11247120" cy="914400"/>
          </a:xfrm>
          <a:prstGeom prst="roundRect">
            <a:avLst/>
          </a:prstGeom>
          <a:solidFill>
            <a:srgbClr val="6A1B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t>ЦЕЛЬ: Создание устойчивой системы развития студенческого туризма на базе Туристического клуба ССК «ККСТ», интегрированной в воспитательный процесс и региональную туристскую инфраструктуру.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0312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 i="0">
                <a:solidFill>
                  <a:srgbClr val="6A1B9A"/>
                </a:solidFill>
                <a:latin typeface="Calibri"/>
              </a:defRPr>
            </a:pPr>
            <a:r>
              <a:t>ЗАДАЧИ ПРОЕКТА:</a:t>
            </a:r>
          </a:p>
        </p:txBody>
      </p:sp>
      <p:sp>
        <p:nvSpPr>
          <p:cNvPr id="5" name="Oval 4"/>
          <p:cNvSpPr/>
          <p:nvPr/>
        </p:nvSpPr>
        <p:spPr>
          <a:xfrm>
            <a:off x="548640" y="2560320"/>
            <a:ext cx="411480" cy="411480"/>
          </a:xfrm>
          <a:prstGeom prst="ellipse">
            <a:avLst/>
          </a:prstGeom>
          <a:solidFill>
            <a:srgbClr val="9C2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97280" y="2514600"/>
            <a:ext cx="105156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E1BE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280160" y="2560320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3C3C3C"/>
                </a:solidFill>
                <a:latin typeface="Calibri"/>
              </a:defRPr>
            </a:pPr>
            <a:r>
              <a:t>Закрепить статус туризма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0" y="2560320"/>
            <a:ext cx="59436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646464"/>
                </a:solidFill>
                <a:latin typeface="Calibri"/>
              </a:defRPr>
            </a:pPr>
            <a:r>
              <a:rPr dirty="0" err="1"/>
              <a:t>Утвердить</a:t>
            </a:r>
            <a:r>
              <a:rPr dirty="0"/>
              <a:t> </a:t>
            </a:r>
            <a:r>
              <a:rPr dirty="0" err="1"/>
              <a:t>Положение</a:t>
            </a:r>
            <a:r>
              <a:rPr dirty="0"/>
              <a:t> о </a:t>
            </a:r>
            <a:r>
              <a:rPr dirty="0" err="1"/>
              <a:t>Туристическом</a:t>
            </a:r>
            <a:r>
              <a:rPr dirty="0"/>
              <a:t> </a:t>
            </a:r>
            <a:r>
              <a:rPr dirty="0" err="1"/>
              <a:t>клубе</a:t>
            </a:r>
            <a:r>
              <a:rPr dirty="0"/>
              <a:t> (✅ </a:t>
            </a:r>
            <a:r>
              <a:rPr dirty="0" smtClean="0"/>
              <a:t>17.0</a:t>
            </a:r>
            <a:r>
              <a:rPr lang="ru-RU" dirty="0"/>
              <a:t>6</a:t>
            </a:r>
            <a:r>
              <a:rPr dirty="0" smtClean="0"/>
              <a:t>.2026</a:t>
            </a:r>
            <a:r>
              <a:rPr dirty="0"/>
              <a:t>)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3127248"/>
            <a:ext cx="411480" cy="411480"/>
          </a:xfrm>
          <a:prstGeom prst="ellipse">
            <a:avLst/>
          </a:prstGeom>
          <a:solidFill>
            <a:srgbClr val="9C2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97280" y="3081528"/>
            <a:ext cx="105156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E1BE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80160" y="3127248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3C3C3C"/>
                </a:solidFill>
                <a:latin typeface="Calibri"/>
              </a:defRPr>
            </a:pPr>
            <a:r>
              <a:t>Расширить состав клуба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0" y="3127248"/>
            <a:ext cx="5943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646464"/>
                </a:solidFill>
                <a:latin typeface="Calibri"/>
              </a:defRPr>
            </a:pPr>
            <a:r>
              <a:t>Набор не менее 30 постоянных участников (студенты + педагоги)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3694176"/>
            <a:ext cx="411480" cy="411480"/>
          </a:xfrm>
          <a:prstGeom prst="ellipse">
            <a:avLst/>
          </a:prstGeom>
          <a:solidFill>
            <a:srgbClr val="9C2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97280" y="3648456"/>
            <a:ext cx="105156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E1BE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280160" y="3694176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3C3C3C"/>
                </a:solidFill>
                <a:latin typeface="Calibri"/>
              </a:defRPr>
            </a:pPr>
            <a:r>
              <a:t>Обучить новичков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0" y="3694176"/>
            <a:ext cx="5943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646464"/>
                </a:solidFill>
                <a:latin typeface="Calibri"/>
              </a:defRPr>
            </a:pPr>
            <a:r>
              <a:t>Цикл мастер-классов по ориентированию, узлам, горной технике</a:t>
            </a:r>
          </a:p>
        </p:txBody>
      </p:sp>
      <p:sp>
        <p:nvSpPr>
          <p:cNvPr id="17" name="Oval 16"/>
          <p:cNvSpPr/>
          <p:nvPr/>
        </p:nvSpPr>
        <p:spPr>
          <a:xfrm>
            <a:off x="548640" y="4261103"/>
            <a:ext cx="411480" cy="411480"/>
          </a:xfrm>
          <a:prstGeom prst="ellipse">
            <a:avLst/>
          </a:prstGeom>
          <a:solidFill>
            <a:srgbClr val="9C2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097280" y="4215383"/>
            <a:ext cx="105156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E1BE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280160" y="4261103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3C3C3C"/>
                </a:solidFill>
                <a:latin typeface="Calibri"/>
              </a:defRPr>
            </a:pPr>
            <a:r>
              <a:t>Укрепить материальную базу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0" y="4261103"/>
            <a:ext cx="5943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646464"/>
                </a:solidFill>
                <a:latin typeface="Calibri"/>
              </a:defRPr>
            </a:pPr>
            <a:r>
              <a:t>Приобрести недостающее снаряжение (верёвки, карабины, компасы, аптечки)</a:t>
            </a:r>
          </a:p>
        </p:txBody>
      </p:sp>
      <p:sp>
        <p:nvSpPr>
          <p:cNvPr id="21" name="Oval 20"/>
          <p:cNvSpPr/>
          <p:nvPr/>
        </p:nvSpPr>
        <p:spPr>
          <a:xfrm>
            <a:off x="548640" y="4828032"/>
            <a:ext cx="411480" cy="411480"/>
          </a:xfrm>
          <a:prstGeom prst="ellipse">
            <a:avLst/>
          </a:prstGeom>
          <a:solidFill>
            <a:srgbClr val="9C2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5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097280" y="4782312"/>
            <a:ext cx="105156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E1BE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280160" y="482803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3C3C3C"/>
                </a:solidFill>
                <a:latin typeface="Calibri"/>
              </a:defRPr>
            </a:pPr>
            <a:r>
              <a:t>Обеспечить ежегодное участие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0" y="4828032"/>
            <a:ext cx="59436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646464"/>
                </a:solidFill>
                <a:latin typeface="Calibri"/>
              </a:defRPr>
            </a:pPr>
            <a:r>
              <a:rPr dirty="0"/>
              <a:t>В </a:t>
            </a:r>
            <a:r>
              <a:rPr dirty="0" err="1"/>
              <a:t>областных</a:t>
            </a:r>
            <a:r>
              <a:rPr dirty="0"/>
              <a:t> </a:t>
            </a:r>
            <a:r>
              <a:rPr dirty="0" err="1"/>
              <a:t>слётах</a:t>
            </a:r>
            <a:r>
              <a:rPr dirty="0"/>
              <a:t> и «В </a:t>
            </a:r>
            <a:r>
              <a:rPr dirty="0" err="1"/>
              <a:t>поход</a:t>
            </a:r>
            <a:r>
              <a:rPr dirty="0"/>
              <a:t> с </a:t>
            </a:r>
            <a:r>
              <a:rPr dirty="0" err="1"/>
              <a:t>директором</a:t>
            </a:r>
            <a:r>
              <a:rPr dirty="0" smtClean="0"/>
              <a:t>»</a:t>
            </a:r>
            <a:endParaRPr dirty="0"/>
          </a:p>
        </p:txBody>
      </p:sp>
      <p:sp>
        <p:nvSpPr>
          <p:cNvPr id="25" name="Oval 24"/>
          <p:cNvSpPr/>
          <p:nvPr/>
        </p:nvSpPr>
        <p:spPr>
          <a:xfrm>
            <a:off x="548640" y="5394959"/>
            <a:ext cx="411480" cy="411480"/>
          </a:xfrm>
          <a:prstGeom prst="ellipse">
            <a:avLst/>
          </a:prstGeom>
          <a:solidFill>
            <a:srgbClr val="9C2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6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097280" y="5349240"/>
            <a:ext cx="105156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E1BE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1280160" y="5394959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3C3C3C"/>
                </a:solidFill>
                <a:latin typeface="Calibri"/>
              </a:defRPr>
            </a:pPr>
            <a:r>
              <a:t>Вовлечь максимум студентов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86400" y="5394959"/>
            <a:ext cx="5943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646464"/>
                </a:solidFill>
                <a:latin typeface="Calibri"/>
              </a:defRPr>
            </a:pPr>
            <a:r>
              <a:t>Проводить походы выходного дня, внутренние соревнования, Дни туризма</a:t>
            </a:r>
          </a:p>
        </p:txBody>
      </p:sp>
      <p:sp>
        <p:nvSpPr>
          <p:cNvPr id="29" name="Oval 28"/>
          <p:cNvSpPr/>
          <p:nvPr/>
        </p:nvSpPr>
        <p:spPr>
          <a:xfrm>
            <a:off x="548640" y="5961888"/>
            <a:ext cx="411480" cy="411480"/>
          </a:xfrm>
          <a:prstGeom prst="ellipse">
            <a:avLst/>
          </a:prstGeom>
          <a:solidFill>
            <a:srgbClr val="9C2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7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1097280" y="5924960"/>
            <a:ext cx="105156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E1BE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1280160" y="5961888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3C3C3C"/>
                </a:solidFill>
                <a:latin typeface="Calibri"/>
              </a:defRPr>
            </a:pPr>
            <a:r>
              <a:t>Интегрировать социальную миссию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486400" y="5961888"/>
            <a:ext cx="5943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646464"/>
                </a:solidFill>
                <a:latin typeface="Calibri"/>
              </a:defRPr>
            </a:pPr>
            <a:r>
              <a:t>Приглашать детей участников СВО и абитуриентов на совместные мероприятия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 i="0">
                <a:solidFill>
                  <a:srgbClr val="00838F"/>
                </a:solidFill>
                <a:latin typeface="Calibri"/>
              </a:defRPr>
            </a:pPr>
            <a:r>
              <a:t>7. Этапы реализации (2026–2028)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7200" y="1097280"/>
            <a:ext cx="5669280" cy="2651760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4CAF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57200" y="1097280"/>
            <a:ext cx="5669280" cy="54864"/>
          </a:xfrm>
          <a:prstGeom prst="rect">
            <a:avLst/>
          </a:prstGeom>
          <a:solidFill>
            <a:srgbClr val="4CAF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94360" y="1234439"/>
            <a:ext cx="5394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4CAF50"/>
                </a:solidFill>
                <a:latin typeface="Calibri"/>
              </a:defRPr>
            </a:pPr>
            <a:r>
              <a:t>ЭТАП 1 — ЗАВЕРШЁН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481328"/>
            <a:ext cx="5394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282828"/>
                </a:solidFill>
                <a:latin typeface="Calibri"/>
              </a:defRPr>
            </a:pPr>
            <a:r>
              <a:t>Организационно-нормативный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1783080"/>
            <a:ext cx="53949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787878"/>
                </a:solidFill>
                <a:latin typeface="Calibri"/>
              </a:defRPr>
            </a:pPr>
            <a:endParaRPr lang="ru-RU" dirty="0"/>
          </a:p>
          <a:p>
            <a:pPr algn="l">
              <a:defRPr sz="1000" b="0" i="0">
                <a:solidFill>
                  <a:srgbClr val="787878"/>
                </a:solidFill>
                <a:latin typeface="Calibri"/>
              </a:defRPr>
            </a:pPr>
            <a:r>
              <a:rPr lang="ru-RU" smtClean="0"/>
              <a:t>Июнь</a:t>
            </a:r>
            <a:r>
              <a:rPr dirty="0" smtClean="0"/>
              <a:t> </a:t>
            </a:r>
            <a:r>
              <a:rPr dirty="0"/>
              <a:t>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2057400"/>
            <a:ext cx="539496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505050"/>
                </a:solidFill>
                <a:latin typeface="Calibri"/>
              </a:defRPr>
            </a:pPr>
            <a:r>
              <a:t>✅ Создан Туристический клуб ССК «ККСТ»</a:t>
            </a:r>
            <a:br/>
            <a:r>
              <a:t>✅ Утверждены цели, задачи, направления</a:t>
            </a:r>
            <a:br/>
            <a:r>
              <a:t>✅ Проведён первый набор активистов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09360" y="1097280"/>
            <a:ext cx="5669280" cy="265176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0083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309360" y="1097280"/>
            <a:ext cx="5669280" cy="54864"/>
          </a:xfrm>
          <a:prstGeom prst="rect">
            <a:avLst/>
          </a:prstGeom>
          <a:solidFill>
            <a:srgbClr val="0083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446520" y="1234439"/>
            <a:ext cx="5394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00838F"/>
                </a:solidFill>
                <a:latin typeface="Calibri"/>
              </a:defRPr>
            </a:pPr>
            <a:r>
              <a:t>ЭТАП 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1481328"/>
            <a:ext cx="5394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282828"/>
                </a:solidFill>
                <a:latin typeface="Calibri"/>
              </a:defRPr>
            </a:pPr>
            <a:r>
              <a:t>Подготовка к «В поход с директором»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1783080"/>
            <a:ext cx="5394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787878"/>
                </a:solidFill>
                <a:latin typeface="Calibri"/>
              </a:defRPr>
            </a:pPr>
            <a:r>
              <a:t>Апрель – июль 2026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2057400"/>
            <a:ext cx="539496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505050"/>
                </a:solidFill>
                <a:latin typeface="Calibri"/>
              </a:defRPr>
            </a:pPr>
            <a:r>
              <a:t>Формирование делегации: 9 студентов + директор + педагог</a:t>
            </a:r>
            <a:br/>
            <a:r>
              <a:t>Инструктажи по ТБ на воде, первая помощь</a:t>
            </a:r>
            <a:br/>
            <a:r>
              <a:t>Медицинский допуск, страховки, прививки</a:t>
            </a:r>
            <a:br/>
            <a:r>
              <a:t>Закупка снаряжения, тренировочные выезды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" y="3931920"/>
            <a:ext cx="5669280" cy="265176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0083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57200" y="3931920"/>
            <a:ext cx="5669280" cy="54864"/>
          </a:xfrm>
          <a:prstGeom prst="rect">
            <a:avLst/>
          </a:prstGeom>
          <a:solidFill>
            <a:srgbClr val="0083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94360" y="4069080"/>
            <a:ext cx="5394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00838F"/>
                </a:solidFill>
                <a:latin typeface="Calibri"/>
              </a:defRPr>
            </a:pPr>
            <a:r>
              <a:t>ЭТАП 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4315968"/>
            <a:ext cx="5394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282828"/>
                </a:solidFill>
                <a:latin typeface="Calibri"/>
              </a:defRPr>
            </a:pPr>
            <a:r>
              <a:t>Активная фаза — «В поход с директором»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4360" y="4617720"/>
            <a:ext cx="5394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787878"/>
                </a:solidFill>
                <a:latin typeface="Calibri"/>
              </a:defRPr>
            </a:pPr>
            <a:r>
              <a:t>17–21 июля 2026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" y="4892040"/>
            <a:ext cx="539496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505050"/>
                </a:solidFill>
                <a:latin typeface="Calibri"/>
              </a:defRPr>
            </a:pPr>
            <a:r>
              <a:t>17 июля — заезд на полигон «Солнечный Туристан»</a:t>
            </a:r>
            <a:br/>
            <a:r>
              <a:t>18–20 июля — водный маршрут по реке Томь</a:t>
            </a:r>
            <a:br/>
            <a:r>
              <a:t>Мастер-классы, конкурсы, вечерние мероприятия</a:t>
            </a:r>
            <a:br/>
            <a:r>
              <a:t>21 июля — торжественное закрытие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309360" y="3931920"/>
            <a:ext cx="5669280" cy="265176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0083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6309360" y="3931920"/>
            <a:ext cx="5669280" cy="54864"/>
          </a:xfrm>
          <a:prstGeom prst="rect">
            <a:avLst/>
          </a:prstGeom>
          <a:solidFill>
            <a:srgbClr val="0083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446520" y="4069080"/>
            <a:ext cx="5394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00838F"/>
                </a:solidFill>
                <a:latin typeface="Calibri"/>
              </a:defRPr>
            </a:pPr>
            <a:r>
              <a:t>ЭТАП 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4315968"/>
            <a:ext cx="5394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282828"/>
                </a:solidFill>
                <a:latin typeface="Calibri"/>
              </a:defRPr>
            </a:pPr>
            <a:r>
              <a:t>Системное развитие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4617720"/>
            <a:ext cx="5394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787878"/>
                </a:solidFill>
                <a:latin typeface="Calibri"/>
              </a:defRPr>
            </a:pPr>
            <a:r>
              <a:t>Сентябрь 2026 – декабрь 2028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4892040"/>
            <a:ext cx="539496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505050"/>
                </a:solidFill>
                <a:latin typeface="Calibri"/>
              </a:defRPr>
            </a:pPr>
            <a:r>
              <a:t>Ежемесячные походы выходного дня (≥4 в год)</a:t>
            </a:r>
            <a:br/>
            <a:r>
              <a:t>Школа туризма — регулярные занятия</a:t>
            </a:r>
            <a:br/>
            <a:r>
              <a:t>Внутренние соревнования и волонтёрский проект</a:t>
            </a:r>
            <a:br/>
            <a:r>
              <a:t>Медиа-активность, расширение социальной миссии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 i="0">
                <a:solidFill>
                  <a:srgbClr val="FF6F00"/>
                </a:solidFill>
                <a:latin typeface="Calibri"/>
              </a:defRPr>
            </a:pPr>
            <a:r>
              <a:t>8. Ожидаемые результаты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7200" y="1097280"/>
            <a:ext cx="5669280" cy="10972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FB7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4360" y="1188720"/>
            <a:ext cx="5394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B4B4B4"/>
                </a:solidFill>
                <a:latin typeface="Calibri"/>
              </a:defRPr>
            </a:pPr>
            <a:r>
              <a:t>СОЗДАНИЕ УСЛОВИЙ ДЛЯ ТРЕНИРОВОК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463040"/>
            <a:ext cx="5394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3C3C3C"/>
                </a:solidFill>
                <a:latin typeface="Calibri"/>
              </a:defRPr>
            </a:pPr>
            <a:r>
              <a:t>Оборудована туристская база на базе ССК, работает секция «Прикладной туризм», есть график занятий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309360" y="1097280"/>
            <a:ext cx="5669280" cy="10972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FB7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46520" y="1188720"/>
            <a:ext cx="5394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B4B4B4"/>
                </a:solidFill>
                <a:latin typeface="Calibri"/>
              </a:defRPr>
            </a:pPr>
            <a:r>
              <a:t>УЧАСТИЕ В СОРЕВНОВАНИЯХ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46520" y="1463040"/>
            <a:ext cx="5394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3C3C3C"/>
                </a:solidFill>
                <a:latin typeface="Calibri"/>
              </a:defRPr>
            </a:pPr>
            <a:r>
              <a:t>Ежегодное участие в «В поход с директором» и областном туристическом слёте; выход на межрегиональный уровень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2331720"/>
            <a:ext cx="5669280" cy="10972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FB7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94360" y="2423160"/>
            <a:ext cx="5394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B4B4B4"/>
                </a:solidFill>
                <a:latin typeface="Calibri"/>
              </a:defRPr>
            </a:pPr>
            <a:r>
              <a:t>ВОВЛЕЧЕНИЕ МАКСИМАЛЬНОГО ЧИСЛА СТУДЕНТОВ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697479"/>
            <a:ext cx="5394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3C3C3C"/>
                </a:solidFill>
                <a:latin typeface="Calibri"/>
              </a:defRPr>
            </a:pPr>
            <a:r>
              <a:t>Не менее 50 студентов вовлечены в туристские мероприятия ежегодно (походы, секции, Дни туризма)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09360" y="2331720"/>
            <a:ext cx="5669280" cy="10972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FB7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46520" y="2423160"/>
            <a:ext cx="5394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B4B4B4"/>
                </a:solidFill>
                <a:latin typeface="Calibri"/>
              </a:defRPr>
            </a:pPr>
            <a:r>
              <a:t>ПОДДЕРЖКА ТАЛАНТЛИВЫХ СПОРТСМЕНОВ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2697479"/>
            <a:ext cx="5394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3C3C3C"/>
                </a:solidFill>
                <a:latin typeface="Calibri"/>
              </a:defRPr>
            </a:pPr>
            <a:r>
              <a:t>Система наставничества «студент-старшекурсник → новичок»; поощрение грамотами и значками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" y="3566160"/>
            <a:ext cx="5669280" cy="10972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FB7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94360" y="3657600"/>
            <a:ext cx="5394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B4B4B4"/>
                </a:solidFill>
                <a:latin typeface="Calibri"/>
              </a:defRPr>
            </a:pPr>
            <a:r>
              <a:t>СОТРУДНИЧЕСТВО С КЛУБАМИ И ФЕДЕРАЦИЯМИ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3931920"/>
            <a:ext cx="5394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3C3C3C"/>
                </a:solidFill>
                <a:latin typeface="Calibri"/>
              </a:defRPr>
            </a:pPr>
            <a:r>
              <a:t>Взаимодействие с Кузбасским центром детского и юношеского туризма, с организаторами «Солнечного Туристана»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309360" y="3566160"/>
            <a:ext cx="5669280" cy="10972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FB7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446520" y="3657600"/>
            <a:ext cx="5394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B4B4B4"/>
                </a:solidFill>
                <a:latin typeface="Calibri"/>
              </a:defRPr>
            </a:pPr>
            <a:r>
              <a:t>ПРОПАГАНДА ЗДОРОВОГО ОБРАЗА ЖИЗНИ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3931920"/>
            <a:ext cx="5394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3C3C3C"/>
                </a:solidFill>
                <a:latin typeface="Calibri"/>
              </a:defRPr>
            </a:pPr>
            <a:r>
              <a:t>Публикации в СМИ, видеоролики, открытые мастер-классы для школ, дни открытых дверей с туристским уклоном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57200" y="4846320"/>
            <a:ext cx="11247120" cy="155448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457200" y="493776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 i="0">
                <a:solidFill>
                  <a:srgbClr val="FFD700"/>
                </a:solidFill>
                <a:latin typeface="Calibri"/>
              </a:defRPr>
            </a:pPr>
            <a:r>
              <a:t>КОЛИЧЕСТВЕННЫЕ ПОКАЗАТЕЛИ НА 2026 ГОД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5349240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 i="0">
                <a:solidFill>
                  <a:srgbClr val="FFD700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5806440"/>
            <a:ext cx="2560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 i="0">
                <a:solidFill>
                  <a:srgbClr val="C8E6C9"/>
                </a:solidFill>
                <a:latin typeface="Calibri"/>
              </a:defRPr>
            </a:pPr>
            <a:r>
              <a:t>областных мероприятия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566160" y="5349240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 i="0">
                <a:solidFill>
                  <a:srgbClr val="FFD700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566160" y="5806440"/>
            <a:ext cx="2560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 i="0">
                <a:solidFill>
                  <a:srgbClr val="C8E6C9"/>
                </a:solidFill>
                <a:latin typeface="Calibri"/>
              </a:defRPr>
            </a:pPr>
            <a:r>
              <a:t>внутренних похода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5349240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 i="0">
                <a:solidFill>
                  <a:srgbClr val="FFD700"/>
                </a:solidFill>
                <a:latin typeface="Calibri"/>
              </a:defRPr>
            </a:pPr>
            <a:r>
              <a:t>15+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00800" y="5806440"/>
            <a:ext cx="2560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 i="0">
                <a:solidFill>
                  <a:srgbClr val="C8E6C9"/>
                </a:solidFill>
                <a:latin typeface="Calibri"/>
              </a:defRPr>
            </a:pPr>
            <a:r>
              <a:t>новых членов клуба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235440" y="5349240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 i="0">
                <a:solidFill>
                  <a:srgbClr val="FFD700"/>
                </a:solidFill>
                <a:latin typeface="Calibri"/>
              </a:defRPr>
            </a:pPr>
            <a:r>
              <a:t>2+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235440" y="5806440"/>
            <a:ext cx="2560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 i="0">
                <a:solidFill>
                  <a:srgbClr val="C8E6C9"/>
                </a:solidFill>
                <a:latin typeface="Calibri"/>
              </a:defRPr>
            </a:pPr>
            <a:r>
              <a:t>призовых мест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1182</Words>
  <Application>Microsoft Office PowerPoint</Application>
  <PresentationFormat>Широкоэкранный</PresentationFormat>
  <Paragraphs>184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k102c2</dc:creator>
  <cp:keywords/>
  <dc:description>generated using python-pptx</dc:description>
  <cp:lastModifiedBy>k102c2</cp:lastModifiedBy>
  <cp:revision>3</cp:revision>
  <dcterms:created xsi:type="dcterms:W3CDTF">2013-01-27T09:14:16Z</dcterms:created>
  <dcterms:modified xsi:type="dcterms:W3CDTF">2026-07-22T02:31:28Z</dcterms:modified>
  <cp:category/>
</cp:coreProperties>
</file>