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72" r:id="rId7"/>
    <p:sldId id="263" r:id="rId8"/>
    <p:sldId id="269" r:id="rId9"/>
    <p:sldId id="268" r:id="rId10"/>
    <p:sldId id="273" r:id="rId11"/>
    <p:sldId id="274" r:id="rId12"/>
    <p:sldId id="267" r:id="rId13"/>
    <p:sldId id="275" r:id="rId14"/>
    <p:sldId id="271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 pos="283">
          <p15:clr>
            <a:srgbClr val="747775"/>
          </p15:clr>
        </p15:guide>
        <p15:guide id="4" pos="5477">
          <p15:clr>
            <a:srgbClr val="747775"/>
          </p15:clr>
        </p15:guide>
        <p15:guide id="5" orient="horz" pos="283">
          <p15:clr>
            <a:srgbClr val="747775"/>
          </p15:clr>
        </p15:guide>
        <p15:guide id="6" orient="horz" pos="295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D1CC38-186A-44B5-983D-FB788F08878D}">
  <a:tblStyle styleId="{6CD1CC38-186A-44B5-983D-FB788F0887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762" y="72"/>
      </p:cViewPr>
      <p:guideLst>
        <p:guide orient="horz" pos="1620"/>
        <p:guide pos="2880"/>
        <p:guide pos="283"/>
        <p:guide pos="5477"/>
        <p:guide orient="horz" pos="283"/>
        <p:guide orient="horz" pos="29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08df025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3408df0250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08df0250b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408df0250b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408df0250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408df0250b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08df0250b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08df0250b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0f7fecc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0f7fecc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08df0250b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08df0250b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6442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408df0250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408df0250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08df0250b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08df0250b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408df0250b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408df0250b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0f7fecc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0f7fecc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7603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0f7fecc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0f7fecc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644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408df0250b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408df0250b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408df0250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408df0250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7243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408df0250b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408df0250b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hyperlink" Target="http://rsmcapt29.ru/&#1084;&#1072;&#1090;&#1077;&#1088;&#1080;&#1072;&#1083;&#1099;-&#1080;-&#1088;&#1077;&#1089;&#1091;&#1088;&#1089;&#1099;/&#1101;&#1083;&#1077;&#1082;&#1090;&#1088;&#1086;&#1085;&#1085;&#1099;&#1077;-&#1086;&#1073;&#1088;&#1072;&#1079;&#1086;&#1074;&#1072;&#1090;&#1077;&#1083;&#1100;&#1085;&#1099;&#1077;-&#1088;&#1077;&#1089;&#1091;&#1088;&#1089;&#1099;/&#1086;&#1088;&#1075;&#1072;&#1085;&#1080;&#1079;&#1072;&#1094;&#1080;&#1103;-&#1086;&#1073;&#1088;&#1072;&#1079;&#1086;&#1074;&#1072;&#1090;&#1077;&#1083;&#1100;&#1085;&#1086;&#1081;-&#1076;&#1077;&#1103;&#1090;&#1077;&#1083;&#1100;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smcapt29.ru/wp-content/uploads/2025/07/%D0%A1%D1%81%D1%8B%D0%BB%D0%BA%D0%B8-%D0%BD%D0%B0-%D0%BF%D0%BE%D0%B4%D1%82%D0%B2.-%D1%80%D0%B5%D0%B0%D0%BB%D0%B8%D0%B7.-%D0%BF%D1%80%D0%BE%D0%B5%D0%BA%D1%82%D0%B0-%D0%BC%D0%B0%D1%82%D0%B5%D1%80%D0%B8%D0%B0%D0%BB%D1%8B.-%D0%9B%D0%B8%D0%B4%D0%B5%D1%80-%D0%A1%D0%9F%D0%9E-2025-%D0%94.%D0%9F.-%D0%95%D1%80%D0%BC%D0%BE%D0%BB%D0%B8%D0%BD-%D1%81%D0%B0%D0%B9%D1%82.pdf" TargetMode="External"/><Relationship Id="rId5" Type="http://schemas.openxmlformats.org/officeDocument/2006/relationships/hyperlink" Target="http://rsmcapt29.ru/wp-content/uploads/2025/07/%D0%A1%D0%BF%D0%B8%D1%81%D0%BE%D0%BA-%D0%BF%D1%83%D0%B1%D0%BB%D0%B8%D0%BA%D0%B0%D1%86%D0%B8%D0%B9-%D0%BF%D0%BE-%D1%82%D0%B5%D0%BC%D0%B5-%D1%80%D0%B0%D0%B1%D0%BE%D1%82%D1%8B-%D0%BD%D0%B0-%D0%9B%D0%B8%D0%B4%D0%B5%D1%80-%D0%A1%D0%9F%D0%9E-2025-%D0%94.%D0%9F.-%D0%95%D1%80%D0%BC%D0%BE%D0%BB%D0%B8%D0%BD-%D1%81%D0%B0%D0%B9%D1%82.pdf" TargetMode="External"/><Relationship Id="rId4" Type="http://schemas.openxmlformats.org/officeDocument/2006/relationships/hyperlink" Target="http://rsmcapt29.ru/%D0%BC%D0%B0%D1%82%D0%B5%D1%80%D0%B8%D0%B0%D0%BB%D1%8B-%D0%B8-%D1%80%D0%B5%D1%81%D1%83%D1%80%D1%81%D1%8B/%D1%8D%D0%BB%D0%B5%D0%BA%D1%82%D1%80%D0%BE%D0%BD%D0%BD%D1%8B%D0%B5-%D0%BE%D0%B1%D1%80%D0%B0%D0%B7%D0%BE%D0%B2%D0%B0%D1%82%D0%B5%D0%BB%D1%8C%D0%BD%D1%8B%D0%B5-%D1%80%D0%B5%D1%81%D1%83%D1%80%D1%81%D1%8B/%D0%BE%D1%80%D0%B3%D0%B0%D0%BD%D0%B8%D0%B7%D0%B0%D1%86%D0%B8%D1%8F-%D0%BE%D0%B1%D1%80%D0%B0%D0%B7%D0%BE%D0%B2%D0%B0%D1%82%D0%B5%D0%BB%D1%8C%D0%BD%D0%BE%D0%B9-%D0%B4%D0%B5%D1%8F%D1%82%D0%B5%D0%BB%D1%8C/" TargetMode="External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/>
          <p:nvPr/>
        </p:nvSpPr>
        <p:spPr>
          <a:xfrm>
            <a:off x="7258050" y="150"/>
            <a:ext cx="1885800" cy="51435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0"/>
          <p:cNvSpPr txBox="1"/>
          <p:nvPr/>
        </p:nvSpPr>
        <p:spPr>
          <a:xfrm>
            <a:off x="447948" y="1512284"/>
            <a:ext cx="649073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Кейс (проект)</a:t>
            </a:r>
          </a:p>
          <a:p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«</a:t>
            </a:r>
            <a:r>
              <a:rPr lang="ru-RU" sz="1600" b="1" dirty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Организация образовательной деятельности </a:t>
            </a:r>
            <a:endParaRPr lang="ru-RU" sz="1600" b="1" dirty="0" smtClean="0">
              <a:solidFill>
                <a:srgbClr val="136CB4"/>
              </a:solidFill>
              <a:latin typeface="Montserrat"/>
              <a:cs typeface="Mongolian Baiti" panose="03000500000000000000" pitchFamily="66" charset="0"/>
            </a:endParaRPr>
          </a:p>
          <a:p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для </a:t>
            </a:r>
            <a:r>
              <a:rPr lang="ru-RU" sz="1600" b="1" dirty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обучающихся профессиональных образовательных организаций с ограниченными возможными здоровья </a:t>
            </a:r>
            <a:endParaRPr lang="ru-RU" sz="1600" b="1" dirty="0" smtClean="0">
              <a:solidFill>
                <a:srgbClr val="136CB4"/>
              </a:solidFill>
              <a:latin typeface="Montserrat"/>
              <a:cs typeface="Mongolian Baiti" panose="03000500000000000000" pitchFamily="66" charset="0"/>
            </a:endParaRPr>
          </a:p>
          <a:p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и </a:t>
            </a:r>
            <a:r>
              <a:rPr lang="ru-RU" sz="1600" b="1" dirty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инвалидностью </a:t>
            </a:r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с </a:t>
            </a:r>
            <a:r>
              <a:rPr lang="ru-RU" sz="1600" b="1" dirty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использованием </a:t>
            </a:r>
            <a:r>
              <a:rPr lang="ru-RU" sz="1600" b="1" dirty="0" smtClean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дистанционных </a:t>
            </a:r>
            <a:r>
              <a:rPr lang="ru-RU" sz="1600" b="1" dirty="0">
                <a:solidFill>
                  <a:srgbClr val="136CB4"/>
                </a:solidFill>
                <a:latin typeface="Montserrat"/>
                <a:cs typeface="Mongolian Baiti" panose="03000500000000000000" pitchFamily="66" charset="0"/>
              </a:rPr>
              <a:t>образовательных технологий и электронного обучения»</a:t>
            </a:r>
            <a:endParaRPr sz="1600" b="1" i="0" u="none" strike="noStrike" cap="none" dirty="0">
              <a:solidFill>
                <a:srgbClr val="136CB4"/>
              </a:solidFill>
              <a:latin typeface="Montserrat"/>
              <a:ea typeface="Montserrat"/>
              <a:cs typeface="Mongolian Baiti" panose="03000500000000000000" pitchFamily="66" charset="0"/>
              <a:sym typeface="Montserrat"/>
            </a:endParaRPr>
          </a:p>
        </p:txBody>
      </p:sp>
      <p:sp>
        <p:nvSpPr>
          <p:cNvPr id="124" name="Google Shape;124;p30"/>
          <p:cNvSpPr txBox="1"/>
          <p:nvPr/>
        </p:nvSpPr>
        <p:spPr>
          <a:xfrm>
            <a:off x="447948" y="3707382"/>
            <a:ext cx="6490734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b="1" dirty="0">
                <a:latin typeface="Montserrat"/>
              </a:rPr>
              <a:t>Г</a:t>
            </a:r>
            <a:r>
              <a:rPr lang="ru-RU" b="1" dirty="0" smtClean="0">
                <a:latin typeface="Montserrat"/>
              </a:rPr>
              <a:t>осударственное автономное профессиональное образовательное учреждение </a:t>
            </a:r>
            <a:r>
              <a:rPr lang="ru-RU" b="1" dirty="0">
                <a:latin typeface="Montserrat"/>
              </a:rPr>
              <a:t>Архангельской области «Архангельский политехнический техникум</a:t>
            </a:r>
            <a:r>
              <a:rPr lang="ru-RU" b="1" dirty="0" smtClean="0">
                <a:latin typeface="Montserrat"/>
              </a:rPr>
              <a:t>»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-RU" sz="800" dirty="0" smtClean="0">
                <a:latin typeface="Montserrat"/>
              </a:rPr>
              <a:t> </a:t>
            </a:r>
          </a:p>
          <a:p>
            <a:pPr lvl="0">
              <a:lnSpc>
                <a:spcPct val="115000"/>
              </a:lnSpc>
              <a:buSzPts val="1200"/>
            </a:pPr>
            <a:r>
              <a:rPr lang="ru" b="1" dirty="0" smtClean="0">
                <a:solidFill>
                  <a:srgbClr val="241008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Руководитель </a:t>
            </a:r>
            <a:r>
              <a:rPr lang="ru" b="1" dirty="0">
                <a:solidFill>
                  <a:srgbClr val="241008"/>
                </a:solidFill>
                <a:latin typeface="Montserrat"/>
                <a:ea typeface="Montserrat"/>
                <a:cs typeface="Montserrat"/>
                <a:sym typeface="Montserrat"/>
              </a:rPr>
              <a:t>проекта: </a:t>
            </a:r>
            <a:r>
              <a:rPr lang="ru-RU" dirty="0">
                <a:latin typeface="Montserrat"/>
              </a:rPr>
              <a:t>Дмитрий </a:t>
            </a:r>
            <a:r>
              <a:rPr lang="ru-RU" dirty="0" smtClean="0">
                <a:latin typeface="Montserrat"/>
              </a:rPr>
              <a:t>Петрович Ермолин, директор</a:t>
            </a:r>
            <a:endParaRPr dirty="0">
              <a:solidFill>
                <a:srgbClr val="24100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" name="Google Shape;125;p30" title="young-women-holding-sports-cup (1).jpg"/>
          <p:cNvPicPr preferRelativeResize="0"/>
          <p:nvPr/>
        </p:nvPicPr>
        <p:blipFill rotWithShape="1">
          <a:blip r:embed="rId3">
            <a:alphaModFix amt="30000"/>
          </a:blip>
          <a:srcRect l="36794" r="38766"/>
          <a:stretch/>
        </p:blipFill>
        <p:spPr>
          <a:xfrm>
            <a:off x="7257976" y="0"/>
            <a:ext cx="188595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6471" y="499815"/>
            <a:ext cx="612775" cy="7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0"/>
          <p:cNvPicPr preferRelativeResize="0"/>
          <p:nvPr/>
        </p:nvPicPr>
        <p:blipFill rotWithShape="1">
          <a:blip r:embed="rId5">
            <a:alphaModFix/>
          </a:blip>
          <a:srcRect l="2677" t="9830" r="2382" b="2001"/>
          <a:stretch/>
        </p:blipFill>
        <p:spPr>
          <a:xfrm>
            <a:off x="451389" y="436840"/>
            <a:ext cx="768401" cy="83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5914" y="590840"/>
            <a:ext cx="189257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1;p30"/>
          <p:cNvSpPr txBox="1"/>
          <p:nvPr/>
        </p:nvSpPr>
        <p:spPr>
          <a:xfrm>
            <a:off x="456984" y="3142335"/>
            <a:ext cx="649073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b="1" dirty="0" smtClean="0">
                <a:latin typeface="Montserrat"/>
              </a:rPr>
              <a:t>Номинация </a:t>
            </a:r>
            <a:r>
              <a:rPr lang="ru-RU" b="1" dirty="0"/>
              <a:t>XX Всероссийской </a:t>
            </a:r>
            <a:r>
              <a:rPr lang="ru-RU" b="1" dirty="0" smtClean="0"/>
              <a:t>премии </a:t>
            </a:r>
            <a:r>
              <a:rPr lang="ru-RU" b="1" dirty="0"/>
              <a:t>«Лидер СПО 2025»</a:t>
            </a:r>
            <a:r>
              <a:rPr lang="ru-RU" b="1" dirty="0" smtClean="0">
                <a:latin typeface="Montserrat"/>
              </a:rPr>
              <a:t>: </a:t>
            </a:r>
          </a:p>
          <a:p>
            <a:r>
              <a:rPr lang="ru-RU" b="1" dirty="0" smtClean="0">
                <a:latin typeface="Montserrat"/>
              </a:rPr>
              <a:t>«</a:t>
            </a:r>
            <a:r>
              <a:rPr lang="ru-RU" b="1" dirty="0">
                <a:latin typeface="Montserrat"/>
              </a:rPr>
              <a:t>Лидер в цифровизации среднего профессионального </a:t>
            </a:r>
            <a:r>
              <a:rPr lang="ru-RU" b="1" dirty="0" smtClean="0">
                <a:latin typeface="Montserrat"/>
              </a:rPr>
              <a:t>образования» </a:t>
            </a:r>
            <a:endParaRPr sz="1600" b="1" i="0" u="none" strike="noStrike" cap="none" dirty="0">
              <a:solidFill>
                <a:srgbClr val="136CB4"/>
              </a:solidFill>
              <a:latin typeface="Montserrat"/>
              <a:ea typeface="Montserrat"/>
              <a:cs typeface="Mongolian Baiti" panose="03000500000000000000" pitchFamily="66" charset="0"/>
              <a:sym typeface="Montserrat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6CB4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>
            <a:spLocks noGrp="1"/>
          </p:cNvSpPr>
          <p:nvPr>
            <p:ph type="ctrTitle"/>
          </p:nvPr>
        </p:nvSpPr>
        <p:spPr>
          <a:xfrm>
            <a:off x="449992" y="363942"/>
            <a:ext cx="3836100" cy="3998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Концепция проекта</a:t>
            </a:r>
            <a:endParaRPr sz="28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33"/>
          <p:cNvSpPr/>
          <p:nvPr/>
        </p:nvSpPr>
        <p:spPr>
          <a:xfrm>
            <a:off x="450000" y="1011219"/>
            <a:ext cx="8244000" cy="3732904"/>
          </a:xfrm>
          <a:prstGeom prst="roundRect">
            <a:avLst>
              <a:gd name="adj" fmla="val 62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355600"/>
            <a:r>
              <a:rPr lang="ru-RU" b="1" dirty="0" smtClean="0"/>
              <a:t>Создание </a:t>
            </a:r>
            <a:r>
              <a:rPr lang="ru-RU" b="1" dirty="0"/>
              <a:t>профессиональной педагогической системы, которая включает </a:t>
            </a:r>
            <a:r>
              <a:rPr lang="ru-RU" b="1" dirty="0" smtClean="0"/>
              <a:t>                                         в </a:t>
            </a:r>
            <a:r>
              <a:rPr lang="ru-RU" b="1" dirty="0"/>
              <a:t>себя универсальную инклюзивную электронную образовательную среду, доступную для лиц с инвалидностью и </a:t>
            </a:r>
            <a:r>
              <a:rPr lang="ru-RU" b="1" dirty="0" smtClean="0"/>
              <a:t>ограниченными возможностями здоровья (ОВЗ),                                           в </a:t>
            </a:r>
            <a:r>
              <a:rPr lang="ru-RU" b="1" dirty="0"/>
              <a:t>профессиональной образовательной организации </a:t>
            </a:r>
            <a:r>
              <a:rPr lang="ru-RU" b="1" dirty="0" smtClean="0"/>
              <a:t>(ПОО</a:t>
            </a:r>
            <a:r>
              <a:rPr lang="ru-RU" b="1" dirty="0"/>
              <a:t>), </a:t>
            </a:r>
            <a:r>
              <a:rPr lang="ru-RU" b="1" dirty="0" smtClean="0"/>
              <a:t>направленной                                                   </a:t>
            </a:r>
            <a:r>
              <a:rPr lang="ru-RU" b="1" dirty="0"/>
              <a:t>на предоставление возможности получения доступного, качественного образования обучающимся в системе среднего профессионального образования </a:t>
            </a:r>
            <a:r>
              <a:rPr lang="ru-RU" b="1" dirty="0" smtClean="0"/>
              <a:t>(СПО</a:t>
            </a:r>
            <a:r>
              <a:rPr lang="ru-RU" b="1" dirty="0"/>
              <a:t>), профессионального обучения </a:t>
            </a:r>
            <a:r>
              <a:rPr lang="ru-RU" b="1" dirty="0" smtClean="0"/>
              <a:t>(ПО</a:t>
            </a:r>
            <a:r>
              <a:rPr lang="ru-RU" b="1" dirty="0"/>
              <a:t>) независимо от наличия ограничений жизнедеятельности, а также совершенствование профессиональных компетенций </a:t>
            </a:r>
            <a:r>
              <a:rPr lang="ru-RU" b="1" dirty="0" smtClean="0"/>
              <a:t>                       у </a:t>
            </a:r>
            <a:r>
              <a:rPr lang="ru-RU" b="1" dirty="0"/>
              <a:t>руководящих и педагогических работников ПОО по педагогическому взаимодействию с людьми с ОВЗ и инвалидностью с </a:t>
            </a:r>
            <a:r>
              <a:rPr lang="ru-RU" b="1" dirty="0" smtClean="0"/>
              <a:t>использованием дистанционных образовательных технологий (ДОТ), </a:t>
            </a:r>
            <a:r>
              <a:rPr lang="ru-RU" b="1" dirty="0"/>
              <a:t>электронного обучения в рамках инклюзивного </a:t>
            </a:r>
            <a:r>
              <a:rPr lang="ru-RU" b="1" dirty="0" smtClean="0"/>
              <a:t>образования.</a:t>
            </a:r>
          </a:p>
          <a:p>
            <a:pPr lvl="0" indent="355600"/>
            <a:r>
              <a:rPr lang="ru-RU" b="1" dirty="0" smtClean="0"/>
              <a:t>Проект ведется ГАПОУ АО «Архангельский политехнический техникум» (Организация), </a:t>
            </a:r>
            <a:r>
              <a:rPr lang="ru-RU" b="1" dirty="0"/>
              <a:t>начиная с 2020 года, и по настоящее время (2025 год)</a:t>
            </a:r>
            <a:r>
              <a:rPr lang="ru-RU" b="1" dirty="0" smtClean="0"/>
              <a:t> </a:t>
            </a:r>
            <a:r>
              <a:rPr lang="ru-RU" b="1" dirty="0"/>
              <a:t>также и как РУМЦ СПО, и БПОО в Архангельской области в сфере организации образовательной деятельности для обучающихся с инвалидностью и </a:t>
            </a:r>
            <a:r>
              <a:rPr lang="ru-RU" b="1" dirty="0" smtClean="0"/>
              <a:t>ОВЗ </a:t>
            </a:r>
            <a:r>
              <a:rPr lang="ru-RU" b="1" dirty="0"/>
              <a:t>с использованием </a:t>
            </a:r>
            <a:r>
              <a:rPr lang="ru-RU" b="1" dirty="0" smtClean="0"/>
              <a:t>ДОТ, </a:t>
            </a:r>
            <a:r>
              <a:rPr lang="ru-RU" b="1" dirty="0"/>
              <a:t>электронного обучения, методического сопровождения данного процесса.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"/>
          <p:cNvSpPr txBox="1">
            <a:spLocks noGrp="1"/>
          </p:cNvSpPr>
          <p:nvPr>
            <p:ph type="ctrTitle"/>
          </p:nvPr>
        </p:nvSpPr>
        <p:spPr>
          <a:xfrm>
            <a:off x="450650" y="450000"/>
            <a:ext cx="8243400" cy="42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 b="1" dirty="0">
                <a:solidFill>
                  <a:srgbClr val="136CB4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Актуальность </a:t>
            </a:r>
            <a:r>
              <a:rPr lang="ru" sz="2800" b="1" dirty="0" smtClean="0">
                <a:solidFill>
                  <a:srgbClr val="136CB4"/>
                </a:solidFill>
                <a:latin typeface="Montserrat"/>
                <a:ea typeface="Montserrat"/>
                <a:cs typeface="Montserrat"/>
                <a:sym typeface="Montserrat"/>
              </a:rPr>
              <a:t>проблемы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5" name="Google Shape;165;p34"/>
          <p:cNvGrpSpPr/>
          <p:nvPr/>
        </p:nvGrpSpPr>
        <p:grpSpPr>
          <a:xfrm>
            <a:off x="450000" y="1304350"/>
            <a:ext cx="5703374" cy="3004369"/>
            <a:chOff x="450000" y="1304350"/>
            <a:chExt cx="8446050" cy="3389100"/>
          </a:xfrm>
        </p:grpSpPr>
        <p:sp>
          <p:nvSpPr>
            <p:cNvPr id="166" name="Google Shape;166;p34"/>
            <p:cNvSpPr/>
            <p:nvPr/>
          </p:nvSpPr>
          <p:spPr>
            <a:xfrm>
              <a:off x="450000" y="1304350"/>
              <a:ext cx="8243400" cy="3389100"/>
            </a:xfrm>
            <a:prstGeom prst="roundRect">
              <a:avLst>
                <a:gd name="adj" fmla="val 5839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indent="452438"/>
              <a:r>
                <a:rPr lang="ru-RU" sz="1600" b="1" dirty="0">
                  <a:solidFill>
                    <a:schemeClr val="tx1"/>
                  </a:solidFill>
                </a:rPr>
                <a:t>Реализация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проекта </a:t>
              </a:r>
              <a:r>
                <a:rPr lang="ru-RU" sz="1600" b="1" dirty="0">
                  <a:solidFill>
                    <a:schemeClr val="tx1"/>
                  </a:solidFill>
                </a:rPr>
                <a:t>направлена на решение проблематики недостаточности предоставления возможности получения доступного, качественного образования всем заинтересованным лицам в системе СПО, ПО независимо от их особенностей,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в </a:t>
              </a:r>
              <a:r>
                <a:rPr lang="ru-RU" sz="1600" b="1" dirty="0">
                  <a:solidFill>
                    <a:schemeClr val="tx1"/>
                  </a:solidFill>
                </a:rPr>
                <a:t>том числе нозологических, с учетом индивидуальных образовательных потребностей, а также проблематики недостаточной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профессиональной компетентности специалистов </a:t>
              </a:r>
              <a:r>
                <a:rPr lang="ru-RU" sz="1600" b="1" dirty="0">
                  <a:solidFill>
                    <a:schemeClr val="tx1"/>
                  </a:solidFill>
                </a:rPr>
                <a:t>ПОО в вопросах построения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обучения и </a:t>
              </a:r>
              <a:r>
                <a:rPr lang="ru-RU" sz="1600" b="1" dirty="0">
                  <a:solidFill>
                    <a:schemeClr val="tx1"/>
                  </a:solidFill>
                </a:rPr>
                <a:t>воспитания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лиц </a:t>
              </a:r>
              <a:r>
                <a:rPr lang="ru-RU" sz="1600" b="1" dirty="0">
                  <a:solidFill>
                    <a:schemeClr val="tx1"/>
                  </a:solidFill>
                </a:rPr>
                <a:t>с ОВЗ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                           и </a:t>
              </a:r>
              <a:r>
                <a:rPr lang="ru-RU" sz="1600" b="1" dirty="0">
                  <a:solidFill>
                    <a:schemeClr val="tx1"/>
                  </a:solidFill>
                </a:rPr>
                <a:t>инвалидностью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с </a:t>
              </a:r>
              <a:r>
                <a:rPr lang="ru-RU" sz="1600" b="1" dirty="0">
                  <a:solidFill>
                    <a:schemeClr val="tx1"/>
                  </a:solidFill>
                </a:rPr>
                <a:t>применением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электронного обучения </a:t>
              </a:r>
              <a:r>
                <a:rPr lang="ru-RU" sz="1600" b="1" dirty="0">
                  <a:solidFill>
                    <a:schemeClr val="tx1"/>
                  </a:solidFill>
                </a:rPr>
                <a:t>и ДОТ.</a:t>
              </a:r>
            </a:p>
          </p:txBody>
        </p:sp>
        <p:sp>
          <p:nvSpPr>
            <p:cNvPr id="167" name="Google Shape;167;p34"/>
            <p:cNvSpPr/>
            <p:nvPr/>
          </p:nvSpPr>
          <p:spPr>
            <a:xfrm>
              <a:off x="8490750" y="1304350"/>
              <a:ext cx="405300" cy="3389100"/>
            </a:xfrm>
            <a:prstGeom prst="roundRect">
              <a:avLst>
                <a:gd name="adj" fmla="val 50000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pic>
        <p:nvPicPr>
          <p:cNvPr id="6" name="Picture 6" descr="http://rsmcapt29.ru/wp-content/uploads/2022/12/DSC_0039-9-scaled.jpg"/>
          <p:cNvPicPr>
            <a:picLocks noChangeAspect="1" noChangeArrowheads="1"/>
          </p:cNvPicPr>
          <p:nvPr/>
        </p:nvPicPr>
        <p:blipFill rotWithShape="1">
          <a:blip r:embed="rId3"/>
          <a:srcRect b="9281"/>
          <a:stretch/>
        </p:blipFill>
        <p:spPr bwMode="auto">
          <a:xfrm>
            <a:off x="6577258" y="472051"/>
            <a:ext cx="2116792" cy="1281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6297"/>
          <a:stretch/>
        </p:blipFill>
        <p:spPr>
          <a:xfrm>
            <a:off x="6577258" y="1993665"/>
            <a:ext cx="2116792" cy="118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0" descr="http://rsmcapt29.ru/wp-content/uploads/2023/04/WhatsApp-Image-2023-04-05-at-17.27.34-1-1024x768.jpeg"/>
          <p:cNvPicPr>
            <a:picLocks noChangeAspect="1" noChangeArrowheads="1"/>
          </p:cNvPicPr>
          <p:nvPr/>
        </p:nvPicPr>
        <p:blipFill rotWithShape="1">
          <a:blip r:embed="rId5"/>
          <a:srcRect b="10918"/>
          <a:stretch/>
        </p:blipFill>
        <p:spPr bwMode="auto">
          <a:xfrm>
            <a:off x="6577258" y="3325340"/>
            <a:ext cx="2116792" cy="1311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ctrTitle"/>
          </p:nvPr>
        </p:nvSpPr>
        <p:spPr>
          <a:xfrm>
            <a:off x="450000" y="450000"/>
            <a:ext cx="4768800" cy="4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rgbClr val="136CB4"/>
                </a:solidFill>
                <a:latin typeface="Montserrat"/>
                <a:ea typeface="Montserrat"/>
                <a:cs typeface="Montserrat"/>
                <a:sym typeface="Montserrat"/>
              </a:rPr>
              <a:t>Цель проекта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450650" y="1142653"/>
            <a:ext cx="4768800" cy="35907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l" defTabSz="449263">
              <a:buSzPct val="100000"/>
              <a:defRPr/>
            </a:pPr>
            <a: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предоставление возможности </a:t>
            </a:r>
            <a:r>
              <a:rPr lang="ru-RU" sz="1600" b="1" dirty="0" smtClean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получения </a:t>
            </a:r>
            <a: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доступного, качественного образования обучающимся независимо </a:t>
            </a:r>
            <a:b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от места их проживания, возраста, состояния здоровья и социального положения с учетом индивидуальных образовательных потребностей и на основе индивидуализации </a:t>
            </a:r>
            <a:b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учебного </a:t>
            </a:r>
            <a:r>
              <a:rPr lang="ru-RU" sz="1600" b="1" dirty="0" smtClean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  <a:t>процесса; </a:t>
            </a:r>
            <a:br>
              <a:rPr lang="ru-RU" sz="1600" b="1" dirty="0" smtClean="0">
                <a:solidFill>
                  <a:schemeClr val="tx1"/>
                </a:solidFill>
                <a:latin typeface="Montserrat"/>
                <a:cs typeface="Arial" panose="020B0604020202020204" pitchFamily="34" charset="0"/>
              </a:rPr>
            </a:br>
            <a:r>
              <a:rPr lang="ru-RU" sz="1600" b="1" dirty="0">
                <a:latin typeface="Montserrat"/>
              </a:rPr>
              <a:t>моделирование необходимых условий </a:t>
            </a:r>
            <a:r>
              <a:rPr lang="ru-RU" sz="1600" b="1" dirty="0" smtClean="0">
                <a:latin typeface="Montserrat"/>
              </a:rPr>
              <a:t/>
            </a:r>
            <a:br>
              <a:rPr lang="ru-RU" sz="1600" b="1" dirty="0" smtClean="0">
                <a:latin typeface="Montserrat"/>
              </a:rPr>
            </a:br>
            <a:r>
              <a:rPr lang="ru-RU" sz="1600" b="1" dirty="0" smtClean="0">
                <a:latin typeface="Montserrat"/>
              </a:rPr>
              <a:t>для </a:t>
            </a:r>
            <a:r>
              <a:rPr lang="ru-RU" sz="1600" b="1" dirty="0">
                <a:latin typeface="Montserrat"/>
              </a:rPr>
              <a:t>достижения качества предоставляемых образовательных услуг потребителям </a:t>
            </a:r>
            <a:r>
              <a:rPr lang="ru-RU" sz="1600" b="1" dirty="0" smtClean="0">
                <a:latin typeface="Montserrat"/>
              </a:rPr>
              <a:t>при </a:t>
            </a:r>
            <a:r>
              <a:rPr lang="ru-RU" sz="1600" b="1" dirty="0">
                <a:latin typeface="Montserrat"/>
              </a:rPr>
              <a:t>помощи использования в практике обучения и воспитания </a:t>
            </a:r>
            <a:r>
              <a:rPr lang="ru-RU" sz="1600" b="1" dirty="0" smtClean="0">
                <a:latin typeface="Montserrat"/>
              </a:rPr>
              <a:t>ДОТ и электронного обучения                 </a:t>
            </a:r>
            <a:r>
              <a:rPr lang="ru-RU" sz="1600" b="1" dirty="0">
                <a:latin typeface="Montserrat"/>
              </a:rPr>
              <a:t>в рамках выполнения ПОО стоящих перед ними задач</a:t>
            </a:r>
            <a:endParaRPr lang="ru-RU" altLang="ru-RU" sz="1600" b="1" dirty="0">
              <a:latin typeface="Montserrat"/>
            </a:endParaRPr>
          </a:p>
        </p:txBody>
      </p:sp>
      <p:sp>
        <p:nvSpPr>
          <p:cNvPr id="174" name="Google Shape;174;p35"/>
          <p:cNvSpPr/>
          <p:nvPr/>
        </p:nvSpPr>
        <p:spPr>
          <a:xfrm>
            <a:off x="5749200" y="12102"/>
            <a:ext cx="3394800" cy="51435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325" y="202270"/>
            <a:ext cx="2597150" cy="1472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325" y="1863101"/>
            <a:ext cx="2597150" cy="1441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325" y="3493048"/>
            <a:ext cx="2597150" cy="147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36"/>
          <p:cNvGrpSpPr/>
          <p:nvPr/>
        </p:nvGrpSpPr>
        <p:grpSpPr>
          <a:xfrm>
            <a:off x="451712" y="957963"/>
            <a:ext cx="2033304" cy="1473264"/>
            <a:chOff x="450000" y="993204"/>
            <a:chExt cx="4011900" cy="1449930"/>
          </a:xfrm>
        </p:grpSpPr>
        <p:sp>
          <p:nvSpPr>
            <p:cNvPr id="183" name="Google Shape;183;p36"/>
            <p:cNvSpPr/>
            <p:nvPr/>
          </p:nvSpPr>
          <p:spPr>
            <a:xfrm>
              <a:off x="450000" y="1003134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</a:t>
              </a: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создание условий для получения СПО, ПО обучающимся, </a:t>
              </a:r>
              <a:endParaRPr lang="ru-RU" sz="1200" dirty="0" smtClean="0">
                <a:solidFill>
                  <a:schemeClr val="tx1"/>
                </a:solidFill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sz="1200" dirty="0" smtClean="0">
                  <a:solidFill>
                    <a:schemeClr val="tx1"/>
                  </a:solidFill>
                </a:rPr>
                <a:t>в </a:t>
              </a:r>
              <a:r>
                <a:rPr lang="ru-RU" sz="1200" dirty="0">
                  <a:solidFill>
                    <a:schemeClr val="tx1"/>
                  </a:solidFill>
                </a:rPr>
                <a:t>том числе с ОВЗ </a:t>
              </a:r>
              <a:endParaRPr lang="ru-RU" sz="1200" dirty="0" smtClean="0">
                <a:solidFill>
                  <a:schemeClr val="tx1"/>
                </a:solidFill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sz="1200" dirty="0" smtClean="0">
                  <a:solidFill>
                    <a:schemeClr val="tx1"/>
                  </a:solidFill>
                </a:rPr>
                <a:t>и </a:t>
              </a:r>
              <a:r>
                <a:rPr lang="ru-RU" sz="1200" dirty="0">
                  <a:solidFill>
                    <a:schemeClr val="tx1"/>
                  </a:solidFill>
                </a:rPr>
                <a:t>инвалидностью</a:t>
              </a:r>
              <a:endParaRPr sz="1200"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4" name="Google Shape;184;p36"/>
            <p:cNvSpPr/>
            <p:nvPr/>
          </p:nvSpPr>
          <p:spPr>
            <a:xfrm>
              <a:off x="4270798" y="993204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188" name="Google Shape;188;p36"/>
          <p:cNvGrpSpPr/>
          <p:nvPr/>
        </p:nvGrpSpPr>
        <p:grpSpPr>
          <a:xfrm>
            <a:off x="450000" y="2558555"/>
            <a:ext cx="2303958" cy="1129337"/>
            <a:chOff x="450000" y="2952370"/>
            <a:chExt cx="4011900" cy="1440151"/>
          </a:xfrm>
        </p:grpSpPr>
        <p:sp>
          <p:nvSpPr>
            <p:cNvPr id="189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 4: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усиление личностной направленности </a:t>
              </a:r>
              <a:r>
                <a:rPr lang="ru-RU" sz="1200" dirty="0" smtClean="0">
                  <a:solidFill>
                    <a:schemeClr val="tx1"/>
                  </a:solidFill>
                </a:rPr>
                <a:t>обучения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0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sp>
        <p:nvSpPr>
          <p:cNvPr id="191" name="Google Shape;191;p36"/>
          <p:cNvSpPr txBox="1">
            <a:spLocks noGrp="1"/>
          </p:cNvSpPr>
          <p:nvPr>
            <p:ph type="ctrTitle"/>
          </p:nvPr>
        </p:nvSpPr>
        <p:spPr>
          <a:xfrm>
            <a:off x="450651" y="308209"/>
            <a:ext cx="8243400" cy="42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 b="1" dirty="0" smtClean="0">
                <a:solidFill>
                  <a:srgbClr val="136CB4"/>
                </a:solidFill>
                <a:latin typeface="Montserrat"/>
                <a:ea typeface="Montserrat"/>
                <a:cs typeface="Montserrat"/>
                <a:sym typeface="Montserrat"/>
              </a:rPr>
              <a:t>Задачи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" name="Google Shape;182;p36"/>
          <p:cNvGrpSpPr/>
          <p:nvPr/>
        </p:nvGrpSpPr>
        <p:grpSpPr>
          <a:xfrm>
            <a:off x="2816774" y="948567"/>
            <a:ext cx="3003118" cy="1482660"/>
            <a:chOff x="450000" y="993204"/>
            <a:chExt cx="3992998" cy="1449930"/>
          </a:xfrm>
        </p:grpSpPr>
        <p:sp>
          <p:nvSpPr>
            <p:cNvPr id="17" name="Google Shape;183;p36"/>
            <p:cNvSpPr/>
            <p:nvPr/>
          </p:nvSpPr>
          <p:spPr>
            <a:xfrm>
              <a:off x="450000" y="1003134"/>
              <a:ext cx="3992998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</a:t>
              </a: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2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предоставление равного доступа </a:t>
              </a:r>
              <a:endParaRPr lang="ru-RU" sz="1200" dirty="0" smtClean="0">
                <a:solidFill>
                  <a:schemeClr val="tx1"/>
                </a:solidFill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sz="1200" dirty="0" smtClean="0">
                  <a:solidFill>
                    <a:schemeClr val="tx1"/>
                  </a:solidFill>
                </a:rPr>
                <a:t>к </a:t>
              </a:r>
              <a:r>
                <a:rPr lang="ru-RU" sz="1200" dirty="0">
                  <a:solidFill>
                    <a:schemeClr val="tx1"/>
                  </a:solidFill>
                </a:rPr>
                <a:t>полноценному образованию обучающихся в соответствии </a:t>
              </a:r>
              <a:r>
                <a:rPr lang="ru-RU" sz="1200" dirty="0" smtClean="0">
                  <a:solidFill>
                    <a:schemeClr val="tx1"/>
                  </a:solidFill>
                </a:rPr>
                <a:t>с </a:t>
              </a:r>
              <a:r>
                <a:rPr lang="ru-RU" sz="1200" dirty="0">
                  <a:solidFill>
                    <a:schemeClr val="tx1"/>
                  </a:solidFill>
                </a:rPr>
                <a:t>их возможностями, способностями, индивидуальными потребностями</a:t>
              </a:r>
              <a:endParaRPr sz="1200"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" name="Google Shape;184;p36"/>
            <p:cNvSpPr/>
            <p:nvPr/>
          </p:nvSpPr>
          <p:spPr>
            <a:xfrm>
              <a:off x="4270798" y="993204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19" name="Google Shape;182;p36"/>
          <p:cNvGrpSpPr/>
          <p:nvPr/>
        </p:nvGrpSpPr>
        <p:grpSpPr>
          <a:xfrm>
            <a:off x="6131859" y="947788"/>
            <a:ext cx="2562192" cy="1483439"/>
            <a:chOff x="450000" y="993204"/>
            <a:chExt cx="4011900" cy="1449931"/>
          </a:xfrm>
        </p:grpSpPr>
        <p:sp>
          <p:nvSpPr>
            <p:cNvPr id="20" name="Google Shape;183;p36"/>
            <p:cNvSpPr/>
            <p:nvPr/>
          </p:nvSpPr>
          <p:spPr>
            <a:xfrm>
              <a:off x="450000" y="1003134"/>
              <a:ext cx="4011900" cy="1440001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</a:t>
              </a: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обеспечение обучающихся возможностью выстраивания индивидуального образовательного маршрута</a:t>
              </a:r>
              <a:endParaRPr sz="1200"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1" name="Google Shape;184;p36"/>
            <p:cNvSpPr/>
            <p:nvPr/>
          </p:nvSpPr>
          <p:spPr>
            <a:xfrm>
              <a:off x="4270798" y="993204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22" name="Google Shape;188;p36"/>
          <p:cNvGrpSpPr/>
          <p:nvPr/>
        </p:nvGrpSpPr>
        <p:grpSpPr>
          <a:xfrm>
            <a:off x="3044414" y="2547798"/>
            <a:ext cx="2237591" cy="1129218"/>
            <a:chOff x="450000" y="2952370"/>
            <a:chExt cx="4011900" cy="1440151"/>
          </a:xfrm>
        </p:grpSpPr>
        <p:sp>
          <p:nvSpPr>
            <p:cNvPr id="23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 5: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формирование умений самостоятельной </a:t>
              </a:r>
              <a:r>
                <a:rPr lang="ru-RU" sz="1200" dirty="0" smtClean="0">
                  <a:solidFill>
                    <a:schemeClr val="tx1"/>
                  </a:solidFill>
                </a:rPr>
                <a:t>работы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25" name="Google Shape;188;p36"/>
          <p:cNvGrpSpPr/>
          <p:nvPr/>
        </p:nvGrpSpPr>
        <p:grpSpPr>
          <a:xfrm>
            <a:off x="5509644" y="2549047"/>
            <a:ext cx="3127999" cy="1159817"/>
            <a:chOff x="450000" y="2952370"/>
            <a:chExt cx="4011900" cy="1440151"/>
          </a:xfrm>
        </p:grpSpPr>
        <p:sp>
          <p:nvSpPr>
            <p:cNvPr id="26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 6: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оптимизации образовательной деятельности обучающихся </a:t>
              </a:r>
              <a:endParaRPr lang="ru-RU" sz="1200" dirty="0" smtClean="0">
                <a:solidFill>
                  <a:schemeClr val="tx1"/>
                </a:solidFill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sz="1200" dirty="0" smtClean="0">
                  <a:solidFill>
                    <a:schemeClr val="tx1"/>
                  </a:solidFill>
                </a:rPr>
                <a:t>с </a:t>
              </a:r>
              <a:r>
                <a:rPr lang="ru-RU" sz="1200" dirty="0">
                  <a:solidFill>
                    <a:schemeClr val="tx1"/>
                  </a:solidFill>
                </a:rPr>
                <a:t>использованием </a:t>
              </a:r>
              <a:r>
                <a:rPr lang="ru-RU" sz="1200" dirty="0" smtClean="0">
                  <a:solidFill>
                    <a:schemeClr val="tx1"/>
                  </a:solidFill>
                </a:rPr>
                <a:t>Интернета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28" name="Google Shape;188;p36"/>
          <p:cNvGrpSpPr/>
          <p:nvPr/>
        </p:nvGrpSpPr>
        <p:grpSpPr>
          <a:xfrm>
            <a:off x="450000" y="3806346"/>
            <a:ext cx="3347449" cy="1106812"/>
            <a:chOff x="450000" y="2952370"/>
            <a:chExt cx="4011900" cy="1440151"/>
          </a:xfrm>
        </p:grpSpPr>
        <p:sp>
          <p:nvSpPr>
            <p:cNvPr id="29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 7: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</a:rPr>
                <a:t>создание в ПОО единой универсальной инклюзивной информационно-образовательной среды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31" name="Google Shape;188;p36"/>
          <p:cNvGrpSpPr/>
          <p:nvPr/>
        </p:nvGrpSpPr>
        <p:grpSpPr>
          <a:xfrm>
            <a:off x="4012603" y="3817046"/>
            <a:ext cx="4624320" cy="1106811"/>
            <a:chOff x="532461" y="2952370"/>
            <a:chExt cx="3929438" cy="1440150"/>
          </a:xfrm>
        </p:grpSpPr>
        <p:sp>
          <p:nvSpPr>
            <p:cNvPr id="32" name="Google Shape;189;p36"/>
            <p:cNvSpPr/>
            <p:nvPr/>
          </p:nvSpPr>
          <p:spPr>
            <a:xfrm>
              <a:off x="532461" y="2952370"/>
              <a:ext cx="3929438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177535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Задача </a:t>
              </a:r>
              <a:r>
                <a:rPr lang="ru" b="1" dirty="0" smtClean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№ 8:</a:t>
              </a:r>
              <a:endParaRPr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/>
              </a:r>
              <a:br>
                <a:rPr lang="ru" sz="400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200" dirty="0">
                  <a:solidFill>
                    <a:schemeClr val="tx1"/>
                  </a:solidFill>
                  <a:latin typeface="Montserrat"/>
                </a:rPr>
                <a:t>методическое сопровождение (поддержка</a:t>
              </a:r>
              <a:r>
                <a:rPr lang="ru-RU" sz="1200" dirty="0" smtClean="0">
                  <a:solidFill>
                    <a:schemeClr val="tx1"/>
                  </a:solidFill>
                  <a:latin typeface="Montserrat"/>
                </a:rPr>
                <a:t>) обучающихся</a:t>
              </a:r>
              <a:r>
                <a:rPr lang="ru-RU" sz="1200" dirty="0">
                  <a:solidFill>
                    <a:schemeClr val="tx1"/>
                  </a:solidFill>
                  <a:latin typeface="Montserrat"/>
                </a:rPr>
                <a:t>, их </a:t>
              </a:r>
              <a:r>
                <a:rPr lang="ru-RU" sz="1200" dirty="0" smtClean="0">
                  <a:solidFill>
                    <a:schemeClr val="tx1"/>
                  </a:solidFill>
                  <a:latin typeface="Montserrat"/>
                </a:rPr>
                <a:t>родителей, работников </a:t>
              </a:r>
              <a:r>
                <a:rPr lang="ru-RU" sz="1200" dirty="0">
                  <a:solidFill>
                    <a:schemeClr val="tx1"/>
                  </a:solidFill>
                  <a:latin typeface="Montserrat"/>
                </a:rPr>
                <a:t>ПОО, иных субъектов учебно-воспитательного </a:t>
              </a:r>
              <a:r>
                <a:rPr lang="ru-RU" sz="1200" dirty="0" smtClean="0">
                  <a:solidFill>
                    <a:schemeClr val="tx1"/>
                  </a:solidFill>
                  <a:latin typeface="Montserrat"/>
                </a:rPr>
                <a:t>процесса в ходе применения ДОТ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3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ctrTitle"/>
          </p:nvPr>
        </p:nvSpPr>
        <p:spPr>
          <a:xfrm>
            <a:off x="450000" y="450000"/>
            <a:ext cx="4768800" cy="4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/>
            <a:r>
              <a:rPr lang="ru-RU" sz="2800" b="1" dirty="0">
                <a:latin typeface="Montserrat"/>
              </a:rPr>
              <a:t>Целевая аудитория</a:t>
            </a: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450650" y="1142653"/>
            <a:ext cx="4768800" cy="6216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l" defTabSz="449263">
              <a:buSzPct val="100000"/>
              <a:defRPr/>
            </a:pPr>
            <a:r>
              <a:rPr lang="ru-RU" sz="1600" dirty="0">
                <a:solidFill>
                  <a:schemeClr val="tx1"/>
                </a:solidFill>
              </a:rPr>
              <a:t>обучающиеся ПОО, в том числе 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с </a:t>
            </a:r>
            <a:r>
              <a:rPr lang="ru-RU" sz="1600" dirty="0">
                <a:solidFill>
                  <a:schemeClr val="tx1"/>
                </a:solidFill>
              </a:rPr>
              <a:t>инвалидностью и ОВЗ</a:t>
            </a:r>
            <a:endParaRPr lang="ru-RU" altLang="ru-RU" sz="1600" b="1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74" name="Google Shape;174;p35"/>
          <p:cNvSpPr/>
          <p:nvPr/>
        </p:nvSpPr>
        <p:spPr>
          <a:xfrm>
            <a:off x="5142155" y="0"/>
            <a:ext cx="4002145" cy="51435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" name="Google Shape;173;p35"/>
          <p:cNvSpPr txBox="1">
            <a:spLocks/>
          </p:cNvSpPr>
          <p:nvPr/>
        </p:nvSpPr>
        <p:spPr>
          <a:xfrm>
            <a:off x="450000" y="1874373"/>
            <a:ext cx="4768800" cy="330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449263">
              <a:buSzPct val="100000"/>
              <a:defRPr/>
            </a:pPr>
            <a:r>
              <a:rPr lang="ru-RU" sz="1600" dirty="0"/>
              <a:t>руководящие и педагогические работники </a:t>
            </a:r>
            <a:r>
              <a:rPr lang="ru-RU" sz="1600" dirty="0" smtClean="0"/>
              <a:t>ПОО</a:t>
            </a:r>
            <a:endParaRPr lang="ru-RU" altLang="ru-RU" sz="160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Google Shape;173;p35"/>
          <p:cNvSpPr txBox="1">
            <a:spLocks/>
          </p:cNvSpPr>
          <p:nvPr/>
        </p:nvSpPr>
        <p:spPr>
          <a:xfrm>
            <a:off x="450000" y="2355935"/>
            <a:ext cx="4768800" cy="371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449263">
              <a:buSzPct val="100000"/>
              <a:defRPr/>
            </a:pPr>
            <a:r>
              <a:rPr lang="ru-RU" sz="1800" dirty="0" smtClean="0"/>
              <a:t>работодатели</a:t>
            </a:r>
            <a:endParaRPr lang="ru-RU" altLang="ru-RU" sz="180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" name="Google Shape;173;p35"/>
          <p:cNvSpPr txBox="1">
            <a:spLocks/>
          </p:cNvSpPr>
          <p:nvPr/>
        </p:nvSpPr>
        <p:spPr>
          <a:xfrm>
            <a:off x="450000" y="2826779"/>
            <a:ext cx="4768800" cy="62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449263">
              <a:buSzPct val="100000"/>
              <a:defRPr/>
            </a:pPr>
            <a:r>
              <a:rPr lang="ru-RU" sz="1600" dirty="0" smtClean="0"/>
              <a:t>родители (законные представители) </a:t>
            </a:r>
            <a:r>
              <a:rPr lang="ru-RU" sz="1600" dirty="0"/>
              <a:t>обучающихся</a:t>
            </a:r>
            <a:endParaRPr lang="ru-RU" altLang="ru-RU" sz="1600" b="1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9" name="Google Shape;173;p35"/>
          <p:cNvSpPr txBox="1">
            <a:spLocks/>
          </p:cNvSpPr>
          <p:nvPr/>
        </p:nvSpPr>
        <p:spPr>
          <a:xfrm>
            <a:off x="450000" y="3593610"/>
            <a:ext cx="4768800" cy="62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449263">
              <a:buSzPct val="100000"/>
              <a:defRPr/>
            </a:pPr>
            <a:r>
              <a:rPr lang="ru-RU" sz="1600" dirty="0"/>
              <a:t>работники психолого-медико-педагогических комиссий, служб занятости населения, социально-ориентированных некоммерческих организаций, члены общественных организаций инвалидов и иные заинтересованные лица</a:t>
            </a:r>
            <a:endParaRPr lang="ru-RU" altLang="ru-RU" sz="1600" b="1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0" name="Google Shape;158;p33"/>
          <p:cNvSpPr txBox="1">
            <a:spLocks/>
          </p:cNvSpPr>
          <p:nvPr/>
        </p:nvSpPr>
        <p:spPr>
          <a:xfrm>
            <a:off x="6110344" y="450000"/>
            <a:ext cx="4529269" cy="39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8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Социальная </a:t>
            </a:r>
          </a:p>
          <a:p>
            <a:pPr algn="l"/>
            <a:r>
              <a:rPr lang="ru-RU" sz="28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значимость</a:t>
            </a:r>
            <a:endParaRPr lang="ru-RU" sz="28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159;p33"/>
          <p:cNvSpPr/>
          <p:nvPr/>
        </p:nvSpPr>
        <p:spPr>
          <a:xfrm>
            <a:off x="5553427" y="1602889"/>
            <a:ext cx="3255595" cy="3184264"/>
          </a:xfrm>
          <a:prstGeom prst="roundRect">
            <a:avLst>
              <a:gd name="adj" fmla="val 62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355600"/>
            <a:r>
              <a:rPr lang="ru-RU" sz="1600" dirty="0">
                <a:latin typeface="Montserrat"/>
              </a:rPr>
              <a:t>Реализация проекта имеет большое значение для общества: обеспечиваются условия повышения доступности и качества предоставляемых социально-педагогических услуг для лиц с инвалидностью и ОВЗ,  </a:t>
            </a:r>
            <a:r>
              <a:rPr lang="ru-RU" sz="1600" dirty="0" smtClean="0">
                <a:latin typeface="Montserrat"/>
              </a:rPr>
              <a:t>                      их </a:t>
            </a:r>
            <a:r>
              <a:rPr lang="ru-RU" sz="1600" dirty="0">
                <a:latin typeface="Montserrat"/>
              </a:rPr>
              <a:t>успешной социализации </a:t>
            </a:r>
            <a:r>
              <a:rPr lang="ru-RU" sz="1600" dirty="0" smtClean="0">
                <a:latin typeface="Montserrat"/>
              </a:rPr>
              <a:t>                    и </a:t>
            </a:r>
            <a:r>
              <a:rPr lang="ru-RU" sz="1600" dirty="0">
                <a:latin typeface="Montserrat"/>
              </a:rPr>
              <a:t>трудовой </a:t>
            </a:r>
            <a:r>
              <a:rPr lang="ru-RU" sz="1600" dirty="0" smtClean="0">
                <a:latin typeface="Montserrat"/>
              </a:rPr>
              <a:t>адаптации                                 </a:t>
            </a:r>
            <a:r>
              <a:rPr lang="ru-RU" sz="1600" dirty="0">
                <a:latin typeface="Montserrat"/>
              </a:rPr>
              <a:t>в условиях инклюзивной социальной среды</a:t>
            </a:r>
            <a:endParaRPr sz="1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7337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/>
          <p:nvPr/>
        </p:nvSpPr>
        <p:spPr>
          <a:xfrm>
            <a:off x="-50" y="2571750"/>
            <a:ext cx="9144000" cy="25719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37" title="young-women-holding-sports-cup (1).jpg"/>
          <p:cNvPicPr preferRelativeResize="0"/>
          <p:nvPr/>
        </p:nvPicPr>
        <p:blipFill rotWithShape="1">
          <a:blip r:embed="rId3">
            <a:alphaModFix amt="30000"/>
          </a:blip>
          <a:srcRect t="41859" b="15939"/>
          <a:stretch/>
        </p:blipFill>
        <p:spPr>
          <a:xfrm>
            <a:off x="-50" y="2571750"/>
            <a:ext cx="9144003" cy="25718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7"/>
          <p:cNvSpPr/>
          <p:nvPr/>
        </p:nvSpPr>
        <p:spPr>
          <a:xfrm>
            <a:off x="450000" y="1129553"/>
            <a:ext cx="1645054" cy="3563133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1" name="Google Shape;201;p37"/>
          <p:cNvSpPr/>
          <p:nvPr/>
        </p:nvSpPr>
        <p:spPr>
          <a:xfrm>
            <a:off x="2247448" y="1129553"/>
            <a:ext cx="2256553" cy="3563133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2" name="Google Shape;202;p37"/>
          <p:cNvSpPr/>
          <p:nvPr/>
        </p:nvSpPr>
        <p:spPr>
          <a:xfrm>
            <a:off x="4640001" y="1129553"/>
            <a:ext cx="1959000" cy="3563133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3" name="Google Shape;203;p37"/>
          <p:cNvSpPr txBox="1">
            <a:spLocks noGrp="1"/>
          </p:cNvSpPr>
          <p:nvPr>
            <p:ph type="ctrTitle"/>
          </p:nvPr>
        </p:nvSpPr>
        <p:spPr>
          <a:xfrm>
            <a:off x="602400" y="1315898"/>
            <a:ext cx="1377007" cy="31871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buSzPts val="990"/>
            </a:pPr>
            <a:r>
              <a:rPr lang="ru-RU" sz="1200" dirty="0">
                <a:latin typeface="Montserrat"/>
              </a:rPr>
              <a:t>В реализации проекта (федеральный уровень) принимают участие субъекты организации образовательной деятельности Организации, ПОО Архангельской области (</a:t>
            </a:r>
            <a:r>
              <a:rPr lang="ru-RU" sz="1200" dirty="0" smtClean="0">
                <a:latin typeface="Montserrat"/>
              </a:rPr>
              <a:t>42 </a:t>
            </a:r>
            <a:r>
              <a:rPr lang="ru-RU" sz="1200" dirty="0">
                <a:latin typeface="Montserrat"/>
              </a:rPr>
              <a:t>организации) </a:t>
            </a:r>
            <a:r>
              <a:rPr lang="ru-RU" sz="1200" dirty="0" smtClean="0">
                <a:latin typeface="Montserrat"/>
              </a:rPr>
              <a:t/>
            </a:r>
            <a:br>
              <a:rPr lang="ru-RU" sz="1200" dirty="0" smtClean="0">
                <a:latin typeface="Montserrat"/>
              </a:rPr>
            </a:br>
            <a:r>
              <a:rPr lang="ru-RU" sz="1200" dirty="0" smtClean="0">
                <a:latin typeface="Montserrat"/>
              </a:rPr>
              <a:t>и </a:t>
            </a:r>
            <a:r>
              <a:rPr lang="ru-RU" sz="1200" dirty="0">
                <a:latin typeface="Montserrat"/>
              </a:rPr>
              <a:t>других регионов РФ (более 60 регионов России</a:t>
            </a:r>
            <a:r>
              <a:rPr lang="ru-RU" sz="1200" dirty="0" smtClean="0">
                <a:latin typeface="Montserrat"/>
              </a:rPr>
              <a:t>)</a:t>
            </a:r>
            <a:br>
              <a:rPr lang="ru-RU" sz="1200" dirty="0" smtClean="0">
                <a:latin typeface="Montserrat"/>
              </a:rPr>
            </a:br>
            <a:r>
              <a:rPr lang="ru-RU" sz="1200" dirty="0">
                <a:latin typeface="Montserrat"/>
              </a:rPr>
              <a:t/>
            </a:r>
            <a:br>
              <a:rPr lang="ru-RU" sz="1200" dirty="0">
                <a:latin typeface="Montserrat"/>
              </a:rPr>
            </a:b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7"/>
          <p:cNvSpPr txBox="1">
            <a:spLocks noGrp="1"/>
          </p:cNvSpPr>
          <p:nvPr>
            <p:ph type="ctrTitle"/>
          </p:nvPr>
        </p:nvSpPr>
        <p:spPr>
          <a:xfrm>
            <a:off x="4792400" y="1315898"/>
            <a:ext cx="1706100" cy="31959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buSzPts val="990"/>
            </a:pPr>
            <a:r>
              <a:rPr lang="ru-RU" sz="1200" dirty="0"/>
              <a:t>25 единиц фактов трансляции опыта </a:t>
            </a:r>
            <a:r>
              <a:rPr lang="ru-RU" sz="1200" dirty="0" smtClean="0"/>
              <a:t>Организации по использованию </a:t>
            </a:r>
            <a:r>
              <a:rPr lang="ru-RU" sz="1200" dirty="0"/>
              <a:t>ДОТ </a:t>
            </a:r>
            <a:r>
              <a:rPr lang="ru-RU" sz="1200" dirty="0" smtClean="0"/>
              <a:t>в </a:t>
            </a:r>
            <a:r>
              <a:rPr lang="ru-RU" sz="1200" dirty="0"/>
              <a:t>условиях инклюзивного </a:t>
            </a:r>
            <a:r>
              <a:rPr lang="ru-RU" sz="1200" dirty="0" smtClean="0"/>
              <a:t>образования.</a:t>
            </a:r>
            <a:br>
              <a:rPr lang="ru-RU" sz="1200" dirty="0" smtClean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200" dirty="0"/>
              <a:t>5 </a:t>
            </a:r>
            <a:r>
              <a:rPr lang="ru-RU" sz="1200" dirty="0" smtClean="0"/>
              <a:t>статей.</a:t>
            </a:r>
            <a:br>
              <a:rPr lang="ru-RU" sz="1200" dirty="0" smtClean="0"/>
            </a:br>
            <a:r>
              <a:rPr lang="ru-RU" sz="1000" dirty="0"/>
              <a:t/>
            </a:r>
            <a:br>
              <a:rPr lang="ru-RU" sz="1000" dirty="0"/>
            </a:br>
            <a:r>
              <a:rPr lang="ru-RU" sz="1200" dirty="0">
                <a:latin typeface="Montserrat"/>
              </a:rPr>
              <a:t>Проведено 4 вебинара и 4 </a:t>
            </a:r>
            <a:r>
              <a:rPr lang="ru-RU" sz="1200" dirty="0" smtClean="0">
                <a:latin typeface="Montserrat"/>
              </a:rPr>
              <a:t>интерактивных практикума по теме проекта. </a:t>
            </a:r>
            <a:r>
              <a:rPr lang="ru-RU" sz="1200" dirty="0"/>
              <a:t>Так, в 2024 году охвачены данной работой 153 ПОО из 62 субъектов РФ, а в 2025 году – 142 ПОО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из </a:t>
            </a:r>
            <a:r>
              <a:rPr lang="ru-RU" sz="1200" dirty="0"/>
              <a:t>57 субъектов РФ</a:t>
            </a:r>
            <a:r>
              <a:rPr lang="ru-RU" sz="1200" dirty="0" smtClean="0">
                <a:latin typeface="Montserrat"/>
              </a:rPr>
              <a:t>  </a:t>
            </a:r>
            <a:endParaRPr sz="1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37"/>
          <p:cNvSpPr txBox="1"/>
          <p:nvPr/>
        </p:nvSpPr>
        <p:spPr>
          <a:xfrm>
            <a:off x="450000" y="363936"/>
            <a:ext cx="8202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2800" b="1" dirty="0">
                <a:solidFill>
                  <a:srgbClr val="136CB4"/>
                </a:solidFill>
              </a:rPr>
              <a:t>Охват населения и территория влияния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37"/>
          <p:cNvSpPr txBox="1"/>
          <p:nvPr/>
        </p:nvSpPr>
        <p:spPr>
          <a:xfrm>
            <a:off x="2441986" y="1315898"/>
            <a:ext cx="1903464" cy="319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990"/>
            </a:pPr>
            <a:r>
              <a:rPr lang="ru-RU" sz="1200" dirty="0">
                <a:latin typeface="Montserrat"/>
              </a:rPr>
              <a:t>П</a:t>
            </a:r>
            <a:r>
              <a:rPr lang="ru-RU" sz="1200" dirty="0" smtClean="0">
                <a:latin typeface="Montserrat"/>
              </a:rPr>
              <a:t>одготовлены 4 </a:t>
            </a: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 smtClean="0">
                <a:latin typeface="Montserrat"/>
              </a:rPr>
              <a:t>по наименованию интерактивные инструкции по ДОТ.</a:t>
            </a:r>
            <a:endParaRPr lang="ru-RU" sz="1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>
                <a:latin typeface="Montserrat"/>
              </a:rPr>
              <a:t>В 2024 году подготовлено 4 методических </a:t>
            </a:r>
            <a:r>
              <a:rPr lang="ru-RU" sz="1200" dirty="0" smtClean="0">
                <a:latin typeface="Montserrat"/>
              </a:rPr>
              <a:t>рекомендаций </a:t>
            </a: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 smtClean="0">
                <a:latin typeface="Montserrat"/>
              </a:rPr>
              <a:t>по </a:t>
            </a:r>
            <a:r>
              <a:rPr lang="ru-RU" sz="1200" dirty="0">
                <a:latin typeface="Montserrat"/>
              </a:rPr>
              <a:t>вопросам применения ДОТ и электронного обучения в ПОО </a:t>
            </a:r>
            <a:endParaRPr lang="ru-RU" sz="1200" dirty="0" smtClean="0">
              <a:latin typeface="Montserrat"/>
            </a:endParaRP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 smtClean="0">
                <a:latin typeface="Montserrat"/>
              </a:rPr>
              <a:t>в </a:t>
            </a:r>
            <a:r>
              <a:rPr lang="ru-RU" sz="1200" dirty="0">
                <a:latin typeface="Montserrat"/>
              </a:rPr>
              <a:t>условиях инклюзивной </a:t>
            </a:r>
            <a:r>
              <a:rPr lang="ru-RU" sz="1200" dirty="0" smtClean="0">
                <a:latin typeface="Montserrat"/>
              </a:rPr>
              <a:t>среды.</a:t>
            </a:r>
          </a:p>
          <a:p>
            <a:pPr lvl="0">
              <a:buClr>
                <a:schemeClr val="dk1"/>
              </a:buClr>
              <a:buSzPts val="990"/>
            </a:pPr>
            <a:endParaRPr lang="ru-RU" sz="800" dirty="0" smtClean="0">
              <a:latin typeface="Montserrat"/>
            </a:endParaRP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 smtClean="0">
                <a:latin typeface="Montserrat"/>
              </a:rPr>
              <a:t>Вся продукция </a:t>
            </a:r>
            <a:r>
              <a:rPr lang="ru-RU" sz="1200" dirty="0">
                <a:latin typeface="Montserrat"/>
              </a:rPr>
              <a:t>транслирована, например, в 2025 году для </a:t>
            </a:r>
            <a:r>
              <a:rPr lang="ru-RU" sz="1200" dirty="0" smtClean="0">
                <a:latin typeface="Montserrat"/>
              </a:rPr>
              <a:t>применения </a:t>
            </a:r>
            <a:r>
              <a:rPr lang="ru-RU" sz="1200" dirty="0">
                <a:latin typeface="Montserrat"/>
              </a:rPr>
              <a:t>более, </a:t>
            </a:r>
            <a:endParaRPr lang="ru-RU" sz="1200" dirty="0" smtClean="0">
              <a:latin typeface="Montserrat"/>
            </a:endParaRPr>
          </a:p>
          <a:p>
            <a:pPr lvl="0">
              <a:buClr>
                <a:schemeClr val="dk1"/>
              </a:buClr>
              <a:buSzPts val="990"/>
            </a:pPr>
            <a:r>
              <a:rPr lang="ru-RU" sz="1200" dirty="0" smtClean="0">
                <a:latin typeface="Montserrat"/>
              </a:rPr>
              <a:t>чем </a:t>
            </a:r>
            <a:r>
              <a:rPr lang="ru-RU" sz="1200" dirty="0">
                <a:latin typeface="Montserrat"/>
              </a:rPr>
              <a:t>в 50 субъектов РФ</a:t>
            </a:r>
            <a:endParaRPr lang="ru-RU" sz="1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buClr>
                <a:schemeClr val="dk1"/>
              </a:buClr>
              <a:buSzPts val="990"/>
            </a:pPr>
            <a:endParaRPr sz="1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7"/>
          <p:cNvSpPr/>
          <p:nvPr/>
        </p:nvSpPr>
        <p:spPr>
          <a:xfrm>
            <a:off x="6735006" y="1129553"/>
            <a:ext cx="1959000" cy="3563133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9" name="Google Shape;209;p37"/>
          <p:cNvSpPr txBox="1">
            <a:spLocks noGrp="1"/>
          </p:cNvSpPr>
          <p:nvPr>
            <p:ph type="ctrTitle"/>
          </p:nvPr>
        </p:nvSpPr>
        <p:spPr>
          <a:xfrm>
            <a:off x="6887400" y="1315898"/>
            <a:ext cx="1654200" cy="31959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buSzPts val="990"/>
            </a:pPr>
            <a:r>
              <a:rPr lang="ru-RU" sz="1200" dirty="0"/>
              <a:t>Т</a:t>
            </a:r>
            <a:r>
              <a:rPr lang="ru-RU" sz="1200" dirty="0" smtClean="0"/>
              <a:t>иражирование практики </a:t>
            </a:r>
            <a:r>
              <a:rPr lang="ru-RU" sz="1200" dirty="0"/>
              <a:t>в 6 ПОО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в </a:t>
            </a:r>
            <a:r>
              <a:rPr lang="ru-RU" sz="1200" dirty="0"/>
              <a:t>формате создания Интернет-сайтов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с </a:t>
            </a:r>
            <a:r>
              <a:rPr lang="ru-RU" sz="1200" dirty="0"/>
              <a:t>системами </a:t>
            </a:r>
            <a:r>
              <a:rPr lang="ru-RU" sz="1200" dirty="0" smtClean="0"/>
              <a:t>ДОТ </a:t>
            </a:r>
            <a:br>
              <a:rPr lang="ru-RU" sz="1200" dirty="0" smtClean="0"/>
            </a:br>
            <a:r>
              <a:rPr lang="ru-RU" sz="1200" dirty="0" smtClean="0"/>
              <a:t>и </a:t>
            </a:r>
            <a:r>
              <a:rPr lang="ru-RU" sz="1200" dirty="0"/>
              <a:t>обучения работников </a:t>
            </a:r>
            <a:r>
              <a:rPr lang="ru-RU" sz="1200" dirty="0" smtClean="0"/>
              <a:t>ПОО по использованию ДОТ.</a:t>
            </a:r>
            <a:br>
              <a:rPr lang="ru-RU" sz="12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1200" dirty="0"/>
              <a:t>Р</a:t>
            </a:r>
            <a:r>
              <a:rPr lang="ru-RU" sz="1200" dirty="0" smtClean="0"/>
              <a:t>еализована </a:t>
            </a:r>
            <a:r>
              <a:rPr lang="ru-RU" sz="1200" dirty="0"/>
              <a:t>21 программа </a:t>
            </a:r>
            <a:r>
              <a:rPr lang="ru-RU" sz="1200" dirty="0" smtClean="0"/>
              <a:t>ПК </a:t>
            </a:r>
            <a:br>
              <a:rPr lang="ru-RU" sz="1200" dirty="0" smtClean="0"/>
            </a:br>
            <a:r>
              <a:rPr lang="ru-RU" sz="1200" dirty="0" smtClean="0"/>
              <a:t>для работников ПОО по теме проекта; </a:t>
            </a:r>
            <a:br>
              <a:rPr lang="ru-RU" sz="1200" dirty="0" smtClean="0"/>
            </a:br>
            <a:r>
              <a:rPr lang="ru-RU" sz="1200" dirty="0" smtClean="0"/>
              <a:t>обучено </a:t>
            </a:r>
            <a:r>
              <a:rPr lang="ru-RU" sz="1200" dirty="0"/>
              <a:t>1614 чел</a:t>
            </a:r>
            <a:r>
              <a:rPr lang="ru-RU" sz="1200" dirty="0" smtClean="0"/>
              <a:t>.;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т</a:t>
            </a:r>
            <a:r>
              <a:rPr lang="ru-RU" sz="1200" dirty="0" smtClean="0"/>
              <a:t>ак</a:t>
            </a:r>
            <a:r>
              <a:rPr lang="ru-RU" sz="1200" dirty="0"/>
              <a:t>, в 2024 </a:t>
            </a:r>
            <a:r>
              <a:rPr lang="ru-RU" sz="1200" dirty="0" smtClean="0"/>
              <a:t>году – из </a:t>
            </a:r>
            <a:r>
              <a:rPr lang="ru-RU" sz="1200" dirty="0"/>
              <a:t>35 регионов России,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а </a:t>
            </a:r>
            <a:r>
              <a:rPr lang="ru-RU" sz="1200" dirty="0"/>
              <a:t>в 2025 году – из 33 субъектов РФ</a:t>
            </a:r>
            <a:endParaRPr sz="1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/>
        </p:nvSpPr>
        <p:spPr>
          <a:xfrm>
            <a:off x="413219" y="1033211"/>
            <a:ext cx="5148485" cy="207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ru-RU" sz="1100" b="1" dirty="0" smtClean="0"/>
              <a:t>Этап </a:t>
            </a:r>
            <a:r>
              <a:rPr lang="ru-RU" sz="1100" b="1" dirty="0"/>
              <a:t>первый – </a:t>
            </a:r>
            <a:r>
              <a:rPr lang="ru-RU" sz="1100" b="1" dirty="0" smtClean="0"/>
              <a:t>подготовительный: </a:t>
            </a:r>
            <a:r>
              <a:rPr lang="ru-RU" sz="1100" dirty="0"/>
              <a:t>создание ПОО универсальной инклюзивной электронной образовательный среды в виде сайта с системой дистанционного обучения «</a:t>
            </a:r>
            <a:r>
              <a:rPr lang="en-US" sz="1100" dirty="0"/>
              <a:t>Moodle</a:t>
            </a:r>
            <a:r>
              <a:rPr lang="ru-RU" sz="1100" dirty="0"/>
              <a:t>» в </a:t>
            </a:r>
            <a:r>
              <a:rPr lang="ru-RU" sz="1100" dirty="0" smtClean="0"/>
              <a:t>сети </a:t>
            </a:r>
            <a:r>
              <a:rPr lang="ru-RU" sz="1100" dirty="0"/>
              <a:t>«Интернет»; организация повышения квалификации работников организации по вопросам осуществления образовательной деятельности обучающихся в условиях инклюзивного СПО, ПО; программирование в системе «</a:t>
            </a:r>
            <a:r>
              <a:rPr lang="en-US" sz="1100" dirty="0"/>
              <a:t>Moodle</a:t>
            </a:r>
            <a:r>
              <a:rPr lang="ru-RU" sz="1100" dirty="0"/>
              <a:t>» учебно-методических комплексов элементов реализуемых </a:t>
            </a:r>
            <a:r>
              <a:rPr lang="ru-RU" sz="1100" dirty="0" smtClean="0"/>
              <a:t>образовательной организацией учебных </a:t>
            </a:r>
            <a:r>
              <a:rPr lang="ru-RU" sz="1100" dirty="0"/>
              <a:t>планов образовательных программ (учебных предметов, дисциплин, курсов и др.); обучение работе в системе «</a:t>
            </a:r>
            <a:r>
              <a:rPr lang="en-US" sz="1100" dirty="0"/>
              <a:t>Moodle</a:t>
            </a:r>
            <a:r>
              <a:rPr lang="ru-RU" sz="1100" dirty="0"/>
              <a:t>» всех участников образовательных отношений, в том числе обучающихся </a:t>
            </a:r>
            <a:endParaRPr lang="ru-RU" sz="1100" dirty="0" smtClean="0"/>
          </a:p>
          <a:p>
            <a:pPr lvl="0"/>
            <a:r>
              <a:rPr lang="ru-RU" sz="1100" dirty="0" smtClean="0"/>
              <a:t>и </a:t>
            </a:r>
            <a:r>
              <a:rPr lang="ru-RU" sz="1100" dirty="0"/>
              <a:t>их родителей /трудоемкость – до начала непосредственной реализации работниками соответствующих элементов образовательных программ/</a:t>
            </a:r>
            <a:endParaRPr sz="11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43"/>
          <p:cNvSpPr txBox="1">
            <a:spLocks noGrp="1"/>
          </p:cNvSpPr>
          <p:nvPr>
            <p:ph type="ctrTitle"/>
          </p:nvPr>
        </p:nvSpPr>
        <p:spPr>
          <a:xfrm>
            <a:off x="450650" y="385453"/>
            <a:ext cx="8243400" cy="38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/>
            <a:r>
              <a:rPr lang="ru-RU" sz="2800" b="1" dirty="0">
                <a:solidFill>
                  <a:srgbClr val="136CB4"/>
                </a:solidFill>
              </a:rPr>
              <a:t>Этапы реализации проекта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413219" y="3872758"/>
            <a:ext cx="8377805" cy="112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100" b="1" dirty="0"/>
              <a:t>Второй этап – основной: </a:t>
            </a:r>
            <a:r>
              <a:rPr lang="ru-RU" sz="1100" dirty="0"/>
              <a:t>непосредственная организация педагогического взаимодействия (с обучающимися, их родителями) в созданной универсальной инклюзивной электронной образовательной среде на сайте техникума, колледжа, профессионального училища, лицея с системой дистанционного обучения согласно рабочим программам учебных предметов, дисциплин, модулей, практик и др.; осуществление контрольно-оценочной деятельности; организация рефлексии /трудоемкость – согласно трудоемкости соответствующих элементов реализуемых образовательной организацией образовательных программ/</a:t>
            </a:r>
            <a:endParaRPr sz="11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43"/>
          <p:cNvSpPr txBox="1"/>
          <p:nvPr/>
        </p:nvSpPr>
        <p:spPr>
          <a:xfrm>
            <a:off x="5776857" y="997670"/>
            <a:ext cx="3009406" cy="210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100" b="1" dirty="0"/>
              <a:t>Третий этап – заключительный: </a:t>
            </a:r>
            <a:r>
              <a:rPr lang="ru-RU" sz="1100" dirty="0"/>
              <a:t>педагогический анализ эффективности педагогического взаимодействия в условиях инклюзивного профессионального образования с использованием ДОТ </a:t>
            </a:r>
            <a:endParaRPr lang="ru-RU" sz="1100" dirty="0" smtClean="0"/>
          </a:p>
          <a:p>
            <a:pPr lvl="0">
              <a:buClr>
                <a:schemeClr val="dk1"/>
              </a:buClr>
              <a:buSzPts val="1100"/>
            </a:pPr>
            <a:r>
              <a:rPr lang="ru-RU" sz="1100" dirty="0" smtClean="0"/>
              <a:t>и </a:t>
            </a:r>
            <a:r>
              <a:rPr lang="ru-RU" sz="1100" dirty="0"/>
              <a:t>электронного обучения (совместно всеми участниками образовательных отношений); корректировка профессиональной деятельности; транслирование, тиражирование положительного опыта /трудоемкость – согласно планам индивидуальной научно-методической работы педагогических работников ПОО/</a:t>
            </a:r>
            <a:endParaRPr sz="11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4" name="Google Shape;274;p43"/>
          <p:cNvCxnSpPr/>
          <p:nvPr/>
        </p:nvCxnSpPr>
        <p:spPr>
          <a:xfrm>
            <a:off x="758966" y="3496648"/>
            <a:ext cx="7626767" cy="19630"/>
          </a:xfrm>
          <a:prstGeom prst="straightConnector1">
            <a:avLst/>
          </a:prstGeom>
          <a:noFill/>
          <a:ln w="19050" cap="flat" cmpd="sng">
            <a:solidFill>
              <a:srgbClr val="136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5" name="Google Shape;275;p43"/>
          <p:cNvSpPr/>
          <p:nvPr/>
        </p:nvSpPr>
        <p:spPr>
          <a:xfrm>
            <a:off x="371066" y="3291789"/>
            <a:ext cx="387900" cy="387900"/>
          </a:xfrm>
          <a:prstGeom prst="ellipse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43"/>
          <p:cNvSpPr/>
          <p:nvPr/>
        </p:nvSpPr>
        <p:spPr>
          <a:xfrm>
            <a:off x="4347531" y="3325692"/>
            <a:ext cx="387900" cy="387900"/>
          </a:xfrm>
          <a:prstGeom prst="ellipse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43"/>
          <p:cNvSpPr/>
          <p:nvPr/>
        </p:nvSpPr>
        <p:spPr>
          <a:xfrm>
            <a:off x="8398362" y="3322813"/>
            <a:ext cx="387900" cy="387900"/>
          </a:xfrm>
          <a:prstGeom prst="ellipse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0" name="Google Shape;280;p43"/>
          <p:cNvCxnSpPr>
            <a:stCxn id="275" idx="0"/>
          </p:cNvCxnSpPr>
          <p:nvPr/>
        </p:nvCxnSpPr>
        <p:spPr>
          <a:xfrm flipV="1">
            <a:off x="565016" y="3182096"/>
            <a:ext cx="0" cy="109693"/>
          </a:xfrm>
          <a:prstGeom prst="straightConnector1">
            <a:avLst/>
          </a:prstGeom>
          <a:noFill/>
          <a:ln w="9525" cap="flat" cmpd="sng">
            <a:solidFill>
              <a:srgbClr val="136CB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81" name="Google Shape;281;p43"/>
          <p:cNvCxnSpPr>
            <a:stCxn id="278" idx="0"/>
          </p:cNvCxnSpPr>
          <p:nvPr/>
        </p:nvCxnSpPr>
        <p:spPr>
          <a:xfrm flipV="1">
            <a:off x="8592312" y="3189846"/>
            <a:ext cx="0" cy="132967"/>
          </a:xfrm>
          <a:prstGeom prst="straightConnector1">
            <a:avLst/>
          </a:prstGeom>
          <a:noFill/>
          <a:ln w="9525" cap="flat" cmpd="sng">
            <a:solidFill>
              <a:srgbClr val="136CB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84" name="Google Shape;284;p43"/>
          <p:cNvCxnSpPr/>
          <p:nvPr/>
        </p:nvCxnSpPr>
        <p:spPr>
          <a:xfrm flipV="1">
            <a:off x="4530723" y="3722461"/>
            <a:ext cx="0" cy="118021"/>
          </a:xfrm>
          <a:prstGeom prst="straightConnector1">
            <a:avLst/>
          </a:prstGeom>
          <a:noFill/>
          <a:ln w="9525" cap="flat" cmpd="sng">
            <a:solidFill>
              <a:srgbClr val="136CB4"/>
            </a:solidFill>
            <a:prstDash val="solid"/>
            <a:round/>
            <a:headEnd type="oval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2"/>
          <p:cNvSpPr txBox="1"/>
          <p:nvPr/>
        </p:nvSpPr>
        <p:spPr>
          <a:xfrm>
            <a:off x="449999" y="1336853"/>
            <a:ext cx="6208985" cy="29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Montserrat"/>
              </a:rPr>
              <a:t>образовательные </a:t>
            </a:r>
            <a:r>
              <a:rPr lang="ru-RU" dirty="0">
                <a:latin typeface="Montserrat"/>
              </a:rPr>
              <a:t>технологии: ДОТ, электронное обучение, интерактивное обучение, информационно-коммуникационные технологии;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Montserrat"/>
              </a:rPr>
              <a:t>средства </a:t>
            </a:r>
            <a:r>
              <a:rPr lang="ru-RU" dirty="0">
                <a:latin typeface="Montserrat"/>
              </a:rPr>
              <a:t>обучения: объекты (оригиналы), изображения и отображения, описания предметов и явлений условными средствами, технические средства обучения;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Montserrat"/>
              </a:rPr>
              <a:t>методы </a:t>
            </a:r>
            <a:r>
              <a:rPr lang="ru-RU" dirty="0">
                <a:latin typeface="Montserrat"/>
              </a:rPr>
              <a:t>профессионального обучения: методы теоретического обучения, практические методы производственного обучения;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Montserrat"/>
              </a:rPr>
              <a:t>формы </a:t>
            </a:r>
            <a:r>
              <a:rPr lang="ru-RU" dirty="0">
                <a:latin typeface="Montserrat"/>
              </a:rPr>
              <a:t>профессионального обучения: теоретической и практической подготовки, формы контроля;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err="1" smtClean="0">
                <a:latin typeface="Montserrat"/>
              </a:rPr>
              <a:t>ассистивные</a:t>
            </a:r>
            <a:r>
              <a:rPr lang="ru-RU" dirty="0" smtClean="0">
                <a:latin typeface="Montserrat"/>
              </a:rPr>
              <a:t> средства: оборудование для обучающихся с нарушением </a:t>
            </a:r>
            <a:r>
              <a:rPr lang="ru-RU" dirty="0">
                <a:latin typeface="Montserrat"/>
              </a:rPr>
              <a:t>зрения, нарушением слуха, нарушением опорно-двигательного аппарата, с расстройствами аутистического спектра, с нарушением интеллекта;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Montserrat"/>
              </a:rPr>
              <a:t>средства </a:t>
            </a:r>
            <a:r>
              <a:rPr lang="ru-RU" dirty="0">
                <a:latin typeface="Montserrat"/>
              </a:rPr>
              <a:t>методической работы: методические рекомендации, интерактивные электронные инструкции, формы методической </a:t>
            </a:r>
            <a:r>
              <a:rPr lang="ru-RU" dirty="0" smtClean="0">
                <a:latin typeface="Montserrat"/>
              </a:rPr>
              <a:t>работы</a:t>
            </a:r>
            <a:endParaRPr lang="ru-RU" dirty="0">
              <a:latin typeface="Montserrat"/>
            </a:endParaRPr>
          </a:p>
        </p:txBody>
      </p:sp>
      <p:sp>
        <p:nvSpPr>
          <p:cNvPr id="256" name="Google Shape;256;p42"/>
          <p:cNvSpPr/>
          <p:nvPr/>
        </p:nvSpPr>
        <p:spPr>
          <a:xfrm>
            <a:off x="6820348" y="1359651"/>
            <a:ext cx="2056531" cy="3373714"/>
          </a:xfrm>
          <a:prstGeom prst="roundRect">
            <a:avLst>
              <a:gd name="adj" fmla="val 5892"/>
            </a:avLst>
          </a:prstGeom>
          <a:solidFill>
            <a:srgbClr val="136CB4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42"/>
          <p:cNvSpPr txBox="1"/>
          <p:nvPr/>
        </p:nvSpPr>
        <p:spPr>
          <a:xfrm>
            <a:off x="450000" y="288630"/>
            <a:ext cx="8202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2800" b="1" dirty="0">
                <a:solidFill>
                  <a:srgbClr val="136CB4"/>
                </a:solidFill>
              </a:rPr>
              <a:t>Инновационные образовательные технологии, методики и инструменты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635" y="2610460"/>
            <a:ext cx="1567815" cy="872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635" y="3671951"/>
            <a:ext cx="1567675" cy="872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7" b="17804"/>
          <a:stretch/>
        </p:blipFill>
        <p:spPr>
          <a:xfrm>
            <a:off x="7064775" y="1520286"/>
            <a:ext cx="1567675" cy="929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36"/>
          <p:cNvGrpSpPr/>
          <p:nvPr/>
        </p:nvGrpSpPr>
        <p:grpSpPr>
          <a:xfrm>
            <a:off x="451711" y="964529"/>
            <a:ext cx="5057933" cy="1165543"/>
            <a:chOff x="450000" y="1003133"/>
            <a:chExt cx="4011900" cy="1762536"/>
          </a:xfrm>
        </p:grpSpPr>
        <p:sp>
          <p:nvSpPr>
            <p:cNvPr id="183" name="Google Shape;183;p36"/>
            <p:cNvSpPr/>
            <p:nvPr/>
          </p:nvSpPr>
          <p:spPr>
            <a:xfrm>
              <a:off x="450000" y="1003133"/>
              <a:ext cx="4011900" cy="1762448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создана и усовершенствована единая универсальная инклюзивная электронная образовательная среда Организации в условиях инклюзивного СПО и ПО (2020 год; 2021 – 2025 годы)</a:t>
              </a:r>
              <a:endParaRPr sz="1200"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4" name="Google Shape;184;p36"/>
            <p:cNvSpPr/>
            <p:nvPr/>
          </p:nvSpPr>
          <p:spPr>
            <a:xfrm>
              <a:off x="4306938" y="1003133"/>
              <a:ext cx="154962" cy="1762536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188" name="Google Shape;188;p36"/>
          <p:cNvGrpSpPr/>
          <p:nvPr/>
        </p:nvGrpSpPr>
        <p:grpSpPr>
          <a:xfrm>
            <a:off x="450000" y="2289610"/>
            <a:ext cx="4024210" cy="743970"/>
            <a:chOff x="450000" y="2952370"/>
            <a:chExt cx="4011900" cy="1440151"/>
          </a:xfrm>
        </p:grpSpPr>
        <p:sp>
          <p:nvSpPr>
            <p:cNvPr id="189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 smtClean="0"/>
                <a:t>равный </a:t>
              </a:r>
              <a:r>
                <a:rPr lang="ru-RU" dirty="0"/>
                <a:t>доступ к полноценному </a:t>
              </a:r>
              <a:r>
                <a:rPr lang="ru-RU" dirty="0" smtClean="0"/>
                <a:t>образованию обучающимся </a:t>
              </a:r>
              <a:r>
                <a:rPr lang="ru-RU" dirty="0"/>
                <a:t>(2020 – 2025)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0" name="Google Shape;190;p36"/>
            <p:cNvSpPr/>
            <p:nvPr/>
          </p:nvSpPr>
          <p:spPr>
            <a:xfrm>
              <a:off x="4280547" y="2952520"/>
              <a:ext cx="180427" cy="1440001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sp>
        <p:nvSpPr>
          <p:cNvPr id="191" name="Google Shape;191;p36"/>
          <p:cNvSpPr txBox="1">
            <a:spLocks noGrp="1"/>
          </p:cNvSpPr>
          <p:nvPr>
            <p:ph type="ctrTitle"/>
          </p:nvPr>
        </p:nvSpPr>
        <p:spPr>
          <a:xfrm>
            <a:off x="450651" y="308209"/>
            <a:ext cx="8243400" cy="42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buSzPts val="990"/>
            </a:pPr>
            <a:r>
              <a:rPr lang="ru-RU" sz="2800" b="1" dirty="0">
                <a:solidFill>
                  <a:srgbClr val="136CB4"/>
                </a:solidFill>
              </a:rPr>
              <a:t>Результаты реализации проекта</a:t>
            </a:r>
            <a:endParaRPr sz="28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" name="Google Shape;182;p36"/>
          <p:cNvGrpSpPr/>
          <p:nvPr/>
        </p:nvGrpSpPr>
        <p:grpSpPr>
          <a:xfrm>
            <a:off x="5723067" y="947788"/>
            <a:ext cx="2970983" cy="1182225"/>
            <a:chOff x="-1268129" y="993204"/>
            <a:chExt cx="5730029" cy="1449931"/>
          </a:xfrm>
        </p:grpSpPr>
        <p:sp>
          <p:nvSpPr>
            <p:cNvPr id="20" name="Google Shape;183;p36"/>
            <p:cNvSpPr/>
            <p:nvPr/>
          </p:nvSpPr>
          <p:spPr>
            <a:xfrm>
              <a:off x="-1268129" y="1003134"/>
              <a:ext cx="5730029" cy="1440001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созданы доступные, оптимальные условия для получения СПО, ПО всеми обучающимися (2020 – 2024)</a:t>
              </a:r>
              <a:endParaRPr sz="1200"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21" name="Google Shape;184;p36"/>
            <p:cNvSpPr/>
            <p:nvPr/>
          </p:nvSpPr>
          <p:spPr>
            <a:xfrm>
              <a:off x="4103166" y="993204"/>
              <a:ext cx="339834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25" name="Google Shape;188;p36"/>
          <p:cNvGrpSpPr/>
          <p:nvPr/>
        </p:nvGrpSpPr>
        <p:grpSpPr>
          <a:xfrm>
            <a:off x="4636546" y="2296344"/>
            <a:ext cx="4047421" cy="737312"/>
            <a:chOff x="450000" y="2952370"/>
            <a:chExt cx="4011900" cy="1440151"/>
          </a:xfrm>
        </p:grpSpPr>
        <p:sp>
          <p:nvSpPr>
            <p:cNvPr id="26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возможность </a:t>
              </a:r>
              <a:r>
                <a:rPr lang="ru-RU" dirty="0" smtClean="0"/>
                <a:t>построения </a:t>
              </a:r>
              <a:r>
                <a:rPr lang="ru-RU" dirty="0"/>
                <a:t>индивидуальных образовательных маршрутов (2020 – 2025)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28" name="Google Shape;188;p36"/>
          <p:cNvGrpSpPr/>
          <p:nvPr/>
        </p:nvGrpSpPr>
        <p:grpSpPr>
          <a:xfrm>
            <a:off x="450001" y="3214669"/>
            <a:ext cx="3561516" cy="776417"/>
            <a:chOff x="450000" y="2952370"/>
            <a:chExt cx="4011900" cy="1440151"/>
          </a:xfrm>
        </p:grpSpPr>
        <p:sp>
          <p:nvSpPr>
            <p:cNvPr id="29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усилена личностная направленность процесса обучения (2021 – 2025)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31" name="Google Shape;188;p36"/>
          <p:cNvGrpSpPr/>
          <p:nvPr/>
        </p:nvGrpSpPr>
        <p:grpSpPr>
          <a:xfrm>
            <a:off x="4252351" y="3214670"/>
            <a:ext cx="4430683" cy="776336"/>
            <a:chOff x="532461" y="2952370"/>
            <a:chExt cx="3929438" cy="1440150"/>
          </a:xfrm>
        </p:grpSpPr>
        <p:sp>
          <p:nvSpPr>
            <p:cNvPr id="32" name="Google Shape;189;p36"/>
            <p:cNvSpPr/>
            <p:nvPr/>
          </p:nvSpPr>
          <p:spPr>
            <a:xfrm>
              <a:off x="532461" y="2952370"/>
              <a:ext cx="3929438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усовершенствована практика электронного обучения </a:t>
              </a:r>
              <a:r>
                <a:rPr lang="ru-RU" dirty="0" smtClean="0"/>
                <a:t>и ДОТ </a:t>
              </a:r>
              <a:r>
                <a:rPr lang="ru-RU" dirty="0"/>
                <a:t>и </a:t>
              </a:r>
              <a:r>
                <a:rPr lang="ru-RU" dirty="0" smtClean="0"/>
                <a:t>в Организации </a:t>
              </a:r>
              <a:r>
                <a:rPr lang="ru-RU" dirty="0"/>
                <a:t>(2021 – 2025)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3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34" name="Google Shape;188;p36"/>
          <p:cNvGrpSpPr/>
          <p:nvPr/>
        </p:nvGrpSpPr>
        <p:grpSpPr>
          <a:xfrm>
            <a:off x="450001" y="4109265"/>
            <a:ext cx="2529284" cy="925231"/>
            <a:chOff x="450002" y="2952370"/>
            <a:chExt cx="4010975" cy="1440150"/>
          </a:xfrm>
        </p:grpSpPr>
        <p:sp>
          <p:nvSpPr>
            <p:cNvPr id="35" name="Google Shape;189;p36"/>
            <p:cNvSpPr/>
            <p:nvPr/>
          </p:nvSpPr>
          <p:spPr>
            <a:xfrm>
              <a:off x="450002" y="2952370"/>
              <a:ext cx="4010975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повышено </a:t>
              </a:r>
              <a:r>
                <a:rPr lang="ru-RU" dirty="0" smtClean="0"/>
                <a:t>качество образовательных </a:t>
              </a:r>
              <a:r>
                <a:rPr lang="ru-RU" dirty="0"/>
                <a:t>услуг (2021 – 2025)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6" name="Google Shape;190;p36"/>
            <p:cNvSpPr/>
            <p:nvPr/>
          </p:nvSpPr>
          <p:spPr>
            <a:xfrm>
              <a:off x="4171888" y="2952519"/>
              <a:ext cx="289088" cy="1440001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grpSp>
        <p:nvGrpSpPr>
          <p:cNvPr id="37" name="Google Shape;188;p36"/>
          <p:cNvGrpSpPr/>
          <p:nvPr/>
        </p:nvGrpSpPr>
        <p:grpSpPr>
          <a:xfrm>
            <a:off x="3216536" y="4109266"/>
            <a:ext cx="5477515" cy="925216"/>
            <a:chOff x="450000" y="2952370"/>
            <a:chExt cx="4011900" cy="1440151"/>
          </a:xfrm>
        </p:grpSpPr>
        <p:sp>
          <p:nvSpPr>
            <p:cNvPr id="38" name="Google Shape;189;p36"/>
            <p:cNvSpPr/>
            <p:nvPr/>
          </p:nvSpPr>
          <p:spPr>
            <a:xfrm>
              <a:off x="450000" y="2952370"/>
              <a:ext cx="4011900" cy="1440000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результаты работы в формате охвата населения </a:t>
              </a:r>
              <a:endParaRPr lang="ru-RU" dirty="0" smtClean="0"/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 smtClean="0"/>
                <a:t>и </a:t>
              </a:r>
              <a:r>
                <a:rPr lang="ru-RU" dirty="0"/>
                <a:t>территория </a:t>
              </a:r>
              <a:r>
                <a:rPr lang="ru-RU" dirty="0" smtClean="0"/>
                <a:t>влияния (участвуют ПОО из более половины субъектов России) </a:t>
              </a:r>
              <a:endPara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9" name="Google Shape;190;p36"/>
            <p:cNvSpPr/>
            <p:nvPr/>
          </p:nvSpPr>
          <p:spPr>
            <a:xfrm>
              <a:off x="4288775" y="2952520"/>
              <a:ext cx="172200" cy="1440000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00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36"/>
          <p:cNvGrpSpPr/>
          <p:nvPr/>
        </p:nvGrpSpPr>
        <p:grpSpPr>
          <a:xfrm>
            <a:off x="450651" y="964529"/>
            <a:ext cx="8243400" cy="1100939"/>
            <a:chOff x="450000" y="1003133"/>
            <a:chExt cx="4011900" cy="1537224"/>
          </a:xfrm>
        </p:grpSpPr>
        <p:sp>
          <p:nvSpPr>
            <p:cNvPr id="183" name="Google Shape;183;p36"/>
            <p:cNvSpPr/>
            <p:nvPr/>
          </p:nvSpPr>
          <p:spPr>
            <a:xfrm>
              <a:off x="450000" y="1003133"/>
              <a:ext cx="4011900" cy="1537224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профессиональная оценка педагогическим сообществом инклюзивной практики во время </a:t>
              </a:r>
              <a:endParaRPr lang="ru-RU" dirty="0" smtClean="0"/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 smtClean="0"/>
                <a:t>ее </a:t>
              </a:r>
              <a:r>
                <a:rPr lang="ru-RU" dirty="0"/>
                <a:t>публичной трансляции на реализованных ПОО </a:t>
              </a:r>
              <a:r>
                <a:rPr lang="ru-RU" dirty="0" err="1" smtClean="0"/>
                <a:t>вебинарах</a:t>
              </a:r>
              <a:r>
                <a:rPr lang="ru-RU" dirty="0" smtClean="0"/>
                <a:t> </a:t>
              </a:r>
              <a:r>
                <a:rPr lang="ru-RU" dirty="0"/>
                <a:t>(2022 – 2024 годы) </a:t>
              </a:r>
              <a:endParaRPr lang="ru-RU" dirty="0" smtClean="0"/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 smtClean="0"/>
                <a:t>по </a:t>
              </a:r>
              <a:r>
                <a:rPr lang="ru-RU" dirty="0"/>
                <a:t>вопросам инклюзивного образования – положительная 100 </a:t>
              </a:r>
              <a:r>
                <a:rPr lang="ru-RU" dirty="0" smtClean="0"/>
                <a:t>% (</a:t>
              </a:r>
              <a:r>
                <a:rPr lang="ru-RU" dirty="0"/>
                <a:t>4,8 балла </a:t>
              </a:r>
              <a:endParaRPr lang="ru-RU" dirty="0" smtClean="0"/>
            </a:p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 smtClean="0"/>
                <a:t>по </a:t>
              </a:r>
              <a:r>
                <a:rPr lang="ru-RU" dirty="0"/>
                <a:t>пятибалльной системе оценивания; 530 человек)</a:t>
              </a:r>
              <a:endParaRPr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184" name="Google Shape;184;p36"/>
            <p:cNvSpPr/>
            <p:nvPr/>
          </p:nvSpPr>
          <p:spPr>
            <a:xfrm>
              <a:off x="4306938" y="1003133"/>
              <a:ext cx="154962" cy="1537224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sp>
        <p:nvSpPr>
          <p:cNvPr id="191" name="Google Shape;191;p36"/>
          <p:cNvSpPr txBox="1">
            <a:spLocks noGrp="1"/>
          </p:cNvSpPr>
          <p:nvPr>
            <p:ph type="ctrTitle"/>
          </p:nvPr>
        </p:nvSpPr>
        <p:spPr>
          <a:xfrm>
            <a:off x="450651" y="308209"/>
            <a:ext cx="8243400" cy="42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buSzPts val="990"/>
            </a:pPr>
            <a:r>
              <a:rPr lang="ru-RU" sz="2800" b="1" dirty="0">
                <a:solidFill>
                  <a:srgbClr val="136CB4"/>
                </a:solidFill>
              </a:rPr>
              <a:t>Результаты реализации </a:t>
            </a:r>
            <a:r>
              <a:rPr lang="ru-RU" sz="2800" b="1" dirty="0" smtClean="0">
                <a:solidFill>
                  <a:srgbClr val="136CB4"/>
                </a:solidFill>
              </a:rPr>
              <a:t>проекта </a:t>
            </a:r>
            <a:r>
              <a:rPr lang="ru-RU" sz="2200" i="1" dirty="0" smtClean="0">
                <a:solidFill>
                  <a:schemeClr val="tx1"/>
                </a:solidFill>
              </a:rPr>
              <a:t>(продолжение)</a:t>
            </a:r>
            <a:endParaRPr sz="22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256;p42"/>
          <p:cNvSpPr/>
          <p:nvPr/>
        </p:nvSpPr>
        <p:spPr>
          <a:xfrm>
            <a:off x="450652" y="3661166"/>
            <a:ext cx="8243399" cy="1222806"/>
          </a:xfrm>
          <a:prstGeom prst="roundRect">
            <a:avLst>
              <a:gd name="adj" fmla="val 5892"/>
            </a:avLst>
          </a:prstGeom>
          <a:solidFill>
            <a:srgbClr val="136CB4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1" name="Google Shape;182;p36"/>
          <p:cNvGrpSpPr/>
          <p:nvPr/>
        </p:nvGrpSpPr>
        <p:grpSpPr>
          <a:xfrm>
            <a:off x="450651" y="2316516"/>
            <a:ext cx="8243400" cy="1093656"/>
            <a:chOff x="450000" y="1003133"/>
            <a:chExt cx="4011900" cy="1762536"/>
          </a:xfrm>
        </p:grpSpPr>
        <p:sp>
          <p:nvSpPr>
            <p:cNvPr id="42" name="Google Shape;183;p36"/>
            <p:cNvSpPr/>
            <p:nvPr/>
          </p:nvSpPr>
          <p:spPr>
            <a:xfrm>
              <a:off x="450000" y="1003133"/>
              <a:ext cx="4011900" cy="1762448"/>
            </a:xfrm>
            <a:prstGeom prst="roundRect">
              <a:avLst>
                <a:gd name="adj" fmla="val 8042"/>
              </a:avLst>
            </a:prstGeom>
            <a:solidFill>
              <a:srgbClr val="FFFFFF"/>
            </a:solidFill>
            <a:ln>
              <a:noFill/>
            </a:ln>
            <a:effectLst>
              <a:outerShdw blurRad="214313" algn="bl" rotWithShape="0">
                <a:srgbClr val="136CB4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R="177535" lvl="0">
                <a:buClr>
                  <a:schemeClr val="dk1"/>
                </a:buClr>
                <a:buSzPts val="1100"/>
              </a:pPr>
              <a:r>
                <a:rPr lang="ru-RU" dirty="0"/>
                <a:t>обратная связь по качеству реализации ПОО в 2021 – 2024 годах программ </a:t>
              </a:r>
              <a:r>
                <a:rPr lang="ru-RU" dirty="0" smtClean="0"/>
                <a:t>повышения квалификации </a:t>
              </a:r>
              <a:r>
                <a:rPr lang="ru-RU" dirty="0"/>
                <a:t>по вопросам инклюзивного образования, транслируемой инклюзивной практики: 100 % положительная (балл оценки по пятибалльной системе оценивания – 4,8; 967 человек)</a:t>
              </a:r>
              <a:endParaRPr dirty="0">
                <a:solidFill>
                  <a:schemeClr val="tx1"/>
                </a:solidFill>
                <a:highlight>
                  <a:srgbClr val="FFFFFF"/>
                </a:highlight>
              </a:endParaRPr>
            </a:p>
          </p:txBody>
        </p:sp>
        <p:sp>
          <p:nvSpPr>
            <p:cNvPr id="43" name="Google Shape;184;p36"/>
            <p:cNvSpPr/>
            <p:nvPr/>
          </p:nvSpPr>
          <p:spPr>
            <a:xfrm>
              <a:off x="4306938" y="1003133"/>
              <a:ext cx="154962" cy="1762536"/>
            </a:xfrm>
            <a:prstGeom prst="roundRect">
              <a:avLst>
                <a:gd name="adj" fmla="val 42977"/>
              </a:avLst>
            </a:prstGeom>
            <a:solidFill>
              <a:srgbClr val="136CB4"/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highlight>
                  <a:srgbClr val="FFFFFF"/>
                </a:highlight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0" y="3822033"/>
            <a:ext cx="1161827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125" y="3822033"/>
            <a:ext cx="1161827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08" y="3822033"/>
            <a:ext cx="1161827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735" y="3822033"/>
            <a:ext cx="1161825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435" y="3822033"/>
            <a:ext cx="1161826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40" y="3822033"/>
            <a:ext cx="1161827" cy="87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4539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0" y="10758"/>
            <a:ext cx="4572000" cy="51435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41"/>
          <p:cNvSpPr txBox="1">
            <a:spLocks noGrp="1"/>
          </p:cNvSpPr>
          <p:nvPr>
            <p:ph type="ctrTitle"/>
          </p:nvPr>
        </p:nvSpPr>
        <p:spPr>
          <a:xfrm>
            <a:off x="450000" y="1495777"/>
            <a:ext cx="3754800" cy="29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l"/>
            <a:r>
              <a:rPr lang="ru-RU" sz="2000" dirty="0">
                <a:solidFill>
                  <a:schemeClr val="bg1"/>
                </a:solidFill>
              </a:rPr>
              <a:t>Разработка и внедрение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практику ПОО учебно-методического пособия «Организация функционирования универсальной инклюзивной электронной образовательной среды ПОО, доступной </a:t>
            </a:r>
            <a:r>
              <a:rPr lang="ru-RU" sz="2000" dirty="0" smtClean="0">
                <a:solidFill>
                  <a:schemeClr val="bg1"/>
                </a:solidFill>
              </a:rPr>
              <a:t>для </a:t>
            </a:r>
            <a:r>
              <a:rPr lang="ru-RU" sz="2000" dirty="0">
                <a:solidFill>
                  <a:schemeClr val="bg1"/>
                </a:solidFill>
              </a:rPr>
              <a:t>лиц с инвалидностью и ОВЗ разных нозологических групп»</a:t>
            </a:r>
            <a:endParaRPr sz="20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41"/>
          <p:cNvSpPr txBox="1">
            <a:spLocks noGrp="1"/>
          </p:cNvSpPr>
          <p:nvPr>
            <p:ph type="ctrTitle"/>
          </p:nvPr>
        </p:nvSpPr>
        <p:spPr>
          <a:xfrm>
            <a:off x="5003748" y="1528056"/>
            <a:ext cx="3754800" cy="29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l"/>
            <a:r>
              <a:rPr lang="ru-RU" sz="2000" dirty="0"/>
              <a:t>Продолжение работы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 </a:t>
            </a:r>
            <a:r>
              <a:rPr lang="ru-RU" sz="2000" dirty="0"/>
              <a:t>внедрению (апробации) результатов реализации проекта в ПОО разных субъектов </a:t>
            </a:r>
            <a:r>
              <a:rPr lang="ru-RU" sz="2000" dirty="0" smtClean="0"/>
              <a:t>Российской Федерации, </a:t>
            </a:r>
            <a:r>
              <a:rPr lang="ru-RU" sz="2000" dirty="0"/>
              <a:t>подведение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итогов </a:t>
            </a:r>
            <a:r>
              <a:rPr lang="ru-RU" sz="2000" dirty="0"/>
              <a:t>распространения результатов проекта, транслирование результатов реализации проекта</a:t>
            </a:r>
            <a:endParaRPr sz="2000" dirty="0">
              <a:solidFill>
                <a:srgbClr val="24100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183;p36"/>
          <p:cNvSpPr/>
          <p:nvPr/>
        </p:nvSpPr>
        <p:spPr>
          <a:xfrm>
            <a:off x="450000" y="308313"/>
            <a:ext cx="5057933" cy="724422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R="177535" lvl="0">
              <a:buClr>
                <a:schemeClr val="dk1"/>
              </a:buClr>
              <a:buSzPts val="1100"/>
            </a:pPr>
            <a:r>
              <a:rPr lang="ru-RU" sz="2800" b="1" dirty="0">
                <a:solidFill>
                  <a:srgbClr val="136CB4"/>
                </a:solidFill>
                <a:latin typeface="Montserrat"/>
              </a:rPr>
              <a:t>Перспективы развития</a:t>
            </a:r>
            <a:endParaRPr sz="2800" dirty="0">
              <a:solidFill>
                <a:srgbClr val="136CB4"/>
              </a:solidFill>
              <a:highlight>
                <a:srgbClr val="FFFFFF"/>
              </a:highlight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/>
          <p:nvPr/>
        </p:nvSpPr>
        <p:spPr>
          <a:xfrm>
            <a:off x="-50" y="2571750"/>
            <a:ext cx="9144000" cy="25719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37" title="young-women-holding-sports-cup (1).jpg"/>
          <p:cNvPicPr preferRelativeResize="0"/>
          <p:nvPr/>
        </p:nvPicPr>
        <p:blipFill rotWithShape="1">
          <a:blip r:embed="rId3">
            <a:alphaModFix amt="30000"/>
          </a:blip>
          <a:srcRect t="41859" b="15939"/>
          <a:stretch/>
        </p:blipFill>
        <p:spPr>
          <a:xfrm>
            <a:off x="-50" y="2571750"/>
            <a:ext cx="9144003" cy="25718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7"/>
          <p:cNvSpPr/>
          <p:nvPr/>
        </p:nvSpPr>
        <p:spPr>
          <a:xfrm>
            <a:off x="419549" y="2227377"/>
            <a:ext cx="8315660" cy="2686930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1" name="Google Shape;201;p37"/>
          <p:cNvSpPr/>
          <p:nvPr/>
        </p:nvSpPr>
        <p:spPr>
          <a:xfrm>
            <a:off x="1506067" y="375368"/>
            <a:ext cx="6217921" cy="1620127"/>
          </a:xfrm>
          <a:prstGeom prst="roundRect">
            <a:avLst>
              <a:gd name="adj" fmla="val 8042"/>
            </a:avLst>
          </a:prstGeom>
          <a:solidFill>
            <a:srgbClr val="FFFFFF"/>
          </a:solidFill>
          <a:ln>
            <a:noFill/>
          </a:ln>
          <a:effectLst>
            <a:outerShdw blurRad="214313" algn="bl" rotWithShape="0">
              <a:srgbClr val="136CB4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</a:endParaRPr>
          </a:p>
        </p:txBody>
      </p:sp>
      <p:sp>
        <p:nvSpPr>
          <p:cNvPr id="203" name="Google Shape;203;p37"/>
          <p:cNvSpPr txBox="1">
            <a:spLocks noGrp="1"/>
          </p:cNvSpPr>
          <p:nvPr>
            <p:ph type="ctrTitle"/>
          </p:nvPr>
        </p:nvSpPr>
        <p:spPr>
          <a:xfrm>
            <a:off x="623944" y="2474810"/>
            <a:ext cx="7917628" cy="26110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1600" b="1" dirty="0">
                <a:solidFill>
                  <a:srgbClr val="136CB4"/>
                </a:solidFill>
              </a:rPr>
              <a:t>Подтверждающие документы</a:t>
            </a:r>
            <a:r>
              <a:rPr lang="ru-RU" sz="1600" dirty="0" smtClean="0">
                <a:latin typeface="Montserrat"/>
              </a:rPr>
              <a:t/>
            </a:r>
            <a:br>
              <a:rPr lang="ru-RU" sz="1600" dirty="0" smtClean="0">
                <a:latin typeface="Montserrat"/>
              </a:rPr>
            </a:br>
            <a:r>
              <a:rPr lang="ru-RU" sz="1200" dirty="0">
                <a:latin typeface="Montserrat"/>
              </a:rPr>
              <a:t/>
            </a:r>
            <a:br>
              <a:rPr lang="ru-RU" sz="1200" dirty="0">
                <a:latin typeface="Montserrat"/>
              </a:rPr>
            </a:br>
            <a:r>
              <a:rPr lang="ru-RU" sz="1200" dirty="0">
                <a:hlinkClick r:id="rId4"/>
              </a:rPr>
              <a:t>Организация образовательной деятельности для обучающихся </a:t>
            </a:r>
            <a:r>
              <a:rPr lang="ru-RU" sz="1200" dirty="0" smtClean="0">
                <a:hlinkClick r:id="rId4"/>
              </a:rPr>
              <a:t>ПОО </a:t>
            </a:r>
            <a:r>
              <a:rPr lang="ru-RU" sz="1200" dirty="0">
                <a:hlinkClick r:id="rId4"/>
              </a:rPr>
              <a:t>с </a:t>
            </a:r>
            <a:r>
              <a:rPr lang="ru-RU" sz="1200" dirty="0" smtClean="0">
                <a:hlinkClick r:id="rId4"/>
              </a:rPr>
              <a:t>ОВЗ </a:t>
            </a:r>
            <a:r>
              <a:rPr lang="ru-RU" sz="1200" dirty="0">
                <a:hlinkClick r:id="rId4"/>
              </a:rPr>
              <a:t>и инвалидностью </a:t>
            </a:r>
            <a:r>
              <a:rPr lang="ru-RU" sz="1200" dirty="0" smtClean="0">
                <a:hlinkClick r:id="rId4"/>
              </a:rPr>
              <a:t/>
            </a:r>
            <a:br>
              <a:rPr lang="ru-RU" sz="1200" dirty="0" smtClean="0">
                <a:hlinkClick r:id="rId4"/>
              </a:rPr>
            </a:br>
            <a:r>
              <a:rPr lang="ru-RU" sz="1200" dirty="0" smtClean="0">
                <a:hlinkClick r:id="rId4"/>
              </a:rPr>
              <a:t>с </a:t>
            </a:r>
            <a:r>
              <a:rPr lang="ru-RU" sz="1200" dirty="0">
                <a:hlinkClick r:id="rId4"/>
              </a:rPr>
              <a:t>использованием </a:t>
            </a:r>
            <a:r>
              <a:rPr lang="ru-RU" sz="1200" dirty="0" smtClean="0">
                <a:hlinkClick r:id="rId4"/>
              </a:rPr>
              <a:t>ДОТ и </a:t>
            </a:r>
            <a:r>
              <a:rPr lang="ru-RU" sz="1200" dirty="0">
                <a:hlinkClick r:id="rId4"/>
              </a:rPr>
              <a:t>электронного обучения: материалы работы, </a:t>
            </a:r>
            <a:r>
              <a:rPr lang="ru-RU" sz="1200" dirty="0" smtClean="0">
                <a:hlinkClick r:id="rId4"/>
              </a:rPr>
              <a:t>2025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u="sng" dirty="0"/>
              <a:t/>
            </a:r>
            <a:br>
              <a:rPr lang="ru-RU" sz="1200" u="sng" dirty="0"/>
            </a:br>
            <a:r>
              <a:rPr lang="ru-RU" sz="1200" dirty="0">
                <a:hlinkClick r:id="rId5"/>
              </a:rPr>
              <a:t>Список учебно-методических материалов, подготовленных и апробированных (внедренных) </a:t>
            </a:r>
            <a:r>
              <a:rPr lang="ru-RU" sz="1200" dirty="0" smtClean="0">
                <a:hlinkClick r:id="rId5"/>
              </a:rPr>
              <a:t>ГАПОУ </a:t>
            </a:r>
            <a:r>
              <a:rPr lang="ru-RU" sz="1200" dirty="0">
                <a:hlinkClick r:id="rId5"/>
              </a:rPr>
              <a:t>АО «Архангельский политехнический техникум» в рамках реализации проекта </a:t>
            </a:r>
            <a:r>
              <a:rPr lang="ru-RU" sz="1200" dirty="0" smtClean="0">
                <a:hlinkClick r:id="rId5"/>
              </a:rPr>
              <a:t>(</a:t>
            </a:r>
            <a:r>
              <a:rPr lang="ru-RU" sz="1200" dirty="0">
                <a:hlinkClick r:id="rId5"/>
              </a:rPr>
              <a:t>2020 – 2025 годы</a:t>
            </a:r>
            <a:r>
              <a:rPr lang="ru-RU" sz="1200" dirty="0" smtClean="0">
                <a:hlinkClick r:id="rId5"/>
              </a:rPr>
              <a:t>)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>
                <a:hlinkClick r:id="rId6"/>
              </a:rPr>
              <a:t>Ссылки на отчетные материалы, подтверждающие реализацию проекта </a:t>
            </a:r>
            <a:r>
              <a:rPr lang="ru-RU" sz="1200" dirty="0" smtClean="0">
                <a:hlinkClick r:id="rId6"/>
              </a:rPr>
              <a:t>(</a:t>
            </a:r>
            <a:r>
              <a:rPr lang="ru-RU" sz="1200" dirty="0">
                <a:hlinkClick r:id="rId6"/>
              </a:rPr>
              <a:t>2020 – 2025 годы)</a:t>
            </a:r>
            <a:r>
              <a:rPr lang="ru-RU" sz="1600" u="sng" dirty="0" smtClean="0"/>
              <a:t/>
            </a:r>
            <a:br>
              <a:rPr lang="ru-RU" sz="1600" u="sng" dirty="0" smtClean="0"/>
            </a:br>
            <a:r>
              <a:rPr lang="ru-RU" sz="1600" u="sng" dirty="0" smtClean="0"/>
              <a:t/>
            </a:r>
            <a:br>
              <a:rPr lang="ru-RU" sz="1600" u="sng" dirty="0" smtClean="0"/>
            </a:br>
            <a:r>
              <a:rPr lang="ru-RU" sz="1600" b="1" dirty="0" smtClean="0">
                <a:solidFill>
                  <a:srgbClr val="136CB4"/>
                </a:solidFill>
                <a:latin typeface="Montserrat"/>
              </a:rPr>
              <a:t>Фото </a:t>
            </a:r>
            <a:r>
              <a:rPr lang="ru-RU" sz="1600" b="1" dirty="0">
                <a:solidFill>
                  <a:srgbClr val="136CB4"/>
                </a:solidFill>
                <a:latin typeface="Montserrat"/>
              </a:rPr>
              <a:t>и </a:t>
            </a:r>
            <a:r>
              <a:rPr lang="ru-RU" sz="1600" b="1" dirty="0" smtClean="0">
                <a:solidFill>
                  <a:srgbClr val="136CB4"/>
                </a:solidFill>
                <a:latin typeface="Montserrat"/>
              </a:rPr>
              <a:t>видеоматериалы: </a:t>
            </a:r>
            <a:r>
              <a:rPr lang="ru-RU" sz="1600" dirty="0" smtClean="0">
                <a:solidFill>
                  <a:srgbClr val="136CB4"/>
                </a:solidFill>
                <a:latin typeface="Montserrat"/>
                <a:hlinkClick r:id="rId7"/>
              </a:rPr>
              <a:t>медиафайлы</a:t>
            </a:r>
            <a:endParaRPr sz="1200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37"/>
          <p:cNvSpPr txBox="1"/>
          <p:nvPr/>
        </p:nvSpPr>
        <p:spPr>
          <a:xfrm>
            <a:off x="1721226" y="553931"/>
            <a:ext cx="5792943" cy="31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chemeClr val="dk1"/>
              </a:buClr>
              <a:buSzPts val="990"/>
            </a:pPr>
            <a:r>
              <a:rPr lang="ru-RU" sz="1600" b="1" dirty="0">
                <a:solidFill>
                  <a:srgbClr val="136CB4"/>
                </a:solidFill>
              </a:rPr>
              <a:t>Логотип </a:t>
            </a:r>
            <a:r>
              <a:rPr lang="ru-RU" sz="1600" b="1" dirty="0" smtClean="0">
                <a:solidFill>
                  <a:srgbClr val="136CB4"/>
                </a:solidFill>
              </a:rPr>
              <a:t>образовательной организации</a:t>
            </a:r>
            <a:endParaRPr sz="1600" b="1" dirty="0">
              <a:solidFill>
                <a:srgbClr val="136CB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" name="Рисунок 13" descr="C:\Мои документы\Разное по работе в АПТ\Символика АПТ (2023)\Логотип АПТ (2023)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26" y="894914"/>
            <a:ext cx="968188" cy="966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Мои документы\Разное по работе в АПТ\Символика АПТ (2023)\Логитоп длинный АПТ (2023)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75" y="919350"/>
            <a:ext cx="4588095" cy="941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42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/>
        </p:nvSpPr>
        <p:spPr>
          <a:xfrm>
            <a:off x="450000" y="450000"/>
            <a:ext cx="58617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2800" b="1" dirty="0"/>
              <a:t>Контактное лицо по проекту</a:t>
            </a:r>
            <a:endParaRPr sz="2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852" y="4069811"/>
            <a:ext cx="285600" cy="29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6852" y="3315344"/>
            <a:ext cx="285600" cy="298826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5"/>
          <p:cNvSpPr txBox="1"/>
          <p:nvPr/>
        </p:nvSpPr>
        <p:spPr>
          <a:xfrm>
            <a:off x="2581835" y="1100250"/>
            <a:ext cx="4432151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800" b="1" dirty="0">
                <a:solidFill>
                  <a:srgbClr val="136CB4"/>
                </a:solidFill>
              </a:rPr>
              <a:t>Ермолин Дмитрий Петрович</a:t>
            </a:r>
            <a:r>
              <a:rPr lang="ru-RU" sz="1800" dirty="0"/>
              <a:t>, </a:t>
            </a:r>
            <a:endParaRPr lang="ru-RU" sz="1800" dirty="0" smtClean="0"/>
          </a:p>
          <a:p>
            <a:pPr lvl="0"/>
            <a:r>
              <a:rPr lang="ru-RU" sz="1800" dirty="0" smtClean="0"/>
              <a:t>директор </a:t>
            </a:r>
            <a:r>
              <a:rPr lang="ru-RU" sz="1800" dirty="0"/>
              <a:t>государственного автономного профессионального образовательного учреждения Архангельской области «Архангельский политехнический техникум» (г. Архангельск)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45"/>
          <p:cNvSpPr/>
          <p:nvPr/>
        </p:nvSpPr>
        <p:spPr>
          <a:xfrm>
            <a:off x="7258050" y="150"/>
            <a:ext cx="1885800" cy="5143500"/>
          </a:xfrm>
          <a:prstGeom prst="rect">
            <a:avLst/>
          </a:prstGeom>
          <a:solidFill>
            <a:srgbClr val="136C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4" name="Google Shape;304;p45" title="young-women-holding-sports-cup (1).jpg"/>
          <p:cNvPicPr preferRelativeResize="0"/>
          <p:nvPr/>
        </p:nvPicPr>
        <p:blipFill rotWithShape="1">
          <a:blip r:embed="rId5">
            <a:alphaModFix amt="30000"/>
          </a:blip>
          <a:srcRect l="36794" r="38766"/>
          <a:stretch/>
        </p:blipFill>
        <p:spPr>
          <a:xfrm>
            <a:off x="7257976" y="0"/>
            <a:ext cx="188595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2" y="1190399"/>
            <a:ext cx="1774240" cy="2660840"/>
          </a:xfrm>
          <a:prstGeom prst="rect">
            <a:avLst/>
          </a:prstGeom>
        </p:spPr>
      </p:pic>
      <p:sp>
        <p:nvSpPr>
          <p:cNvPr id="10" name="Google Shape;302;p45"/>
          <p:cNvSpPr txBox="1"/>
          <p:nvPr/>
        </p:nvSpPr>
        <p:spPr>
          <a:xfrm>
            <a:off x="3092775" y="3272312"/>
            <a:ext cx="193104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dirty="0"/>
              <a:t>+7 (900) 918-88-32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302;p45"/>
          <p:cNvSpPr txBox="1"/>
          <p:nvPr/>
        </p:nvSpPr>
        <p:spPr>
          <a:xfrm>
            <a:off x="3092774" y="3996265"/>
            <a:ext cx="193104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1600" dirty="0"/>
              <a:t>rsmc@apt29.ru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1089</Words>
  <Application>Microsoft Office PowerPoint</Application>
  <PresentationFormat>Экран (16:9)</PresentationFormat>
  <Paragraphs>100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Mongolian Baiti</vt:lpstr>
      <vt:lpstr>Montserrat</vt:lpstr>
      <vt:lpstr>Montserrat SemiBold</vt:lpstr>
      <vt:lpstr>Wingdings</vt:lpstr>
      <vt:lpstr>Simple Light</vt:lpstr>
      <vt:lpstr>Презентация PowerPoint</vt:lpstr>
      <vt:lpstr>Концепция проекта</vt:lpstr>
      <vt:lpstr>Актуальность проблемы</vt:lpstr>
      <vt:lpstr>Цель проекта</vt:lpstr>
      <vt:lpstr>Задачи</vt:lpstr>
      <vt:lpstr>Целевая аудитория</vt:lpstr>
      <vt:lpstr>В реализации проекта (федеральный уровень) принимают участие субъекты организации образовательной деятельности Организации, ПОО Архангельской области (42 организации)  и других регионов РФ (более 60 регионов России)  </vt:lpstr>
      <vt:lpstr>Этапы реализации проекта</vt:lpstr>
      <vt:lpstr>Презентация PowerPoint</vt:lpstr>
      <vt:lpstr>Результаты реализации проекта</vt:lpstr>
      <vt:lpstr>Результаты реализации проекта (продолжение)</vt:lpstr>
      <vt:lpstr>Разработка и внедрение  в практику ПОО учебно-методического пособия «Организация функционирования универсальной инклюзивной электронной образовательной среды ПОО, доступной для лиц с инвалидностью и ОВЗ разных нозологических групп»</vt:lpstr>
      <vt:lpstr>Подтверждающие документы  Организация образовательной деятельности для обучающихся ПОО с ОВЗ и инвалидностью  с использованием ДОТ и электронного обучения: материалы работы, 2025  Список учебно-методических материалов, подготовленных и апробированных (внедренных) ГАПОУ АО «Архангельский политехнический техникум» в рамках реализации проекта (2020 – 2025 годы)  Ссылки на отчетные материалы, подтверждающие реализацию проекта (2020 – 2025 годы)  Фото и видеоматериалы: медиафайлы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Adm</cp:lastModifiedBy>
  <cp:revision>27</cp:revision>
  <dcterms:modified xsi:type="dcterms:W3CDTF">2025-07-02T11:41:28Z</dcterms:modified>
</cp:coreProperties>
</file>