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  <p:sldMasterId id="2147483660" r:id="rId2"/>
    <p:sldMasterId id="2147483672" r:id="rId3"/>
  </p:sldMasterIdLst>
  <p:notesMasterIdLst>
    <p:notesMasterId r:id="rId11"/>
  </p:notesMasterIdLst>
  <p:sldIdLst>
    <p:sldId id="256" r:id="rId4"/>
    <p:sldId id="263" r:id="rId5"/>
    <p:sldId id="266" r:id="rId6"/>
    <p:sldId id="264" r:id="rId7"/>
    <p:sldId id="265" r:id="rId8"/>
    <p:sldId id="267" r:id="rId9"/>
    <p:sldId id="290" r:id="rId10"/>
  </p:sldIdLst>
  <p:sldSz cx="12192000" cy="6858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Calibri Light" panose="020F0302020204030204" pitchFamily="34" charset="0"/>
      <p:regular r:id="rId16"/>
      <p:italic r:id="rId17"/>
    </p:embeddedFont>
    <p:embeddedFont>
      <p:font typeface="Factor A" pitchFamily="2" charset="-52"/>
      <p:regular r:id="rId18"/>
      <p:bold r:id="rId19"/>
    </p:embeddedFont>
    <p:embeddedFont>
      <p:font typeface="Factor A Extrabold"/>
      <p:bold r:id="rId20"/>
    </p:embeddedFont>
    <p:embeddedFont>
      <p:font typeface="Factor A Medium" pitchFamily="2" charset="-52"/>
      <p:regular r:id="rId21"/>
    </p:embeddedFont>
    <p:embeddedFont>
      <p:font typeface="Microsoft Sans Serif" panose="020B0604020202020204" pitchFamily="34" charset="0"/>
      <p:regular r:id="rId2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976" userDrawn="1">
          <p15:clr>
            <a:srgbClr val="A4A3A4"/>
          </p15:clr>
        </p15:guide>
        <p15:guide id="3" orient="horz" pos="436" userDrawn="1">
          <p15:clr>
            <a:srgbClr val="A4A3A4"/>
          </p15:clr>
        </p15:guide>
        <p15:guide id="4" orient="horz" pos="3906" userDrawn="1">
          <p15:clr>
            <a:srgbClr val="A4A3A4"/>
          </p15:clr>
        </p15:guide>
        <p15:guide id="5" pos="665" userDrawn="1">
          <p15:clr>
            <a:srgbClr val="A4A3A4"/>
          </p15:clr>
        </p15:guide>
        <p15:guide id="6" pos="703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B2C4"/>
    <a:srgbClr val="FF6700"/>
    <a:srgbClr val="F0F0F1"/>
    <a:srgbClr val="DC7A2A"/>
    <a:srgbClr val="3C4798"/>
    <a:srgbClr val="33CCCC"/>
    <a:srgbClr val="2C843A"/>
    <a:srgbClr val="669F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01" autoAdjust="0"/>
    <p:restoredTop sz="93569" autoAdjust="0"/>
  </p:normalViewPr>
  <p:slideViewPr>
    <p:cSldViewPr snapToGrid="0">
      <p:cViewPr varScale="1">
        <p:scale>
          <a:sx n="80" d="100"/>
          <a:sy n="80" d="100"/>
        </p:scale>
        <p:origin x="888" y="53"/>
      </p:cViewPr>
      <p:guideLst>
        <p:guide orient="horz" pos="2183"/>
        <p:guide pos="3976"/>
        <p:guide orient="horz" pos="436"/>
        <p:guide orient="horz" pos="3906"/>
        <p:guide pos="665"/>
        <p:guide pos="703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10.fntdata"/><Relationship Id="rId7" Type="http://schemas.openxmlformats.org/officeDocument/2006/relationships/slide" Target="slides/slide4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font" Target="fonts/font4.fntdata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font" Target="fonts/font8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3.fntdata"/><Relationship Id="rId22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3F226C-5391-4F96-A463-2B88DF99FD30}" type="datetimeFigureOut">
              <a:rPr lang="ru-RU" smtClean="0"/>
              <a:t>24.07.2025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AF8D4D-2317-4132-AB47-F1905F7816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924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fe2842bab4_3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g2fe2842bab4_3_1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Factor A Medium" pitchFamily="50" charset="-52"/>
            </a:endParaRPr>
          </a:p>
        </p:txBody>
      </p:sp>
      <p:sp>
        <p:nvSpPr>
          <p:cNvPr id="176" name="Google Shape;176;g2fe2842bab4_3_16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actor A Medium" pitchFamily="50" charset="-52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actor A Medium" pitchFamily="50" charset="-52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fe2842bab4_3_2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8" name="Google Shape;208;g2fe2842bab4_3_20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Factor A Medium" pitchFamily="50" charset="-52"/>
            </a:endParaRPr>
          </a:p>
        </p:txBody>
      </p:sp>
      <p:sp>
        <p:nvSpPr>
          <p:cNvPr id="209" name="Google Shape;209;g2fe2842bab4_3_20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actor A Medium" pitchFamily="50" charset="-52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actor A Medium" pitchFamily="50" charset="-52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fe2842bab4_3_1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" name="Google Shape;185;g2fe2842bab4_3_17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Factor A Medium" pitchFamily="50" charset="-52"/>
            </a:endParaRPr>
          </a:p>
        </p:txBody>
      </p:sp>
      <p:sp>
        <p:nvSpPr>
          <p:cNvPr id="186" name="Google Shape;186;g2fe2842bab4_3_17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actor A Medium" pitchFamily="50" charset="-52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actor A Medium" pitchFamily="50" charset="-52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fe2842bab4_3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6" name="Google Shape;196;g2fe2842bab4_3_18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Factor A Medium" pitchFamily="50" charset="-52"/>
            </a:endParaRPr>
          </a:p>
        </p:txBody>
      </p:sp>
      <p:sp>
        <p:nvSpPr>
          <p:cNvPr id="197" name="Google Shape;197;g2fe2842bab4_3_18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actor A Medium" pitchFamily="50" charset="-52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actor A Medium" pitchFamily="50" charset="-52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fe2842bab4_3_2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0" name="Google Shape;220;g2fe2842bab4_3_2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Factor A Medium" pitchFamily="50" charset="-52"/>
            </a:endParaRPr>
          </a:p>
        </p:txBody>
      </p:sp>
      <p:sp>
        <p:nvSpPr>
          <p:cNvPr id="221" name="Google Shape;221;g2fe2842bab4_3_2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actor A Medium" pitchFamily="50" charset="-52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6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actor A Medium" pitchFamily="50" charset="-52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F8D4D-2317-4132-AB47-F1905F78163F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760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EAAE04-D7E8-F446-2B1B-A67D9C8DE1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08285C9-12A2-3EA0-9738-95F92A8B2A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FF1032-7848-EB73-F7E2-B427DA610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F51D0-DD52-D349-8184-18B289872AFA}" type="datetimeFigureOut">
              <a:rPr lang="ru-RU" smtClean="0"/>
              <a:t>24.07.2025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5D09A1-685F-0009-350E-43CEB5936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21B009-C242-DDA8-7D50-B0AAB1A52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01496-4368-B644-8C0E-FA5D6517F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966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FDCD48-3314-E64A-B9AD-EAFEEF08F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4910FF-42AD-03CF-F3F6-886CA3BDE1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EE5465-0FD9-B19F-A525-60E3A761A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F51D0-DD52-D349-8184-18B289872AFA}" type="datetimeFigureOut">
              <a:rPr lang="ru-RU" smtClean="0"/>
              <a:t>24.07.2025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5D37F3-C2A0-BD6D-8E34-F1EB5A038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8E70B16-744E-01CE-AFDC-8F3EB5956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01496-4368-B644-8C0E-FA5D6517F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288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067F73-55A7-C7EA-AB4F-13B28F5FA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CF279ED-BC91-407E-BF3A-335C3BDB70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E4328C-5020-66B4-395B-B9D9B70D3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F51D0-DD52-D349-8184-18B289872AFA}" type="datetimeFigureOut">
              <a:rPr lang="ru-RU" smtClean="0"/>
              <a:t>24.07.2025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81DBDB-FD74-E06A-A266-49140765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D91A6D-F813-33A2-1917-86669660E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01496-4368-B644-8C0E-FA5D6517F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65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17BE9C-B5A5-9056-CF29-8D638B170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F82B62-8F1B-38E2-5EAA-9939FE4675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4C46588-EB24-C72B-F966-A156F615D2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60A6CC5-FBD6-960E-46CE-E0E26DDF8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F51D0-DD52-D349-8184-18B289872AFA}" type="datetimeFigureOut">
              <a:rPr lang="ru-RU" smtClean="0"/>
              <a:t>24.07.2025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C0028EF-2BA7-C7FE-94C4-C8FA92344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4576C38-F306-C05E-1AC1-8ABBFDEA0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01496-4368-B644-8C0E-FA5D6517F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7268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B337D2-EC90-21C3-C7E5-5174B7690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4665B6D-1471-89BE-EF50-E71DD2153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9C5CD64-925B-F702-42D5-CC066125C3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DAB5E95-3B8F-EA3F-1E9F-9C4D52FCF6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3B47706-D8CD-98FB-DAD4-D879932D8D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E416A95-D6D6-271F-BDC2-F271E3E85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F51D0-DD52-D349-8184-18B289872AFA}" type="datetimeFigureOut">
              <a:rPr lang="ru-RU" smtClean="0"/>
              <a:t>24.07.2025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27789D0-E1FF-E895-2A00-FC109AE7B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B1C0A4B-9DC8-39F5-CADF-80D059795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01496-4368-B644-8C0E-FA5D6517F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7004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2E548A-7AD4-42C2-FE33-DB2F8560C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A26A3CF-3311-9163-6120-B65857CED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F51D0-DD52-D349-8184-18B289872AFA}" type="datetimeFigureOut">
              <a:rPr lang="ru-RU" smtClean="0"/>
              <a:t>24.07.2025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5EA6F94-18C6-FADF-FE24-587F68B33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B7EDB3D-88F8-8907-5A06-51F5E3551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01496-4368-B644-8C0E-FA5D6517F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8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37BA7A0-F1DD-8B9E-A174-2E76096D8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F51D0-DD52-D349-8184-18B289872AFA}" type="datetimeFigureOut">
              <a:rPr lang="ru-RU" smtClean="0"/>
              <a:t>24.07.2025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AC3D1DF-ED80-7122-605E-6D3B5E520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934AC8A-3FB0-34C4-B339-60DEAD2D2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01496-4368-B644-8C0E-FA5D6517F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4102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E1130F-5EE6-2902-6547-3A3184EAC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82878B3-377E-A5C3-9F60-2AF33ED008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D3731CF-1747-40E7-E6E1-BDA32807A9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6FE88C6-B313-2E5B-E7AB-57B72A86A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F51D0-DD52-D349-8184-18B289872AFA}" type="datetimeFigureOut">
              <a:rPr lang="ru-RU" smtClean="0"/>
              <a:t>24.07.2025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D1CD582-A257-1AFD-1457-0A310FD06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04D4EC1-9CFB-66AC-231C-F18C167DB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01496-4368-B644-8C0E-FA5D6517F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0649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BB2D0A-F070-56E5-F22E-F1D9F2F47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DA8E276-A85C-EF6E-2843-001F7924A1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E4DA2-5FE1-9ADC-3367-413CC6E909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C1FA365-28C8-CFD9-2FE0-1B3085ADC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F51D0-DD52-D349-8184-18B289872AFA}" type="datetimeFigureOut">
              <a:rPr lang="ru-RU" smtClean="0"/>
              <a:t>24.07.2025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B4DB81C-C124-3DA3-4768-B82CF11CE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BEFFA81-BEBB-6C81-053B-8CA7B72B4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01496-4368-B644-8C0E-FA5D6517F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702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72E767-0CD7-A6F4-C90B-0370A87FC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E313177-D0F3-2FAC-EAA5-529ED6235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E923B52-877F-1058-1216-6FA30DB17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F51D0-DD52-D349-8184-18B289872AFA}" type="datetimeFigureOut">
              <a:rPr lang="ru-RU" smtClean="0"/>
              <a:t>24.07.2025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901E260-CAF9-9DAF-C991-E0784DC05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EE9D4FF-D8FA-2E7E-2620-014CC5228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01496-4368-B644-8C0E-FA5D6517F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367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68E2355-7490-BB44-8DDA-A630B2D146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F54004C-4856-4E25-7E7C-E02A5433DF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94F01B-D288-874C-171D-03DF2FB91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F51D0-DD52-D349-8184-18B289872AFA}" type="datetimeFigureOut">
              <a:rPr lang="ru-RU" smtClean="0"/>
              <a:t>24.07.2025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A51EA43-FE7D-3C1C-751C-965D066A8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C4EC25-5033-2AD1-09BF-8577438DB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01496-4368-B644-8C0E-FA5D6517F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2500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Титульный слайд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Factor A Medium" pitchFamily="50" charset="-52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Factor A Medium" pitchFamily="50" charset="-52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ru-RU" dirty="0"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ru-RU" dirty="0"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84556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Заголовок и объект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Factor A Medium" pitchFamily="50" charset="-52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Factor A Medium" pitchFamily="50" charset="-52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ru-RU" dirty="0"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ru-RU" dirty="0"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16425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Заголовок раздела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Factor A Medium" pitchFamily="50" charset="-52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Factor A Medium" pitchFamily="50" charset="-52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ru-RU" dirty="0"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ru-RU" dirty="0"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07589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Два объекта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Factor A Medium" pitchFamily="50" charset="-52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Factor A Medium" pitchFamily="50" charset="-52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Factor A Medium" pitchFamily="50" charset="-52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ru-RU" dirty="0"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ru-RU" dirty="0"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77176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Сравнение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Factor A Medium" pitchFamily="50" charset="-52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Factor A Medium" pitchFamily="50" charset="-52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Factor A Medium" pitchFamily="50" charset="-52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Factor A Medium" pitchFamily="50" charset="-52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Factor A Medium" pitchFamily="50" charset="-52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ru-RU" dirty="0"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ru-RU" dirty="0"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39898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Только заголовок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Factor A Medium" pitchFamily="50" charset="-52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ru-RU" dirty="0"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ru-RU" dirty="0"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45985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Пустой слайд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ru-RU" dirty="0"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ru-RU" dirty="0"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03016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Объект с подписью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Factor A Medium" pitchFamily="50" charset="-52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Factor A Medium" pitchFamily="50" charset="-52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Factor A Medium" pitchFamily="50" charset="-52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ru-RU" dirty="0"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ru-RU" dirty="0"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93200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Рисунок с подписью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Factor A Medium" pitchFamily="50" charset="-52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Factor A Medium" pitchFamily="50" charset="-52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ru-RU" dirty="0"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ru-RU" dirty="0"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03727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Заголовок и вертикальный текст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Factor A Medium" pitchFamily="50" charset="-52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Factor A Medium" pitchFamily="50" charset="-52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ru-RU" dirty="0"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ru-RU" dirty="0"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00553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Вертикальный заголовок и текст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Factor A Medium" pitchFamily="50" charset="-52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Factor A Medium" pitchFamily="50" charset="-52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ru-RU" dirty="0"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ru-RU" dirty="0"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19903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80565" y="2168776"/>
            <a:ext cx="6269914" cy="2892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80" b="0" i="0">
                <a:solidFill>
                  <a:srgbClr val="252525"/>
                </a:solidFill>
                <a:latin typeface="Factor A" pitchFamily="50" charset="-52"/>
                <a:cs typeface="Microsoft Sans Serif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9696" y="3840480"/>
            <a:ext cx="853858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75" b="0" i="0">
                <a:solidFill>
                  <a:srgbClr val="7E7E7E"/>
                </a:solidFill>
                <a:latin typeface="Factor A" pitchFamily="50" charset="-52"/>
                <a:cs typeface="Microsoft Sans Serif"/>
              </a:defRPr>
            </a:lvl1pPr>
          </a:lstStyle>
          <a:p>
            <a:pPr marL="35810">
              <a:spcBef>
                <a:spcPts val="9"/>
              </a:spcBef>
            </a:pPr>
            <a:fld id="{81D60167-4931-47E6-BA6A-407CBD079E47}" type="slidenum">
              <a:rPr lang="ru-RU" spc="-23" smtClean="0"/>
              <a:pPr marL="35810">
                <a:spcBef>
                  <a:spcPts val="9"/>
                </a:spcBef>
              </a:pPr>
              <a:t>‹#›</a:t>
            </a:fld>
            <a:endParaRPr lang="ru-RU" spc="-23" dirty="0"/>
          </a:p>
        </p:txBody>
      </p:sp>
    </p:spTree>
    <p:extLst>
      <p:ext uri="{BB962C8B-B14F-4D97-AF65-F5344CB8AC3E}">
        <p14:creationId xmlns:p14="http://schemas.microsoft.com/office/powerpoint/2010/main" val="32901974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12230" y="295092"/>
            <a:ext cx="6801820" cy="289310"/>
          </a:xfrm>
        </p:spPr>
        <p:txBody>
          <a:bodyPr lIns="0" tIns="0" rIns="0" bIns="0"/>
          <a:lstStyle>
            <a:lvl1pPr>
              <a:defRPr sz="1880" b="0" i="0">
                <a:solidFill>
                  <a:srgbClr val="252525"/>
                </a:solidFill>
                <a:latin typeface="Factor A" pitchFamily="50" charset="-52"/>
                <a:cs typeface="Microsoft Sans Serif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75" b="0" i="0">
                <a:solidFill>
                  <a:srgbClr val="7E7E7E"/>
                </a:solidFill>
                <a:latin typeface="Factor A" pitchFamily="50" charset="-52"/>
                <a:cs typeface="Microsoft Sans Serif"/>
              </a:defRPr>
            </a:lvl1pPr>
          </a:lstStyle>
          <a:p>
            <a:pPr marL="35810">
              <a:spcBef>
                <a:spcPts val="9"/>
              </a:spcBef>
            </a:pPr>
            <a:fld id="{81D60167-4931-47E6-BA6A-407CBD079E47}" type="slidenum">
              <a:rPr lang="ru-RU" spc="-23" smtClean="0"/>
              <a:pPr marL="35810">
                <a:spcBef>
                  <a:spcPts val="9"/>
                </a:spcBef>
              </a:pPr>
              <a:t>‹#›</a:t>
            </a:fld>
            <a:endParaRPr lang="ru-RU" spc="-23" dirty="0"/>
          </a:p>
        </p:txBody>
      </p:sp>
    </p:spTree>
    <p:extLst>
      <p:ext uri="{BB962C8B-B14F-4D97-AF65-F5344CB8AC3E}">
        <p14:creationId xmlns:p14="http://schemas.microsoft.com/office/powerpoint/2010/main" val="27261490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12230" y="295092"/>
            <a:ext cx="6801820" cy="289310"/>
          </a:xfrm>
        </p:spPr>
        <p:txBody>
          <a:bodyPr lIns="0" tIns="0" rIns="0" bIns="0"/>
          <a:lstStyle>
            <a:lvl1pPr>
              <a:defRPr sz="1880" b="0" i="0">
                <a:solidFill>
                  <a:srgbClr val="252525"/>
                </a:solidFill>
                <a:latin typeface="Factor A" pitchFamily="50" charset="-52"/>
                <a:cs typeface="Microsoft Sans Serif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898" y="1577340"/>
            <a:ext cx="5306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1957" y="1577340"/>
            <a:ext cx="5306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7/24/2025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75" b="0" i="0">
                <a:solidFill>
                  <a:srgbClr val="7E7E7E"/>
                </a:solidFill>
                <a:latin typeface="Factor A" pitchFamily="50" charset="-52"/>
                <a:cs typeface="Microsoft Sans Serif"/>
              </a:defRPr>
            </a:lvl1pPr>
          </a:lstStyle>
          <a:p>
            <a:pPr marL="35810">
              <a:spcBef>
                <a:spcPts val="9"/>
              </a:spcBef>
            </a:pPr>
            <a:fld id="{81D60167-4931-47E6-BA6A-407CBD079E47}" type="slidenum">
              <a:rPr lang="ru-RU" spc="-23" smtClean="0"/>
              <a:pPr marL="35810">
                <a:spcBef>
                  <a:spcPts val="9"/>
                </a:spcBef>
              </a:pPr>
              <a:t>‹#›</a:t>
            </a:fld>
            <a:endParaRPr lang="ru-RU" spc="-23" dirty="0"/>
          </a:p>
        </p:txBody>
      </p:sp>
    </p:spTree>
    <p:extLst>
      <p:ext uri="{BB962C8B-B14F-4D97-AF65-F5344CB8AC3E}">
        <p14:creationId xmlns:p14="http://schemas.microsoft.com/office/powerpoint/2010/main" val="40305277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12230" y="295092"/>
            <a:ext cx="6801820" cy="289310"/>
          </a:xfrm>
        </p:spPr>
        <p:txBody>
          <a:bodyPr lIns="0" tIns="0" rIns="0" bIns="0"/>
          <a:lstStyle>
            <a:lvl1pPr>
              <a:defRPr sz="1880" b="0" i="0">
                <a:solidFill>
                  <a:srgbClr val="252525"/>
                </a:solidFill>
                <a:latin typeface="Factor A" pitchFamily="50" charset="-52"/>
                <a:cs typeface="Microsoft Sans Serif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7/24/2025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75" b="0" i="0">
                <a:solidFill>
                  <a:srgbClr val="7E7E7E"/>
                </a:solidFill>
                <a:latin typeface="Factor A" pitchFamily="50" charset="-52"/>
                <a:cs typeface="Microsoft Sans Serif"/>
              </a:defRPr>
            </a:lvl1pPr>
          </a:lstStyle>
          <a:p>
            <a:pPr marL="35810">
              <a:spcBef>
                <a:spcPts val="9"/>
              </a:spcBef>
            </a:pPr>
            <a:fld id="{81D60167-4931-47E6-BA6A-407CBD079E47}" type="slidenum">
              <a:rPr lang="ru-RU" spc="-23" smtClean="0"/>
              <a:pPr marL="35810">
                <a:spcBef>
                  <a:spcPts val="9"/>
                </a:spcBef>
              </a:pPr>
              <a:t>‹#›</a:t>
            </a:fld>
            <a:endParaRPr lang="ru-RU" spc="-23" dirty="0"/>
          </a:p>
        </p:txBody>
      </p:sp>
    </p:spTree>
    <p:extLst>
      <p:ext uri="{BB962C8B-B14F-4D97-AF65-F5344CB8AC3E}">
        <p14:creationId xmlns:p14="http://schemas.microsoft.com/office/powerpoint/2010/main" val="10516949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75" b="0" i="0">
                <a:solidFill>
                  <a:srgbClr val="7E7E7E"/>
                </a:solidFill>
                <a:latin typeface="Factor A" pitchFamily="50" charset="-52"/>
                <a:cs typeface="Microsoft Sans Serif"/>
              </a:defRPr>
            </a:lvl1pPr>
          </a:lstStyle>
          <a:p>
            <a:pPr marL="35810">
              <a:spcBef>
                <a:spcPts val="9"/>
              </a:spcBef>
            </a:pPr>
            <a:fld id="{81D60167-4931-47E6-BA6A-407CBD079E47}" type="slidenum">
              <a:rPr lang="ru-RU" spc="-23" smtClean="0"/>
              <a:pPr marL="35810">
                <a:spcBef>
                  <a:spcPts val="9"/>
                </a:spcBef>
              </a:pPr>
              <a:t>‹#›</a:t>
            </a:fld>
            <a:endParaRPr lang="ru-RU" spc="-23" dirty="0"/>
          </a:p>
        </p:txBody>
      </p:sp>
    </p:spTree>
    <p:extLst>
      <p:ext uri="{BB962C8B-B14F-4D97-AF65-F5344CB8AC3E}">
        <p14:creationId xmlns:p14="http://schemas.microsoft.com/office/powerpoint/2010/main" val="2344073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1E58C2-7DE1-DB2C-E3BA-3D3275931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D0908A-498D-9FC3-75BC-638915A5F6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AAB364B-2D9A-038B-4E17-68D37A88A5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3F51D0-DD52-D349-8184-18B289872AFA}" type="datetimeFigureOut">
              <a:rPr lang="ru-RU" smtClean="0"/>
              <a:t>24.07.2025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60AEA2-1B4D-346F-0347-BF8797B285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99C0653-0E6D-5AF5-F702-63C17BEF82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C01496-4368-B644-8C0E-FA5D6517F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7267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Factor A Medium" pitchFamily="50" charset="-52"/>
                <a:ea typeface="Factor A Medium" pitchFamily="50" charset="-52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Factor A Medium" pitchFamily="50" charset="-52"/>
                <a:ea typeface="Factor A Medium" pitchFamily="50" charset="-52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Factor A Medium" pitchFamily="50" charset="-52"/>
                <a:ea typeface="Factor A Medium" pitchFamily="50" charset="-52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561449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Factor A Medium" pitchFamily="50" charset="-52"/>
          <a:ea typeface="Factor A Medium" pitchFamily="50" charset="-52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Factor A Medium" pitchFamily="50" charset="-52"/>
          <a:ea typeface="Factor A Medium" pitchFamily="50" charset="-52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12230" y="295092"/>
            <a:ext cx="680182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252525"/>
                </a:solidFill>
                <a:latin typeface="Microsoft Sans Serif"/>
                <a:cs typeface="Microsoft Sans Serif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19741" y="1365990"/>
            <a:ext cx="1155849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7312" y="6377940"/>
            <a:ext cx="390335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898" y="6377940"/>
            <a:ext cx="280553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564231" y="6366370"/>
            <a:ext cx="207384" cy="1808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75" b="0" i="0">
                <a:solidFill>
                  <a:srgbClr val="7E7E7E"/>
                </a:solidFill>
                <a:latin typeface="Factor A" pitchFamily="50" charset="-52"/>
                <a:cs typeface="Microsoft Sans Serif"/>
              </a:defRPr>
            </a:lvl1pPr>
          </a:lstStyle>
          <a:p>
            <a:pPr marL="35810">
              <a:spcBef>
                <a:spcPts val="9"/>
              </a:spcBef>
            </a:pPr>
            <a:fld id="{81D60167-4931-47E6-BA6A-407CBD079E47}" type="slidenum">
              <a:rPr lang="ru-RU" spc="-23" smtClean="0"/>
              <a:pPr marL="35810">
                <a:spcBef>
                  <a:spcPts val="9"/>
                </a:spcBef>
              </a:pPr>
              <a:t>‹#›</a:t>
            </a:fld>
            <a:endParaRPr lang="ru-RU" spc="-23" dirty="0"/>
          </a:p>
        </p:txBody>
      </p:sp>
    </p:spTree>
    <p:extLst>
      <p:ext uri="{BB962C8B-B14F-4D97-AF65-F5344CB8AC3E}">
        <p14:creationId xmlns:p14="http://schemas.microsoft.com/office/powerpoint/2010/main" val="1578950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txStyles>
    <p:titleStyle>
      <a:lvl1pPr>
        <a:defRPr>
          <a:latin typeface="Factor A" pitchFamily="50" charset="-52"/>
          <a:ea typeface="+mj-ea"/>
          <a:cs typeface="+mj-cs"/>
        </a:defRPr>
      </a:lvl1pPr>
    </p:titleStyle>
    <p:bodyStyle>
      <a:lvl1pPr marL="0">
        <a:defRPr>
          <a:latin typeface="Factor A" pitchFamily="50" charset="-52"/>
          <a:ea typeface="+mn-ea"/>
          <a:cs typeface="+mn-cs"/>
        </a:defRPr>
      </a:lvl1pPr>
      <a:lvl2pPr marL="429722">
        <a:defRPr>
          <a:latin typeface="+mn-lt"/>
          <a:ea typeface="+mn-ea"/>
          <a:cs typeface="+mn-cs"/>
        </a:defRPr>
      </a:lvl2pPr>
      <a:lvl3pPr marL="859445">
        <a:defRPr>
          <a:latin typeface="+mn-lt"/>
          <a:ea typeface="+mn-ea"/>
          <a:cs typeface="+mn-cs"/>
        </a:defRPr>
      </a:lvl3pPr>
      <a:lvl4pPr marL="1289167">
        <a:defRPr>
          <a:latin typeface="+mn-lt"/>
          <a:ea typeface="+mn-ea"/>
          <a:cs typeface="+mn-cs"/>
        </a:defRPr>
      </a:lvl4pPr>
      <a:lvl5pPr marL="1718889">
        <a:defRPr>
          <a:latin typeface="+mn-lt"/>
          <a:ea typeface="+mn-ea"/>
          <a:cs typeface="+mn-cs"/>
        </a:defRPr>
      </a:lvl5pPr>
      <a:lvl6pPr marL="2148611">
        <a:defRPr>
          <a:latin typeface="+mn-lt"/>
          <a:ea typeface="+mn-ea"/>
          <a:cs typeface="+mn-cs"/>
        </a:defRPr>
      </a:lvl6pPr>
      <a:lvl7pPr marL="2578334">
        <a:defRPr>
          <a:latin typeface="+mn-lt"/>
          <a:ea typeface="+mn-ea"/>
          <a:cs typeface="+mn-cs"/>
        </a:defRPr>
      </a:lvl7pPr>
      <a:lvl8pPr marL="3008056">
        <a:defRPr>
          <a:latin typeface="+mn-lt"/>
          <a:ea typeface="+mn-ea"/>
          <a:cs typeface="+mn-cs"/>
        </a:defRPr>
      </a:lvl8pPr>
      <a:lvl9pPr marL="343777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9722">
        <a:defRPr>
          <a:latin typeface="+mn-lt"/>
          <a:ea typeface="+mn-ea"/>
          <a:cs typeface="+mn-cs"/>
        </a:defRPr>
      </a:lvl2pPr>
      <a:lvl3pPr marL="859445">
        <a:defRPr>
          <a:latin typeface="+mn-lt"/>
          <a:ea typeface="+mn-ea"/>
          <a:cs typeface="+mn-cs"/>
        </a:defRPr>
      </a:lvl3pPr>
      <a:lvl4pPr marL="1289167">
        <a:defRPr>
          <a:latin typeface="+mn-lt"/>
          <a:ea typeface="+mn-ea"/>
          <a:cs typeface="+mn-cs"/>
        </a:defRPr>
      </a:lvl4pPr>
      <a:lvl5pPr marL="1718889">
        <a:defRPr>
          <a:latin typeface="+mn-lt"/>
          <a:ea typeface="+mn-ea"/>
          <a:cs typeface="+mn-cs"/>
        </a:defRPr>
      </a:lvl5pPr>
      <a:lvl6pPr marL="2148611">
        <a:defRPr>
          <a:latin typeface="+mn-lt"/>
          <a:ea typeface="+mn-ea"/>
          <a:cs typeface="+mn-cs"/>
        </a:defRPr>
      </a:lvl6pPr>
      <a:lvl7pPr marL="2578334">
        <a:defRPr>
          <a:latin typeface="+mn-lt"/>
          <a:ea typeface="+mn-ea"/>
          <a:cs typeface="+mn-cs"/>
        </a:defRPr>
      </a:lvl7pPr>
      <a:lvl8pPr marL="3008056">
        <a:defRPr>
          <a:latin typeface="+mn-lt"/>
          <a:ea typeface="+mn-ea"/>
          <a:cs typeface="+mn-cs"/>
        </a:defRPr>
      </a:lvl8pPr>
      <a:lvl9pPr marL="343777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33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E716E8D-AF70-4DA8-A748-7156C6E02D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5418" y="365720"/>
            <a:ext cx="2961394" cy="597111"/>
          </a:xfrm>
          <a:prstGeom prst="rect">
            <a:avLst/>
          </a:prstGeom>
        </p:spPr>
      </p:pic>
      <p:grpSp>
        <p:nvGrpSpPr>
          <p:cNvPr id="15" name="Google Shape;89;p13">
            <a:extLst>
              <a:ext uri="{FF2B5EF4-FFF2-40B4-BE49-F238E27FC236}">
                <a16:creationId xmlns:a16="http://schemas.microsoft.com/office/drawing/2014/main" id="{EE097DA4-07C9-4F1F-8F4F-23A6EAF81A5D}"/>
              </a:ext>
            </a:extLst>
          </p:cNvPr>
          <p:cNvGrpSpPr/>
          <p:nvPr/>
        </p:nvGrpSpPr>
        <p:grpSpPr>
          <a:xfrm>
            <a:off x="-1664345" y="-8313"/>
            <a:ext cx="13856345" cy="6866313"/>
            <a:chOff x="0" y="0"/>
            <a:chExt cx="13856345" cy="6866313"/>
          </a:xfrm>
        </p:grpSpPr>
        <p:pic>
          <p:nvPicPr>
            <p:cNvPr id="26" name="Google Shape;90;p13">
              <a:extLst>
                <a:ext uri="{FF2B5EF4-FFF2-40B4-BE49-F238E27FC236}">
                  <a16:creationId xmlns:a16="http://schemas.microsoft.com/office/drawing/2014/main" id="{3B0C7D73-0BD4-4EDA-B67C-905EE650F86F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3468959" cy="3429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91;p13">
              <a:extLst>
                <a:ext uri="{FF2B5EF4-FFF2-40B4-BE49-F238E27FC236}">
                  <a16:creationId xmlns:a16="http://schemas.microsoft.com/office/drawing/2014/main" id="{4B5DC0EC-03BF-4620-8EDC-1DD8E43941A1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459892" y="0"/>
              <a:ext cx="3468959" cy="3429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92;p13">
              <a:extLst>
                <a:ext uri="{FF2B5EF4-FFF2-40B4-BE49-F238E27FC236}">
                  <a16:creationId xmlns:a16="http://schemas.microsoft.com/office/drawing/2014/main" id="{DF74FFEA-D78E-42DC-AE6D-E96AE021027F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3432790"/>
              <a:ext cx="3468959" cy="3429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93;p13">
              <a:extLst>
                <a:ext uri="{FF2B5EF4-FFF2-40B4-BE49-F238E27FC236}">
                  <a16:creationId xmlns:a16="http://schemas.microsoft.com/office/drawing/2014/main" id="{11042129-C4C9-406A-AF67-32AA9EE3BE17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468958" y="3437313"/>
              <a:ext cx="3468959" cy="3429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Google Shape;94;p13">
              <a:extLst>
                <a:ext uri="{FF2B5EF4-FFF2-40B4-BE49-F238E27FC236}">
                  <a16:creationId xmlns:a16="http://schemas.microsoft.com/office/drawing/2014/main" id="{A38773FF-6A1A-462A-97AE-A27D3CF9358C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927494" y="0"/>
              <a:ext cx="3468959" cy="3429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" name="Google Shape;95;p13">
              <a:extLst>
                <a:ext uri="{FF2B5EF4-FFF2-40B4-BE49-F238E27FC236}">
                  <a16:creationId xmlns:a16="http://schemas.microsoft.com/office/drawing/2014/main" id="{ED1CD37C-E327-42CF-9139-78CF93D4D00D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927494" y="3432790"/>
              <a:ext cx="3468959" cy="3429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Google Shape;96;p13">
              <a:extLst>
                <a:ext uri="{FF2B5EF4-FFF2-40B4-BE49-F238E27FC236}">
                  <a16:creationId xmlns:a16="http://schemas.microsoft.com/office/drawing/2014/main" id="{68222C1E-D781-4191-83ED-3B6115D2F8FE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387386" y="0"/>
              <a:ext cx="3468959" cy="3429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" name="Google Shape;97;p13">
              <a:extLst>
                <a:ext uri="{FF2B5EF4-FFF2-40B4-BE49-F238E27FC236}">
                  <a16:creationId xmlns:a16="http://schemas.microsoft.com/office/drawing/2014/main" id="{DA0AB6C2-9DD0-425B-AEE9-9B8D2DD73EB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387386" y="3432790"/>
              <a:ext cx="3468959" cy="3429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" name="Google Shape;167;p19">
            <a:extLst>
              <a:ext uri="{FF2B5EF4-FFF2-40B4-BE49-F238E27FC236}">
                <a16:creationId xmlns:a16="http://schemas.microsoft.com/office/drawing/2014/main" id="{E85B5475-E471-4FF8-929B-C5951F3000AB}"/>
              </a:ext>
            </a:extLst>
          </p:cNvPr>
          <p:cNvSpPr txBox="1"/>
          <p:nvPr/>
        </p:nvSpPr>
        <p:spPr>
          <a:xfrm>
            <a:off x="4514126" y="2008664"/>
            <a:ext cx="7252686" cy="2771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4000" b="1" i="0" u="none" strike="noStrike" kern="0" cap="none" spc="0" normalizeH="0" baseline="0" noProof="0" dirty="0">
                <a:ln>
                  <a:noFill/>
                </a:ln>
                <a:solidFill>
                  <a:srgbClr val="3C4798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«Новая инженерия»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3100" b="1" i="0" u="none" strike="noStrike" kern="0" cap="none" spc="0" normalizeH="0" baseline="0" noProof="0" dirty="0">
              <a:ln>
                <a:noFill/>
              </a:ln>
              <a:solidFill>
                <a:srgbClr val="3C4798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3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флагманское направление Мончегорского политеха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3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по развитию компетенций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3100" b="1" i="0" u="none" strike="noStrike" kern="0" cap="none" spc="0" normalizeH="0" baseline="0" noProof="0" dirty="0">
                <a:ln>
                  <a:noFill/>
                </a:ln>
                <a:solidFill>
                  <a:srgbClr val="3C4798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для</a:t>
            </a:r>
            <a:r>
              <a:rPr kumimoji="0" lang="ru-RU" sz="3100" b="0" i="0" u="none" strike="noStrike" kern="0" cap="none" spc="0" normalizeH="0" baseline="0" noProof="0" dirty="0">
                <a:ln>
                  <a:noFill/>
                </a:ln>
                <a:solidFill>
                  <a:srgbClr val="3C4798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ru-RU" sz="3100" b="1" i="0" u="none" strike="noStrike" kern="0" cap="none" spc="0" normalizeH="0" baseline="0" noProof="0" dirty="0">
                <a:ln>
                  <a:noFill/>
                </a:ln>
                <a:solidFill>
                  <a:srgbClr val="3C4798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современного  производства</a:t>
            </a:r>
            <a:endParaRPr kumimoji="0" sz="3100" b="0" i="0" u="none" strike="noStrike" kern="0" cap="none" spc="0" normalizeH="0" baseline="0" noProof="0" dirty="0">
              <a:ln>
                <a:noFill/>
              </a:ln>
              <a:solidFill>
                <a:srgbClr val="3C4798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673EEDE-99F7-428E-A3B8-09B1EFA972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795" y="1984321"/>
            <a:ext cx="3675800" cy="2792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1"/>
        </a:solid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0"/>
          <p:cNvSpPr txBox="1"/>
          <p:nvPr/>
        </p:nvSpPr>
        <p:spPr>
          <a:xfrm>
            <a:off x="452027" y="1944624"/>
            <a:ext cx="10515600" cy="16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endParaRPr kumimoji="0" sz="3100" b="0" i="0" u="none" strike="noStrike" kern="0" cap="none" spc="0" normalizeH="0" baseline="0" noProof="0" dirty="0">
              <a:ln>
                <a:noFill/>
              </a:ln>
              <a:solidFill>
                <a:srgbClr val="4F5EB3"/>
              </a:solidFill>
              <a:effectLst/>
              <a:uLnTx/>
              <a:uFillTx/>
              <a:latin typeface="Factor A Extrabold" pitchFamily="2" charset="-52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19B2C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Главный вызов современных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19B2C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промышленных предприятий – 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ru-RU" sz="3100" b="1" i="0" u="none" strike="noStrike" kern="0" cap="none" spc="0" normalizeH="0" baseline="0" noProof="0" dirty="0">
                <a:ln>
                  <a:noFill/>
                </a:ln>
                <a:solidFill>
                  <a:srgbClr val="FF67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цифровая трансформация</a:t>
            </a:r>
            <a:endParaRPr kumimoji="0" sz="3100" b="1" i="0" u="none" strike="noStrike" kern="0" cap="none" spc="0" normalizeH="0" baseline="0" noProof="0" dirty="0">
              <a:ln>
                <a:noFill/>
              </a:ln>
              <a:solidFill>
                <a:srgbClr val="FF67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3100" b="0" i="0" u="none" strike="noStrike" kern="0" cap="none" spc="0" normalizeH="0" baseline="0" noProof="0" dirty="0">
              <a:ln>
                <a:noFill/>
              </a:ln>
              <a:solidFill>
                <a:srgbClr val="4F5EB3"/>
              </a:solidFill>
              <a:effectLst/>
              <a:uLnTx/>
              <a:uFillTx/>
              <a:latin typeface="Factor A Extrabold" pitchFamily="2" charset="-52"/>
              <a:cs typeface="Arial"/>
              <a:sym typeface="Arial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680178D-F231-412D-8895-F599463A1A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474302" y="-1562239"/>
            <a:ext cx="717698" cy="10300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DA9D42A7-A987-4D03-847D-45DE2043A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5761" y="2572362"/>
            <a:ext cx="4802665" cy="3877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717331E-C69E-498B-B6D5-22481A6E8A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857353" y="408162"/>
            <a:ext cx="1918160" cy="38661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1"/>
        </a:soli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3"/>
          <p:cNvSpPr txBox="1"/>
          <p:nvPr/>
        </p:nvSpPr>
        <p:spPr>
          <a:xfrm>
            <a:off x="945143" y="-38478"/>
            <a:ext cx="8669100" cy="1106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FF6700"/>
              </a:solidFill>
              <a:effectLst/>
              <a:uLnTx/>
              <a:uFillTx/>
              <a:latin typeface="Factor A Extrabold" pitchFamily="2" charset="-52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FF67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Портфель образовательных программ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FF67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216" name="Google Shape;216;p23"/>
          <p:cNvSpPr txBox="1"/>
          <p:nvPr/>
        </p:nvSpPr>
        <p:spPr>
          <a:xfrm>
            <a:off x="953383" y="930866"/>
            <a:ext cx="9590890" cy="2591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19B2C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ДПП «Аддитивное производство и реверсивный инжиниринг»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19B2C4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19B2C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(переподготовка 413 час., 8 мес.)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19B2C4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19B2C4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19B2C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ДПП «3Д-моделирование и аддитивное прототипирование»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19B2C4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19B2C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(переподготовка 273 час., 4 мес.)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19B2C4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19B2C4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19B2C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Основная программа профессионального обучения «Оператор аддитивного оборудования», 92 час., 3 мес.++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  <a:tabLst/>
              <a:defRPr/>
            </a:pPr>
            <a:endParaRPr lang="ru-RU" sz="2000" kern="0" dirty="0">
              <a:solidFill>
                <a:srgbClr val="19B2C4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  <a:tabLst/>
              <a:defRPr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19B2C4"/>
              </a:solidFill>
              <a:effectLst/>
              <a:uLnTx/>
              <a:uFillTx/>
              <a:latin typeface="Factor A Medium" pitchFamily="50" charset="-52"/>
              <a:cs typeface="Arial"/>
              <a:sym typeface="Arial"/>
            </a:endParaRPr>
          </a:p>
        </p:txBody>
      </p:sp>
      <p:sp>
        <p:nvSpPr>
          <p:cNvPr id="217" name="Google Shape;217;p23"/>
          <p:cNvSpPr txBox="1"/>
          <p:nvPr/>
        </p:nvSpPr>
        <p:spPr>
          <a:xfrm>
            <a:off x="953383" y="4286836"/>
            <a:ext cx="9941810" cy="27638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19B2C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50 слушателей 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19B2C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успешно завершили обучение</a:t>
            </a: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19B2C4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19B2C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более 50 реальных задач 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19B2C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получили решение </a:t>
            </a:r>
            <a:b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19B2C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</a:b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19B2C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в виде испытательных образцов</a:t>
            </a: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19B2C4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19B2C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более 10 млн руб.  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19B2C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- предварительный экономический эффект от внедрения результатов проектной деятельности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19B2C4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19B2C4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61C49FB-E8B8-4340-9DE6-71CD50A11F12}"/>
              </a:ext>
            </a:extLst>
          </p:cNvPr>
          <p:cNvSpPr txBox="1"/>
          <p:nvPr/>
        </p:nvSpPr>
        <p:spPr>
          <a:xfrm>
            <a:off x="945143" y="3658623"/>
            <a:ext cx="6136640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FF67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Результаты обучения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15319EF9-1278-4BDB-A55B-4884BD901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474302" y="-1562239"/>
            <a:ext cx="717698" cy="10300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FB9958C-7F4A-47E6-A8D8-4D649AC1218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8430"/>
          <a:stretch/>
        </p:blipFill>
        <p:spPr>
          <a:xfrm>
            <a:off x="9537591" y="1378577"/>
            <a:ext cx="2013363" cy="156574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7845D21-B254-46F9-ABA9-66C340B25A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857353" y="408162"/>
            <a:ext cx="1918160" cy="38661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1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1"/>
          <p:cNvSpPr txBox="1"/>
          <p:nvPr/>
        </p:nvSpPr>
        <p:spPr>
          <a:xfrm>
            <a:off x="5446584" y="2105362"/>
            <a:ext cx="6912230" cy="2519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8"/>
              <a:buFont typeface="Arial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FF6700"/>
                </a:solidFill>
                <a:effectLst/>
                <a:uLnTx/>
                <a:uFillTx/>
                <a:cs typeface="Arial" panose="020B0604020202020204" pitchFamily="34" charset="0"/>
                <a:sym typeface="Arial"/>
              </a:rPr>
              <a:t>ТЕНДЕНЦИИ</a:t>
            </a:r>
            <a:b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FF6700"/>
                </a:solidFill>
                <a:effectLst/>
                <a:uLnTx/>
                <a:uFillTx/>
                <a:cs typeface="Arial" panose="020B0604020202020204" pitchFamily="34" charset="0"/>
                <a:sym typeface="Arial"/>
              </a:rPr>
            </a:b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FF6700"/>
                </a:solidFill>
                <a:effectLst/>
                <a:uLnTx/>
                <a:uFillTx/>
                <a:cs typeface="Arial" panose="020B0604020202020204" pitchFamily="34" charset="0"/>
                <a:sym typeface="Arial"/>
              </a:rPr>
              <a:t>В РАЗВИТИИ ИНЖЕНЕРИИ: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FF6700"/>
              </a:solidFill>
              <a:effectLst/>
              <a:uLnTx/>
              <a:uFillTx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366"/>
              <a:buFont typeface="Arial"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8"/>
              <a:buFont typeface="Arial"/>
              <a:buNone/>
              <a:tabLst/>
              <a:defRPr/>
            </a:pPr>
            <a:r>
              <a:rPr lang="ru-RU" sz="2000" kern="0" dirty="0">
                <a:solidFill>
                  <a:srgbClr val="4F5EB3"/>
                </a:solidFill>
                <a:cs typeface="Arial" panose="020B0604020202020204" pitchFamily="34" charset="0"/>
                <a:sym typeface="Arial"/>
              </a:rPr>
              <a:t>    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19B2C4"/>
                </a:solidFill>
                <a:effectLst/>
                <a:uLnTx/>
                <a:uFillTx/>
                <a:cs typeface="Arial" panose="020B0604020202020204" pitchFamily="34" charset="0"/>
                <a:sym typeface="Arial"/>
              </a:rPr>
              <a:t>Аддитивные технологии 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8"/>
              <a:buFont typeface="Arial"/>
              <a:buNone/>
              <a:tabLst/>
              <a:defRPr/>
            </a:pP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19B2C4"/>
                </a:solidFill>
                <a:effectLst/>
                <a:uLnTx/>
                <a:uFillTx/>
                <a:cs typeface="Arial" panose="020B0604020202020204" pitchFamily="34" charset="0"/>
                <a:sym typeface="Arial"/>
              </a:rPr>
              <a:t>и реверсивный инжиниринг;</a:t>
            </a:r>
            <a:endParaRPr kumimoji="0" sz="2000" i="0" u="none" strike="noStrike" kern="0" cap="none" spc="0" normalizeH="0" baseline="0" noProof="0" dirty="0">
              <a:ln>
                <a:noFill/>
              </a:ln>
              <a:solidFill>
                <a:srgbClr val="19B2C4"/>
              </a:solidFill>
              <a:effectLst/>
              <a:uLnTx/>
              <a:uFillTx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8"/>
              <a:buFont typeface="Arial"/>
              <a:buNone/>
              <a:tabLst/>
              <a:defRPr/>
            </a:pPr>
            <a:r>
              <a:rPr lang="ru-RU" sz="2000" kern="0" dirty="0">
                <a:solidFill>
                  <a:srgbClr val="19B2C4"/>
                </a:solidFill>
                <a:cs typeface="Arial" panose="020B0604020202020204" pitchFamily="34" charset="0"/>
                <a:sym typeface="Arial"/>
              </a:rPr>
              <a:t>    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19B2C4"/>
                </a:solidFill>
                <a:effectLst/>
                <a:uLnTx/>
                <a:uFillTx/>
                <a:cs typeface="Arial" panose="020B0604020202020204" pitchFamily="34" charset="0"/>
                <a:sym typeface="Arial"/>
              </a:rPr>
              <a:t>Мехатроника и робототехника;</a:t>
            </a:r>
            <a:endParaRPr kumimoji="0" sz="2000" i="0" u="none" strike="noStrike" kern="0" cap="none" spc="0" normalizeH="0" baseline="0" noProof="0" dirty="0">
              <a:ln>
                <a:noFill/>
              </a:ln>
              <a:solidFill>
                <a:srgbClr val="19B2C4"/>
              </a:solidFill>
              <a:effectLst/>
              <a:uLnTx/>
              <a:uFillTx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8"/>
              <a:buFont typeface="Arial"/>
              <a:buNone/>
              <a:tabLst/>
              <a:defRPr/>
            </a:pPr>
            <a:r>
              <a:rPr lang="ru-RU" sz="2000" kern="0" dirty="0">
                <a:solidFill>
                  <a:srgbClr val="19B2C4"/>
                </a:solidFill>
                <a:cs typeface="Arial" panose="020B0604020202020204" pitchFamily="34" charset="0"/>
                <a:sym typeface="Arial"/>
              </a:rPr>
              <a:t>    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19B2C4"/>
                </a:solidFill>
                <a:effectLst/>
                <a:uLnTx/>
                <a:uFillTx/>
                <a:cs typeface="Arial" panose="020B0604020202020204" pitchFamily="34" charset="0"/>
                <a:sym typeface="Arial"/>
              </a:rPr>
              <a:t>Цифровое проектирование;</a:t>
            </a:r>
            <a:endParaRPr kumimoji="0" sz="2000" i="0" u="none" strike="noStrike" kern="0" cap="none" spc="0" normalizeH="0" baseline="0" noProof="0" dirty="0">
              <a:ln>
                <a:noFill/>
              </a:ln>
              <a:solidFill>
                <a:srgbClr val="19B2C4"/>
              </a:solidFill>
              <a:effectLst/>
              <a:uLnTx/>
              <a:uFillTx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8"/>
              <a:buFont typeface="Arial"/>
              <a:buNone/>
              <a:tabLst/>
              <a:defRPr/>
            </a:pPr>
            <a:r>
              <a:rPr lang="ru-RU" sz="2000" kern="0" dirty="0">
                <a:solidFill>
                  <a:srgbClr val="19B2C4"/>
                </a:solidFill>
                <a:cs typeface="Arial" panose="020B0604020202020204" pitchFamily="34" charset="0"/>
                <a:sym typeface="Arial"/>
              </a:rPr>
              <a:t>    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19B2C4"/>
                </a:solidFill>
                <a:effectLst/>
                <a:uLnTx/>
                <a:uFillTx/>
                <a:cs typeface="Arial" panose="020B0604020202020204" pitchFamily="34" charset="0"/>
                <a:sym typeface="Arial"/>
              </a:rPr>
              <a:t>3D-моделирование (цифровые двойники);</a:t>
            </a:r>
            <a:endParaRPr kumimoji="0" sz="2000" i="0" u="none" strike="noStrike" kern="0" cap="none" spc="0" normalizeH="0" baseline="0" noProof="0" dirty="0">
              <a:ln>
                <a:noFill/>
              </a:ln>
              <a:solidFill>
                <a:srgbClr val="19B2C4"/>
              </a:solidFill>
              <a:effectLst/>
              <a:uLnTx/>
              <a:uFillTx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8"/>
              <a:buFont typeface="Arial"/>
              <a:buNone/>
              <a:tabLst/>
              <a:defRPr/>
            </a:pPr>
            <a:r>
              <a:rPr lang="ru-RU" sz="2000" kern="0" dirty="0">
                <a:solidFill>
                  <a:srgbClr val="19B2C4"/>
                </a:solidFill>
                <a:cs typeface="Arial" panose="020B0604020202020204" pitchFamily="34" charset="0"/>
                <a:sym typeface="Arial"/>
              </a:rPr>
              <a:t>    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19B2C4"/>
                </a:solidFill>
                <a:effectLst/>
                <a:uLnTx/>
                <a:uFillTx/>
                <a:cs typeface="Arial" panose="020B0604020202020204" pitchFamily="34" charset="0"/>
                <a:sym typeface="Arial"/>
              </a:rPr>
              <a:t>Передовые производственные технологии;</a:t>
            </a:r>
            <a:endParaRPr kumimoji="0" sz="2000" i="0" u="none" strike="noStrike" kern="0" cap="none" spc="0" normalizeH="0" baseline="0" noProof="0" dirty="0">
              <a:ln>
                <a:noFill/>
              </a:ln>
              <a:solidFill>
                <a:srgbClr val="19B2C4"/>
              </a:solidFill>
              <a:effectLst/>
              <a:uLnTx/>
              <a:uFillTx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8"/>
              <a:buFont typeface="Arial"/>
              <a:buNone/>
              <a:tabLst/>
              <a:defRPr/>
            </a:pPr>
            <a:r>
              <a:rPr lang="ru-RU" sz="2000" kern="0" dirty="0">
                <a:solidFill>
                  <a:srgbClr val="19B2C4"/>
                </a:solidFill>
                <a:cs typeface="Arial" panose="020B0604020202020204" pitchFamily="34" charset="0"/>
                <a:sym typeface="Arial"/>
              </a:rPr>
              <a:t>    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19B2C4"/>
                </a:solidFill>
                <a:effectLst/>
                <a:uLnTx/>
                <a:uFillTx/>
                <a:cs typeface="Arial" panose="020B0604020202020204" pitchFamily="34" charset="0"/>
                <a:sym typeface="Arial"/>
              </a:rPr>
              <a:t>Искусственный интеллект;</a:t>
            </a:r>
            <a:endParaRPr kumimoji="0" sz="2000" i="0" u="none" strike="noStrike" kern="0" cap="none" spc="0" normalizeH="0" baseline="0" noProof="0" dirty="0">
              <a:ln>
                <a:noFill/>
              </a:ln>
              <a:solidFill>
                <a:srgbClr val="19B2C4"/>
              </a:solidFill>
              <a:effectLst/>
              <a:uLnTx/>
              <a:uFillTx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8"/>
              <a:buFont typeface="Arial"/>
              <a:buNone/>
              <a:tabLst/>
              <a:defRPr/>
            </a:pPr>
            <a:r>
              <a:rPr lang="ru-RU" sz="2000" kern="0" dirty="0">
                <a:solidFill>
                  <a:srgbClr val="19B2C4"/>
                </a:solidFill>
                <a:cs typeface="Arial" panose="020B0604020202020204" pitchFamily="34" charset="0"/>
                <a:sym typeface="Arial"/>
              </a:rPr>
              <a:t>    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19B2C4"/>
                </a:solidFill>
                <a:effectLst/>
                <a:uLnTx/>
                <a:uFillTx/>
                <a:cs typeface="Arial" panose="020B0604020202020204" pitchFamily="34" charset="0"/>
                <a:sym typeface="Arial"/>
              </a:rPr>
              <a:t>Беспилотные транспортные системы</a:t>
            </a:r>
            <a:endParaRPr kumimoji="0" sz="2000" i="0" u="none" strike="noStrike" kern="0" cap="none" spc="0" normalizeH="0" baseline="0" noProof="0" dirty="0">
              <a:ln>
                <a:noFill/>
              </a:ln>
              <a:solidFill>
                <a:srgbClr val="19B2C4"/>
              </a:solidFill>
              <a:effectLst/>
              <a:uLnTx/>
              <a:uFillTx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8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242C5E"/>
              </a:solidFill>
              <a:effectLst/>
              <a:uLnTx/>
              <a:uFillTx/>
              <a:latin typeface="Factor A Medium" pitchFamily="50" charset="-52"/>
              <a:cs typeface="Arial"/>
              <a:sym typeface="Arial"/>
            </a:endParaRPr>
          </a:p>
        </p:txBody>
      </p:sp>
      <p:sp>
        <p:nvSpPr>
          <p:cNvPr id="193" name="Google Shape;193;p21"/>
          <p:cNvSpPr txBox="1"/>
          <p:nvPr/>
        </p:nvSpPr>
        <p:spPr>
          <a:xfrm>
            <a:off x="982090" y="514011"/>
            <a:ext cx="11037190" cy="1175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19B2C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НУЖНЫ ИНЖЕНЕРНЫЕ</a:t>
            </a:r>
            <a:b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19B2C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</a:b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19B2C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КОМПЕТЕНЦИИ НОВОГО ФОРМАТА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19B2C4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5FC2ED-0879-47BF-8244-C9E910BBD2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120" y="3321609"/>
            <a:ext cx="350529" cy="335991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D078726C-969E-4C3E-AFC3-339E12DDC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474302" y="-1562239"/>
            <a:ext cx="717698" cy="10300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42062EA0-F52C-49BB-8E8B-359E3BC258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489" y="2740194"/>
            <a:ext cx="4209897" cy="3188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35CD6EB-2FCD-439C-B045-F8E35D0BCC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120" y="4015037"/>
            <a:ext cx="350529" cy="33599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7C43368-A980-45A8-9F0D-24C82A2D42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832" y="4372474"/>
            <a:ext cx="350529" cy="33599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72AF00F-065F-487E-8D02-494DDF0F22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653" y="4715088"/>
            <a:ext cx="350529" cy="33599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2F0144A-C4FA-4675-8830-A3143550F6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797" y="5065902"/>
            <a:ext cx="350529" cy="33599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93F0AD5-142B-41CA-B276-07114C2FDB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832" y="5423339"/>
            <a:ext cx="350529" cy="33599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664753A-AA08-44A0-9E77-BCE8D9131C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762" y="5760620"/>
            <a:ext cx="350529" cy="33599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2FD5B5F-EF80-4CDA-8159-EAC26A3F42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857353" y="408162"/>
            <a:ext cx="1918160" cy="38661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1"/>
        </a:solidFill>
        <a:effectLst/>
      </p:bgPr>
    </p:bg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2"/>
          <p:cNvSpPr txBox="1"/>
          <p:nvPr/>
        </p:nvSpPr>
        <p:spPr>
          <a:xfrm>
            <a:off x="1124987" y="3074599"/>
            <a:ext cx="7850883" cy="3723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19B2C4"/>
                </a:solidFill>
                <a:effectLst/>
                <a:uLnTx/>
                <a:uFillTx/>
                <a:latin typeface="Factor A Medium" pitchFamily="50" charset="-52"/>
                <a:cs typeface="Arial"/>
                <a:sym typeface="Arial"/>
              </a:rPr>
              <a:t>    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19B2C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Практикоориентированный подход </a:t>
            </a:r>
          </a:p>
          <a:p>
            <a:pPr>
              <a:lnSpc>
                <a:spcPct val="115000"/>
              </a:lnSpc>
              <a:buClr>
                <a:srgbClr val="000000"/>
              </a:buClr>
              <a:buSzPts val="275"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19B2C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к обучению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19B2C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;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19B2C4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>
              <a:lnSpc>
                <a:spcPct val="115000"/>
              </a:lnSpc>
              <a:buClr>
                <a:srgbClr val="000000"/>
              </a:buClr>
              <a:buSzPts val="275"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19B2C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   Решение реальных </a:t>
            </a:r>
            <a:b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19B2C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</a:b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19B2C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производственных задач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19B2C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;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19B2C4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>
              <a:lnSpc>
                <a:spcPct val="115000"/>
              </a:lnSpc>
              <a:buClr>
                <a:srgbClr val="000000"/>
              </a:buClr>
              <a:buSzPts val="275"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19B2C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   Современное оборудование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19B2C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;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19B2C4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19B2C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   Оценка результатов проектной работы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19B2C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экспертами из реального сектора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19B2C4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366"/>
              <a:buFont typeface="Arial"/>
              <a:buNone/>
              <a:tabLst/>
              <a:defRPr/>
            </a:pP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4F5EB3"/>
              </a:solidFill>
              <a:effectLst/>
              <a:uLnTx/>
              <a:uFillTx/>
              <a:latin typeface="Factor A Medium" pitchFamily="50" charset="-52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  <a:tabLst/>
              <a:defRPr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4F5EB3"/>
              </a:solidFill>
              <a:effectLst/>
              <a:uLnTx/>
              <a:uFillTx/>
              <a:latin typeface="Factor A Medium" pitchFamily="50" charset="-52"/>
              <a:cs typeface="Arial"/>
              <a:sym typeface="Arial"/>
            </a:endParaRP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1D388D34-85AB-4704-B676-2340E464D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474302" y="-1562239"/>
            <a:ext cx="717698" cy="10300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Google Shape;193;p21">
            <a:extLst>
              <a:ext uri="{FF2B5EF4-FFF2-40B4-BE49-F238E27FC236}">
                <a16:creationId xmlns:a16="http://schemas.microsoft.com/office/drawing/2014/main" id="{2591C5D0-BC5A-4127-B7DB-5729059384BA}"/>
              </a:ext>
            </a:extLst>
          </p:cNvPr>
          <p:cNvSpPr txBox="1"/>
          <p:nvPr/>
        </p:nvSpPr>
        <p:spPr>
          <a:xfrm>
            <a:off x="982089" y="514011"/>
            <a:ext cx="10075725" cy="1175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19B2C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МЕНЯЕМ ПРЕДСТАВЛЕНИЕ 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19B2C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О ПРИОРИТЕТНОЙ МОДЕЛИ ОБУЧЕНИЯ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19B2C4"/>
                </a:solidFill>
                <a:effectLst/>
                <a:uLnTx/>
                <a:uFillTx/>
                <a:latin typeface="Factor A Extrabold" pitchFamily="2" charset="-52"/>
                <a:cs typeface="Arial"/>
                <a:sym typeface="Arial"/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D29BFFB-F5A4-4ABC-8B17-1C21E374AB9A}"/>
              </a:ext>
            </a:extLst>
          </p:cNvPr>
          <p:cNvSpPr txBox="1"/>
          <p:nvPr/>
        </p:nvSpPr>
        <p:spPr>
          <a:xfrm>
            <a:off x="1055688" y="1950178"/>
            <a:ext cx="7105207" cy="912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8"/>
              <a:buFont typeface="Arial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FF67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ОБРАЗОВАТЕЛЬНЫЕ ПРОГРАММЫ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8"/>
              <a:buFont typeface="Arial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FF67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ПО ПРОЕКТНОМУ МЕТОДУ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BF5CF411-7A73-455F-827A-507C48160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629" y="2862736"/>
            <a:ext cx="3665582" cy="322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5A3EFDF-D089-4138-B8FF-A97CBA87200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88" y="3148832"/>
            <a:ext cx="350529" cy="335991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E59241C-7D96-464A-BF14-44E6DDF18AF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88" y="3827269"/>
            <a:ext cx="350529" cy="335991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0F1974C-92BB-407A-A60B-E1C9A0CAA8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88" y="4552154"/>
            <a:ext cx="350529" cy="33599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9E0037C-85AA-4A02-AA76-474B923924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88" y="4929964"/>
            <a:ext cx="350529" cy="335991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FADEBDF-B426-4047-ADA1-55EE906A65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857353" y="408162"/>
            <a:ext cx="1918160" cy="38661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1"/>
        </a:solidFill>
        <a:effectLst/>
      </p:bgPr>
    </p:bg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4"/>
          <p:cNvSpPr txBox="1"/>
          <p:nvPr/>
        </p:nvSpPr>
        <p:spPr>
          <a:xfrm>
            <a:off x="2869162" y="1591619"/>
            <a:ext cx="8842428" cy="5148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FF67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Крыльчатка вентилятора охлаждения электродвигателя для самоходной буровой установки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19B2C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2 554 834.72 рублей - годовая экономия цеха на закупку оригинальных крыльчаток вентилятора охлаждения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19B2C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Epiroc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19B2C4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  <a:tabLst/>
              <a:defRPr/>
            </a:pPr>
            <a:endParaRPr lang="ru-RU" sz="2000" kern="0" dirty="0">
              <a:solidFill>
                <a:srgbClr val="4F5EB3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FF67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Крепления подситников для грохота EF2461  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ru-RU" sz="2000" kern="0" dirty="0">
                <a:solidFill>
                  <a:srgbClr val="19B2C4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2 320 000 руб. - экономия цеха на закупке креплений для подситников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4F5EB3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FF67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Флажковый переключатель для запуска и остановки оборудования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ru-RU" sz="2000" kern="0" dirty="0">
                <a:solidFill>
                  <a:srgbClr val="19B2C4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147 520.80 руб. - экономия обогатительной фабрики на флажковых переключателях</a:t>
            </a:r>
            <a:endParaRPr sz="2000" kern="0" dirty="0">
              <a:solidFill>
                <a:srgbClr val="19B2C4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  <a:tabLst/>
              <a:defRPr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3949AB"/>
              </a:solidFill>
              <a:effectLst/>
              <a:uLnTx/>
              <a:uFillTx/>
              <a:latin typeface="Factor A Medium" pitchFamily="50" charset="-52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  <a:tabLst/>
              <a:defRPr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Factor A Medium" pitchFamily="50" charset="-52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  <a:tabLst/>
              <a:defRPr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Factor A Medium" pitchFamily="50" charset="-52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  <a:tabLst/>
              <a:defRPr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actor A Medium" pitchFamily="50" charset="-52"/>
              <a:cs typeface="Arial"/>
              <a:sym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4D19654-8EB3-4F25-BFB5-D16AC52DFBF8}"/>
              </a:ext>
            </a:extLst>
          </p:cNvPr>
          <p:cNvSpPr txBox="1"/>
          <p:nvPr/>
        </p:nvSpPr>
        <p:spPr>
          <a:xfrm>
            <a:off x="256572" y="2177202"/>
            <a:ext cx="1678717" cy="340519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 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5969B61-AF85-49BF-8026-B1395B1FA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249" y="1620108"/>
            <a:ext cx="1834368" cy="141660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8653BF0-43E2-409E-A2AD-B5932C25A9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58238" y="3085694"/>
            <a:ext cx="1490390" cy="174711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97DED814-A49C-453D-BBCD-26250413AF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508" y="4879250"/>
            <a:ext cx="1791851" cy="1343888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90746476-31E0-4EF9-B9A5-7A72AC7E82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474302" y="-1562239"/>
            <a:ext cx="717698" cy="10300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Google Shape;193;p21">
            <a:extLst>
              <a:ext uri="{FF2B5EF4-FFF2-40B4-BE49-F238E27FC236}">
                <a16:creationId xmlns:a16="http://schemas.microsoft.com/office/drawing/2014/main" id="{5A921FD5-B363-4D5B-A3B8-A36928839312}"/>
              </a:ext>
            </a:extLst>
          </p:cNvPr>
          <p:cNvSpPr txBox="1"/>
          <p:nvPr/>
        </p:nvSpPr>
        <p:spPr>
          <a:xfrm>
            <a:off x="982090" y="514011"/>
            <a:ext cx="11037190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19B2C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ПРИМЕРЫ ПРОЕКТНЫХ РЕШЕНИЙ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1B212D39-84A4-E1FD-7D05-BFAC6B21AD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857353" y="408162"/>
            <a:ext cx="1918160" cy="386613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6803BB3A-BE63-4365-8778-9A7A154EA5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474302" y="-1562239"/>
            <a:ext cx="717698" cy="10300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Google Shape;193;p21">
            <a:extLst>
              <a:ext uri="{FF2B5EF4-FFF2-40B4-BE49-F238E27FC236}">
                <a16:creationId xmlns:a16="http://schemas.microsoft.com/office/drawing/2014/main" id="{E813B0B2-CCD5-45CB-9BD4-CDF1F0EC1D47}"/>
              </a:ext>
            </a:extLst>
          </p:cNvPr>
          <p:cNvSpPr txBox="1"/>
          <p:nvPr/>
        </p:nvSpPr>
        <p:spPr>
          <a:xfrm>
            <a:off x="982090" y="514011"/>
            <a:ext cx="7906729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19B2C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НАШИ АКЦЕНТЫ</a:t>
            </a:r>
          </a:p>
        </p:txBody>
      </p:sp>
      <p:sp>
        <p:nvSpPr>
          <p:cNvPr id="12" name="Google Shape;228;p24">
            <a:extLst>
              <a:ext uri="{FF2B5EF4-FFF2-40B4-BE49-F238E27FC236}">
                <a16:creationId xmlns:a16="http://schemas.microsoft.com/office/drawing/2014/main" id="{F46CC3FD-BCCE-4DBE-91AF-20D8E81AD0D4}"/>
              </a:ext>
            </a:extLst>
          </p:cNvPr>
          <p:cNvSpPr txBox="1"/>
          <p:nvPr/>
        </p:nvSpPr>
        <p:spPr>
          <a:xfrm>
            <a:off x="2390774" y="1819275"/>
            <a:ext cx="8583253" cy="4284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FF67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Развитие команды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  <a:tabLst/>
              <a:defRPr/>
            </a:pPr>
            <a:endParaRPr lang="ru-RU" sz="2800" b="1" kern="0" dirty="0">
              <a:solidFill>
                <a:srgbClr val="FF67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FF67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Формирование насмотренности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  <a:tabLst/>
              <a:defRPr/>
            </a:pP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srgbClr val="FF67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FF67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Стажировки и практики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  <a:tabLst/>
              <a:defRPr/>
            </a:pPr>
            <a:endParaRPr lang="ru-RU" sz="2800" b="1" kern="0" dirty="0">
              <a:solidFill>
                <a:srgbClr val="FF67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FF67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Новые компетенции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  <a:tabLst/>
              <a:defRPr/>
            </a:pP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srgbClr val="FF67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FF67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Сообщество профессионалов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  <a:tabLst/>
              <a:defRPr/>
            </a:pP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srgbClr val="FF6700"/>
              </a:solidFill>
              <a:effectLst/>
              <a:uLnTx/>
              <a:uFillTx/>
              <a:latin typeface="Factor A Medium" pitchFamily="50" charset="-52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  <a:tabLst/>
              <a:defRPr/>
            </a:pPr>
            <a:endParaRPr lang="ru-RU" sz="2800" b="1" kern="0" dirty="0">
              <a:solidFill>
                <a:srgbClr val="FF6700"/>
              </a:solidFill>
              <a:latin typeface="Factor A Medium" pitchFamily="50" charset="-52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3949AB"/>
              </a:solidFill>
              <a:effectLst/>
              <a:uLnTx/>
              <a:uFillTx/>
              <a:latin typeface="Factor A Medium" pitchFamily="50" charset="-52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Factor A Medium" pitchFamily="50" charset="-52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Factor A Medium" pitchFamily="50" charset="-52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actor A Medium" pitchFamily="50" charset="-52"/>
              <a:cs typeface="Arial"/>
              <a:sym typeface="Arial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B99BFE9-839D-44CE-A9ED-E7262075852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2849" t="1191" r="18634" b="63020"/>
          <a:stretch/>
        </p:blipFill>
        <p:spPr>
          <a:xfrm>
            <a:off x="1484064" y="1490909"/>
            <a:ext cx="729282" cy="758217"/>
          </a:xfrm>
          <a:prstGeom prst="ellipse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650B1D3-684F-4729-A1E7-874F5301FF6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2849" t="1191" r="18634" b="63020"/>
          <a:stretch/>
        </p:blipFill>
        <p:spPr>
          <a:xfrm>
            <a:off x="1396315" y="2358313"/>
            <a:ext cx="729282" cy="758217"/>
          </a:xfrm>
          <a:prstGeom prst="ellipse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4B36901-FE84-4252-BBF1-10C793F966C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2849" t="1191" r="18634" b="63020"/>
          <a:stretch/>
        </p:blipFill>
        <p:spPr>
          <a:xfrm>
            <a:off x="1432906" y="3160064"/>
            <a:ext cx="702162" cy="730020"/>
          </a:xfrm>
          <a:prstGeom prst="ellipse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C57F4B0-1381-4127-AAC8-30A0FAF2365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2849" t="1191" r="18634" b="63020"/>
          <a:stretch/>
        </p:blipFill>
        <p:spPr>
          <a:xfrm>
            <a:off x="1432905" y="3890084"/>
            <a:ext cx="729282" cy="758217"/>
          </a:xfrm>
          <a:prstGeom prst="ellipse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1C98B1D-4434-4E2C-BD7A-61A7AC7D1F8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2849" t="1191" r="18634" b="63020"/>
          <a:stretch/>
        </p:blipFill>
        <p:spPr>
          <a:xfrm>
            <a:off x="1432904" y="4691835"/>
            <a:ext cx="738795" cy="76810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883076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6195</TotalTime>
  <Words>270</Words>
  <Application>Microsoft Office PowerPoint</Application>
  <PresentationFormat>Широкоэкранный</PresentationFormat>
  <Paragraphs>77</Paragraphs>
  <Slides>7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7</vt:i4>
      </vt:variant>
    </vt:vector>
  </HeadingPairs>
  <TitlesOfParts>
    <vt:vector size="17" baseType="lpstr">
      <vt:lpstr>Calibri Light</vt:lpstr>
      <vt:lpstr>Factor A Extrabold</vt:lpstr>
      <vt:lpstr>Arial</vt:lpstr>
      <vt:lpstr>Calibri</vt:lpstr>
      <vt:lpstr>Factor A</vt:lpstr>
      <vt:lpstr>Factor A Medium</vt:lpstr>
      <vt:lpstr>Microsoft Sans Serif</vt:lpstr>
      <vt:lpstr>Тема Office</vt:lpstr>
      <vt:lpstr>1_Тема Office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</dc:title>
  <dc:creator>Microsoft Office User</dc:creator>
  <cp:lastModifiedBy>gorev</cp:lastModifiedBy>
  <cp:revision>789</cp:revision>
  <dcterms:created xsi:type="dcterms:W3CDTF">2023-09-08T16:55:21Z</dcterms:created>
  <dcterms:modified xsi:type="dcterms:W3CDTF">2025-07-24T14:53:14Z</dcterms:modified>
</cp:coreProperties>
</file>