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5" r:id="rId5"/>
    <p:sldId id="257" r:id="rId6"/>
    <p:sldId id="258" r:id="rId7"/>
    <p:sldId id="266" r:id="rId8"/>
    <p:sldId id="267" r:id="rId9"/>
    <p:sldId id="264" r:id="rId10"/>
    <p:sldId id="268" r:id="rId11"/>
    <p:sldId id="259" r:id="rId12"/>
    <p:sldId id="26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81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612EF1-2AE4-4C9F-9FC1-E02031256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9600" y="444500"/>
            <a:ext cx="9144000" cy="1398588"/>
          </a:xfrm>
          <a:effectLst>
            <a:outerShdw blurRad="50800" dist="38100" dir="5400000" algn="t" rotWithShape="0">
              <a:schemeClr val="bg1">
                <a:alpha val="87000"/>
              </a:schemeClr>
            </a:outerShdw>
          </a:effectLst>
        </p:spPr>
        <p:txBody>
          <a:bodyPr anchor="b">
            <a:normAutofit/>
          </a:bodyPr>
          <a:lstStyle>
            <a:lvl1pPr algn="ctr">
              <a:defRPr sz="88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4287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A3675-373D-431C-9980-29921AD60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678633-8DB6-4ADC-BED2-C3C89D7B9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0677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2F342F-E53E-438A-B972-E3AA3684A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EA86D-62C1-4166-B0C4-E64EC061D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D6EF2A-6D07-40A1-8401-01D827D88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 descr="Изображение выглядит как дерево, внешний, гора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9CF6DEE4-E019-4EFD-A40F-1041744216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3011"/>
            <a:ext cx="12192000" cy="202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1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A3675-373D-431C-9980-29921AD60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700" y="365125"/>
            <a:ext cx="7023100" cy="1325563"/>
          </a:xfr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678633-8DB6-4ADC-BED2-C3C89D7B9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700" y="1825625"/>
            <a:ext cx="7023100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 descr="Изображение выглядит как внешний, природа, гора, облака&#10;&#10;Автоматически созданное описание">
            <a:extLst>
              <a:ext uri="{FF2B5EF4-FFF2-40B4-BE49-F238E27FC236}">
                <a16:creationId xmlns:a16="http://schemas.microsoft.com/office/drawing/2014/main" id="{2A7EFBBD-D132-4025-B27D-EF8E64C6B6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4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76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8B238-6AD4-429D-92A3-D0CD1D6E0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5199E8-B408-4828-BFC3-99F7885AF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B5B519-D854-4834-9C55-D52C197BD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E8ABEC-2272-495E-B14E-C9DACFD5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8FB7DB-AFE9-4FBD-A8E7-95381A9C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94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46610-F985-4296-B246-18050823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74E13-65E8-4820-9305-6893835CC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525C86-BA43-481B-B867-FC05C86FF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B18508-81DB-4317-9693-66AE5C2F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4BB0F3-86FA-426C-9C4C-6845B0C29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38FF0F-26D4-4FE6-9357-DF9491DB7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54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AE536-6499-49BC-9345-B5CE86A16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E9D644-D1E2-47A3-A59F-B47FA849D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3AFB7F-6C37-49B0-8B55-AD5AD4BF2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0287C8-4283-4E2A-ADAC-7C4B4B56B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D28065C-3791-4DFA-AC68-6E583DB2FA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CD99658-EF39-405D-901B-27F51F5D2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E514C3D-0902-4033-9233-ABECB4E25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6B126A-7408-476E-B012-814581BE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8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25D9FF-170E-4AAB-A1B6-34B16B7B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3DC790E-587C-49B8-B77F-C6BBD224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8ADA58-D0B0-4275-AD07-B6CAB43D7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3476AC-9176-4D99-9A90-D33AB627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97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4DA0A-DE21-4BFA-B670-DFCA799E0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670AEC-37AE-49ED-A835-CBDAE5E89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FF69DB-F43E-491A-9AC3-8EAD552D0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C99647-63F1-44B7-A9E4-27CA8613C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34F40B-AF9A-433A-A7F0-7AB3C85F0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84AE96-D653-49B7-80A4-E8631F20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25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5E569-A3D7-4D4B-9334-FD33AFA1D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499B47B-0F57-4174-BDDE-96FAE0663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B83E0C-F497-41CE-9EC4-9308881B7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CE78B5-94AF-4662-8178-EC4B86476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3E958E-74D8-4F64-859D-48E485439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6D6F4C-3B89-4CAC-9DD4-0EB2A9F7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71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C2894-BA74-4741-A5CC-C98057BF0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788C83-4BD3-4E78-9D1B-DF42DF49B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F5B440-1252-48B6-B240-634AD0987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6F14CC-46CD-4145-BC6F-765B2E244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8FFE1D-BE12-4471-9F50-2944D84C6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1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78BAE9-CAB6-4767-B5EF-D6ACA972E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CBEBBD-09D4-48A6-AF37-02B14EFE3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BD28C7-40AB-4256-A9D2-E307DC1A8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40291A-A8A8-4B97-9331-31491516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F911EB-173C-4679-9FBF-7288261B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32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5E099-A1B4-47FA-BD7A-558420135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73D097-972B-425D-A52A-91FEC7B90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BC68A3-DB1E-459D-91EF-4C708BC62C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B48D-64A2-444E-8FD9-4C4BBA366513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BF8C2D-BDCB-4380-B386-E711053E5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3AC0FE-5822-4F9E-BDB6-48D64C8EDD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12415-8BC0-49B3-B2C2-EF5EE02582F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:a16="http://schemas.microsoft.com/office/drawing/2014/main" id="{030CA5BC-37CB-4255-9B71-04B66D64A75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3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5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tokavkaz.ru/turizm/tainy-zgila-chto-posmotret-v-sele-prizrake-ryadom-s-kurortom-mamison" TargetMode="External"/><Relationship Id="rId2" Type="http://schemas.openxmlformats.org/officeDocument/2006/relationships/hyperlink" Target="https://sport-marafon.ru/article/severnaya-osetiya-na-mashine-i-peshkom-sovety-sezony-marshruty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kids.britannica.com/scholars/article/North-OssetiaAlania/56212" TargetMode="External"/><Relationship Id="rId5" Type="http://schemas.openxmlformats.org/officeDocument/2006/relationships/hyperlink" Target="https://www.alean.ru/agency/hotels/rossiya/respublika_severnaya_osetiya_-_alaniya/" TargetMode="External"/><Relationship Id="rId4" Type="http://schemas.openxmlformats.org/officeDocument/2006/relationships/hyperlink" Target="https://ecotravel.ru/eng/regions/reserves/1/14/4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1CAC80-3427-4348-86A5-7AB04A4FA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70000"/>
            <a:ext cx="9144000" cy="1398588"/>
          </a:xfrm>
        </p:spPr>
        <p:txBody>
          <a:bodyPr>
            <a:noAutofit/>
          </a:bodyPr>
          <a:lstStyle/>
          <a:p>
            <a:br>
              <a:rPr lang="ru-RU" sz="9600" dirty="0"/>
            </a:br>
            <a:endParaRPr lang="ru-RU" sz="9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D42C4C-CD2E-E309-F3A8-3174FDBF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" y="73152"/>
            <a:ext cx="5306568" cy="5955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41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8300A-E2CB-4299-9DBC-F75EBF03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366FBC-F8EE-44F5-9166-8D46875DC7FC}"/>
              </a:ext>
            </a:extLst>
          </p:cNvPr>
          <p:cNvSpPr/>
          <p:nvPr/>
        </p:nvSpPr>
        <p:spPr>
          <a:xfrm>
            <a:off x="1292225" y="1863725"/>
            <a:ext cx="2886075" cy="31805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AC408B4-6B56-416C-BD28-AAF13E253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224" y="2301874"/>
            <a:ext cx="2809876" cy="2667001"/>
          </a:xfrm>
          <a:noFill/>
        </p:spPr>
        <p:txBody>
          <a:bodyPr>
            <a:normAutofit fontScale="25000" lnSpcReduction="20000"/>
          </a:bodyPr>
          <a:lstStyle/>
          <a:p>
            <a:r>
              <a:rPr lang="ru-RU" b="1" dirty="0"/>
              <a:t>Актуальность исследования.</a:t>
            </a:r>
            <a:r>
              <a:rPr lang="ru-RU" dirty="0"/>
              <a:t> Республика Северная Осетия-Алания — уникальный регион Центрального Кавказа, где на сравнительно небольшой территории сконцентрированы природные объекты мирового значения. Здесь находится самый высокий водопад Европы, единственный ледник, спускающийся в лесной массив, и реликтовые рощи, не изменившиеся с доледникового периода .</a:t>
            </a:r>
          </a:p>
          <a:p>
            <a:r>
              <a:rPr lang="ru-RU" dirty="0"/>
              <a:t>Однако многие уникальные природные объекты республики остаются малоизученными с точки зрения их систематизации и сравнительной характеристики. Часть памятников природы труднодоступна и требует специальных методов исследования. Кроме того, возрастающая туристическая нагрузка ставит вопросы сохранения этих объектов, что невозможно без их детального изучения.</a:t>
            </a:r>
          </a:p>
          <a:p>
            <a:r>
              <a:rPr lang="ru-RU" b="1" dirty="0"/>
              <a:t>Проблема исследования</a:t>
            </a:r>
            <a:r>
              <a:rPr lang="ru-RU" dirty="0"/>
              <a:t> заключается в противоречии между высокой природной уникальностью территории Центрального Кавказа и недостаточной систематизацией данных об её памятниках природы, их современном состоянии и климатических особенностях.</a:t>
            </a:r>
          </a:p>
          <a:p>
            <a:r>
              <a:rPr lang="ru-RU" b="1" dirty="0"/>
              <a:t>Объект исследования:</a:t>
            </a:r>
            <a:r>
              <a:rPr lang="ru-RU" dirty="0"/>
              <a:t> природные комплексы Центрального Кавказа в границах РСО-Алания.</a:t>
            </a:r>
          </a:p>
          <a:p>
            <a:r>
              <a:rPr lang="ru-RU" b="1" dirty="0"/>
              <a:t>Предмет исследования:</a:t>
            </a:r>
            <a:r>
              <a:rPr lang="ru-RU" dirty="0"/>
              <a:t> уникальные памятники природы, их геологические, гидрологические и климатические характеристики.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5225EF6-F1CA-4147-BD79-E5A886E4C53B}"/>
              </a:ext>
            </a:extLst>
          </p:cNvPr>
          <p:cNvSpPr/>
          <p:nvPr/>
        </p:nvSpPr>
        <p:spPr>
          <a:xfrm>
            <a:off x="2359025" y="1522423"/>
            <a:ext cx="733425" cy="7334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2C28E0-3848-405B-AAB6-CF3507B1DCB7}"/>
              </a:ext>
            </a:extLst>
          </p:cNvPr>
          <p:cNvSpPr txBox="1"/>
          <p:nvPr/>
        </p:nvSpPr>
        <p:spPr>
          <a:xfrm>
            <a:off x="2368550" y="1507470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2CF1AE-581B-438D-80FC-08EA2FBAA783}"/>
              </a:ext>
            </a:extLst>
          </p:cNvPr>
          <p:cNvSpPr/>
          <p:nvPr/>
        </p:nvSpPr>
        <p:spPr>
          <a:xfrm>
            <a:off x="4665662" y="1863725"/>
            <a:ext cx="2886075" cy="31805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B142E9D-560B-4027-B6D6-291C67690841}"/>
              </a:ext>
            </a:extLst>
          </p:cNvPr>
          <p:cNvSpPr txBox="1">
            <a:spLocks/>
          </p:cNvSpPr>
          <p:nvPr/>
        </p:nvSpPr>
        <p:spPr>
          <a:xfrm>
            <a:off x="4665660" y="2301875"/>
            <a:ext cx="2997012" cy="2667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/>
              <a:t>Цель проекта:</a:t>
            </a:r>
            <a:r>
              <a:rPr lang="ru-RU"/>
              <a:t> комплексное исследование уникальных памятников природы и природно-климатических зон на территории РСО-Алания, их систематизация и оценка современного состояния.</a:t>
            </a:r>
          </a:p>
          <a:p>
            <a:r>
              <a:rPr lang="ru-RU" b="1"/>
              <a:t>Задачи исследования:</a:t>
            </a:r>
            <a:endParaRPr lang="ru-RU"/>
          </a:p>
          <a:p>
            <a:pPr lvl="0"/>
            <a:r>
              <a:rPr lang="ru-RU"/>
              <a:t>Проанализировать географическое положение и особенности рельефа Центрального Кавказа на территории республики</a:t>
            </a:r>
          </a:p>
          <a:p>
            <a:pPr lvl="0"/>
            <a:r>
              <a:rPr lang="ru-RU"/>
              <a:t>Изучить климатическую специфику различных высотных поясов региона</a:t>
            </a:r>
          </a:p>
          <a:p>
            <a:pPr lvl="0"/>
            <a:r>
              <a:rPr lang="ru-RU"/>
              <a:t>Выявить и систематизировать уникальные геологические, гидрологические и ботанические памятники природы</a:t>
            </a:r>
          </a:p>
          <a:p>
            <a:pPr lvl="0"/>
            <a:r>
              <a:rPr lang="ru-RU"/>
              <a:t>Провести сравнительный анализ ледниковых систем Цейского, Караугомского и Сказского ущелий</a:t>
            </a:r>
          </a:p>
          <a:p>
            <a:pPr lvl="0"/>
            <a:r>
              <a:rPr lang="ru-RU"/>
              <a:t>Оценить рекреационный потенциал и экологическое состояние исследуемых объектов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A71D2DB-6A9F-4544-BFA7-61FF8D90B6E5}"/>
              </a:ext>
            </a:extLst>
          </p:cNvPr>
          <p:cNvSpPr/>
          <p:nvPr/>
        </p:nvSpPr>
        <p:spPr>
          <a:xfrm>
            <a:off x="5732462" y="1522423"/>
            <a:ext cx="733425" cy="7334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15DF6B-DF74-4A55-823E-457439F34DDA}"/>
              </a:ext>
            </a:extLst>
          </p:cNvPr>
          <p:cNvSpPr txBox="1"/>
          <p:nvPr/>
        </p:nvSpPr>
        <p:spPr>
          <a:xfrm>
            <a:off x="5741987" y="1522423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9869D9-7489-4D03-BA05-86CD30A87576}"/>
              </a:ext>
            </a:extLst>
          </p:cNvPr>
          <p:cNvSpPr/>
          <p:nvPr/>
        </p:nvSpPr>
        <p:spPr>
          <a:xfrm>
            <a:off x="8089901" y="1863725"/>
            <a:ext cx="2886075" cy="3180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A58FF75A-86EC-47BE-AD44-CB0705667EFA}"/>
              </a:ext>
            </a:extLst>
          </p:cNvPr>
          <p:cNvSpPr txBox="1">
            <a:spLocks/>
          </p:cNvSpPr>
          <p:nvPr/>
        </p:nvSpPr>
        <p:spPr>
          <a:xfrm>
            <a:off x="8089900" y="2301874"/>
            <a:ext cx="2809876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Методы исследования:</a:t>
            </a:r>
            <a:endParaRPr lang="ru-RU" dirty="0"/>
          </a:p>
          <a:p>
            <a:pPr lvl="0"/>
            <a:r>
              <a:rPr lang="ru-RU" b="1" dirty="0"/>
              <a:t>Теоретические:</a:t>
            </a:r>
            <a:r>
              <a:rPr lang="ru-RU" dirty="0"/>
              <a:t> анализ научной литературы и картографических материалов, сравнительно-географический метод, метод классификации</a:t>
            </a:r>
          </a:p>
          <a:p>
            <a:pPr lvl="0"/>
            <a:r>
              <a:rPr lang="ru-RU" b="1" dirty="0"/>
              <a:t>Эмпирические:</a:t>
            </a:r>
            <a:r>
              <a:rPr lang="ru-RU" dirty="0"/>
              <a:t> полевые наблюдения (маршрутные и стационарные), фотофиксация объектов, описание ключевых участков, интервью с сотрудниками природоохранных зон</a:t>
            </a:r>
          </a:p>
          <a:p>
            <a:pPr lvl="0"/>
            <a:r>
              <a:rPr lang="ru-RU" b="1" dirty="0"/>
              <a:t>Аналитические:</a:t>
            </a:r>
            <a:r>
              <a:rPr lang="ru-RU" dirty="0"/>
              <a:t> сравнительный анализ полученных данных, метод географического районирования, оценка рекреационной нагрузки</a:t>
            </a:r>
          </a:p>
          <a:p>
            <a:r>
              <a:rPr lang="ru-RU" b="1" dirty="0"/>
              <a:t>География исследования:</a:t>
            </a:r>
            <a:r>
              <a:rPr lang="ru-RU" dirty="0"/>
              <a:t> Алагирский, Ирафский районы, территория Национального парка «Алания», </a:t>
            </a:r>
            <a:r>
              <a:rPr lang="ru-RU" dirty="0" err="1"/>
              <a:t>Цейское</a:t>
            </a:r>
            <a:r>
              <a:rPr lang="ru-RU" dirty="0"/>
              <a:t>, Дигорское, </a:t>
            </a:r>
            <a:r>
              <a:rPr lang="ru-RU" dirty="0" err="1"/>
              <a:t>Караугомское</a:t>
            </a:r>
            <a:r>
              <a:rPr lang="ru-RU" dirty="0"/>
              <a:t> ущелья.</a:t>
            </a:r>
          </a:p>
          <a:p>
            <a:r>
              <a:rPr lang="ru-RU" b="1" dirty="0"/>
              <a:t>Практическая значимость:</a:t>
            </a:r>
            <a:r>
              <a:rPr lang="ru-RU" dirty="0"/>
              <a:t> материалы исследования могут быть использованы при разработке экологических маршрутов, в образовательной деятельности, для мониторинга состояния памятников природы.</a:t>
            </a:r>
          </a:p>
          <a:p>
            <a:pPr marL="0" indent="0">
              <a:buNone/>
            </a:pPr>
            <a:br>
              <a:rPr lang="ru-RU" dirty="0"/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B05A3CB-E6C7-4850-826D-37096391528D}"/>
              </a:ext>
            </a:extLst>
          </p:cNvPr>
          <p:cNvSpPr/>
          <p:nvPr/>
        </p:nvSpPr>
        <p:spPr>
          <a:xfrm>
            <a:off x="9156701" y="1522423"/>
            <a:ext cx="733425" cy="7334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C5DF70-9797-4365-8419-BA5EE3BDFF49}"/>
              </a:ext>
            </a:extLst>
          </p:cNvPr>
          <p:cNvSpPr txBox="1"/>
          <p:nvPr/>
        </p:nvSpPr>
        <p:spPr>
          <a:xfrm>
            <a:off x="9166226" y="1547962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4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530DA-D913-4BC5-90BE-ED036064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ОСНОВНАЯ ЧАСТЬ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3D653AB-6C0B-4A0D-9955-8D3C7C601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5307" y="1981200"/>
            <a:ext cx="5214837" cy="3602736"/>
          </a:xfrm>
        </p:spPr>
        <p:txBody>
          <a:bodyPr>
            <a:normAutofit fontScale="25000" lnSpcReduction="20000"/>
          </a:bodyPr>
          <a:lstStyle/>
          <a:p>
            <a:r>
              <a:rPr lang="ru-RU" b="1" dirty="0"/>
              <a:t>Глава 1. Физико-географическая характеристика Центрального Кавказа на территории РСО-Алания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1.1. Географическое положение и особенности рельефа</a:t>
            </a:r>
            <a:endParaRPr lang="ru-RU" dirty="0"/>
          </a:p>
          <a:p>
            <a:r>
              <a:rPr lang="ru-RU" dirty="0"/>
              <a:t>Республика Северная Осетия-Алания расположена на северном склоне Большого Кавказа, занимая уникальное положение — между горами Эльбрус и Казбек. Это самая узкая часть Главного Кавказского хребта, благодаря чему с равнины можно быстро попасть через ущелья в Скалистом хребте к подножию высокогорья .</a:t>
            </a:r>
          </a:p>
          <a:p>
            <a:r>
              <a:rPr lang="ru-RU" dirty="0"/>
              <a:t>Высоты в регионе варьируют от нескольких сотен метров до почти пяти тысяч. Высшие точки: Казбек (5033 м, восточная граница), </a:t>
            </a:r>
            <a:r>
              <a:rPr lang="ru-RU" dirty="0" err="1"/>
              <a:t>Джимарайхох</a:t>
            </a:r>
            <a:r>
              <a:rPr lang="ru-RU" dirty="0"/>
              <a:t> (4780 м), </a:t>
            </a:r>
            <a:r>
              <a:rPr lang="ru-RU" dirty="0" err="1"/>
              <a:t>Уилпата</a:t>
            </a:r>
            <a:r>
              <a:rPr lang="ru-RU" dirty="0"/>
              <a:t> (4649 м) . Горы сложены </a:t>
            </a:r>
            <a:r>
              <a:rPr lang="ru-RU" dirty="0" err="1"/>
              <a:t>гранитогнейсами</a:t>
            </a:r>
            <a:r>
              <a:rPr lang="ru-RU" dirty="0"/>
              <a:t> и кристаллическими сланцами, что придает им ярко выраженный альпийский тип с остроконечными пиками и крутыми склонами.</a:t>
            </a:r>
          </a:p>
          <a:p>
            <a:r>
              <a:rPr lang="ru-RU" i="1" dirty="0"/>
              <a:t>Результаты полевых наблюдений автора:</a:t>
            </a:r>
            <a:r>
              <a:rPr lang="ru-RU" dirty="0"/>
              <a:t> при движении по Транскавказской магистрали отчетливо прослеживается смена рельефа: предгорные равнины сменяются Скалистым хребтом с отвесными стенами, а затем открываются высокогорные долины. Наибольший интерес представляют участки, где реки прорезают известняковые массивы, образуя каньоны.</a:t>
            </a: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1.2. Климатическая специфика и высотная поясность</a:t>
            </a:r>
            <a:endParaRPr lang="ru-RU" dirty="0"/>
          </a:p>
          <a:p>
            <a:r>
              <a:rPr lang="ru-RU" dirty="0"/>
              <a:t>Климат региона характеризуется вертикальной зональностью. На территории четко выделяются два типа климата: </a:t>
            </a:r>
            <a:r>
              <a:rPr lang="ru-RU" dirty="0" err="1"/>
              <a:t>засушиливый</a:t>
            </a:r>
            <a:r>
              <a:rPr lang="ru-RU" dirty="0"/>
              <a:t> в межгорных котловинах (</a:t>
            </a:r>
            <a:r>
              <a:rPr lang="ru-RU" dirty="0" err="1"/>
              <a:t>Задалесская</a:t>
            </a:r>
            <a:r>
              <a:rPr lang="ru-RU" dirty="0"/>
              <a:t> котловина) и более влажный в высокогорье .</a:t>
            </a:r>
          </a:p>
          <a:p>
            <a:r>
              <a:rPr lang="ru-RU" dirty="0"/>
              <a:t>В Национальном парке «Алания» на высоте 1700 м средняя температура февраля составляет -9°С, июля +13°С . При подъеме на каждые 100 м температура понижается на 0,5–0,7 градуса. Осадки распределяются неравномерно: в речных долинах до 600 мм в год, в высокогорье — до 900 мм .</a:t>
            </a:r>
          </a:p>
          <a:p>
            <a:r>
              <a:rPr lang="ru-RU" i="1" dirty="0"/>
              <a:t>Данные собственных наблюдений:</a:t>
            </a:r>
            <a:r>
              <a:rPr lang="ru-RU" dirty="0"/>
              <a:t> в ходе экспедиции в июле наблюдалась контрастность погоды — в долине </a:t>
            </a:r>
            <a:r>
              <a:rPr lang="ru-RU" dirty="0" err="1"/>
              <a:t>Цейского</a:t>
            </a:r>
            <a:r>
              <a:rPr lang="ru-RU" dirty="0"/>
              <a:t> ущелья температура достигала +22°С, при подъеме на канатной дороге к леднику Сказка за 25 минут температура снизилась до +8°С с усилением ветра.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F15C80-531D-4D70-B62B-A041C4E32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5700" y="1079500"/>
            <a:ext cx="4698999" cy="46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4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0FF03-0DB8-4E5E-AD5C-4D8FC9189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2181"/>
            <a:ext cx="10515600" cy="1325563"/>
          </a:xfrm>
        </p:spPr>
        <p:txBody>
          <a:bodyPr/>
          <a:lstStyle/>
          <a:p>
            <a:r>
              <a:rPr lang="ru-RU" dirty="0"/>
              <a:t>Глава 2. Гидрологические памятники природы: водопады и ледники</a:t>
            </a:r>
          </a:p>
        </p:txBody>
      </p:sp>
      <p:sp>
        <p:nvSpPr>
          <p:cNvPr id="4" name="Объект 5">
            <a:extLst>
              <a:ext uri="{FF2B5EF4-FFF2-40B4-BE49-F238E27FC236}">
                <a16:creationId xmlns:a16="http://schemas.microsoft.com/office/drawing/2014/main" id="{D98D0187-DA6A-4EAC-8E1F-B1FF2AF1B64D}"/>
              </a:ext>
            </a:extLst>
          </p:cNvPr>
          <p:cNvSpPr txBox="1">
            <a:spLocks/>
          </p:cNvSpPr>
          <p:nvPr/>
        </p:nvSpPr>
        <p:spPr>
          <a:xfrm>
            <a:off x="1529443" y="2394000"/>
            <a:ext cx="9133114" cy="207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3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F7EC16-B90D-B24C-62C0-28EB23FBE501}"/>
              </a:ext>
            </a:extLst>
          </p:cNvPr>
          <p:cNvSpPr txBox="1"/>
          <p:nvPr/>
        </p:nvSpPr>
        <p:spPr>
          <a:xfrm>
            <a:off x="377952" y="1828800"/>
            <a:ext cx="10643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2.1. Мидаграбинские водопады — феномен европейского масштаба</a:t>
            </a:r>
            <a:endParaRPr lang="ru-RU"/>
          </a:p>
          <a:p>
            <a:r>
              <a:rPr lang="ru-RU"/>
              <a:t>В Мидаграбинской долине, расположенной на границе с Грузией, с окружающих горных вершин срываются восемь многокаскадных водопадов. Главное открытие было сделано в 1995 году — Большой Зайгелан признан самым высоким водопадом Европы с высотой падения 750 метров .</a:t>
            </a:r>
          </a:p>
          <a:p>
            <a:r>
              <a:rPr lang="ru-RU" i="1"/>
              <a:t>Результаты изучения:</a:t>
            </a:r>
            <a:r>
              <a:rPr lang="ru-RU"/>
              <a:t> водопады являются пульсирующими — их полноводность напрямую зависит от температуры воздуха. Максимальная активность наблюдается в июле-августе, когда тают высокогорные ледники. Зимой водопады частично замерзают, образуя уникальные ледовые стены.</a:t>
            </a:r>
          </a:p>
          <a:p>
            <a:r>
              <a:rPr lang="ru-RU" i="1"/>
              <a:t>Проблема доступности:</a:t>
            </a:r>
            <a:r>
              <a:rPr lang="ru-RU"/>
              <a:t> территория является пограничной зоной, требует оформления пропусков . Это создает сложности для исследования, но одновременно сохраняет природный комплекс в нетронутом состоянии.</a:t>
            </a:r>
          </a:p>
          <a:p>
            <a:br>
              <a:rPr lang="ru-RU" b="1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69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8BBB80D-016F-414C-BE1A-BAA92E26C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48" y="304801"/>
            <a:ext cx="11893296" cy="4895087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2.2. Ледниковые системы: сравнительный анализ</a:t>
            </a:r>
            <a:endParaRPr lang="ru-RU" dirty="0"/>
          </a:p>
          <a:p>
            <a:r>
              <a:rPr lang="ru-RU" b="1" dirty="0" err="1"/>
              <a:t>Караугомский</a:t>
            </a:r>
            <a:r>
              <a:rPr lang="ru-RU" b="1" dirty="0"/>
              <a:t> ледник</a:t>
            </a:r>
            <a:r>
              <a:rPr lang="ru-RU" dirty="0"/>
              <a:t> — уникальное явление не только для Кавказа, но и для всей Европы. Это единственный ледник, спускающийся до высоты 1830 м и вклинивающийся в лесной массив. Протяженность — около 13 км. Имеет два ледопада: верхний (800 м) и нижний (500 м) .</a:t>
            </a:r>
          </a:p>
          <a:p>
            <a:r>
              <a:rPr lang="ru-RU" b="1" dirty="0" err="1"/>
              <a:t>Цейский</a:t>
            </a:r>
            <a:r>
              <a:rPr lang="ru-RU" b="1" dirty="0"/>
              <a:t> и Сказский ледники</a:t>
            </a:r>
            <a:r>
              <a:rPr lang="ru-RU" dirty="0"/>
              <a:t> расположены в </a:t>
            </a:r>
            <a:r>
              <a:rPr lang="ru-RU" dirty="0" err="1"/>
              <a:t>Цейском</a:t>
            </a:r>
            <a:r>
              <a:rPr lang="ru-RU" dirty="0"/>
              <a:t> ущелье. Сказский ледник наиболее доступен для наблюдения — к нему проложена канатная дорога длиной 1600 м с набором высоты 500 м. Ежегодно ледник отступает в среднем на 5 метров .</a:t>
            </a:r>
          </a:p>
          <a:p>
            <a:r>
              <a:rPr lang="ru-RU" i="1" dirty="0"/>
              <a:t>Методика наблюдений:</a:t>
            </a:r>
            <a:r>
              <a:rPr lang="ru-RU" dirty="0"/>
              <a:t> в ходе исследования проводилась фотофиксация краевой зоны ледников с привязкой к стационарным ориентирам. Сравнение с данными пятилетней давности подтверждает тенденцию к отступанию ледников, что коррелирует с общемировыми процессами деградации оледенения.</a:t>
            </a:r>
          </a:p>
          <a:p>
            <a:br>
              <a:rPr lang="ru-RU" b="1" dirty="0"/>
            </a:br>
            <a:r>
              <a:rPr lang="ru-RU" b="1" dirty="0"/>
              <a:t>2.3. Карстовые источники и уникальные озера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Мамисонском</a:t>
            </a:r>
            <a:r>
              <a:rPr lang="ru-RU" dirty="0"/>
              <a:t> ущелье, близ села-призрака </a:t>
            </a:r>
            <a:r>
              <a:rPr lang="ru-RU" dirty="0" err="1"/>
              <a:t>Згил</a:t>
            </a:r>
            <a:r>
              <a:rPr lang="ru-RU" dirty="0"/>
              <a:t>, обнаружены уникальные гидрологические объекты. Озеро, образованное минеральным источником, демонстрирует постоянное выделение пузырьков углекислого газа — вода буквально «кипит». Минеральный состав воды имеет характерный железистый привкус и ржавый налет на камнях .</a:t>
            </a:r>
          </a:p>
          <a:p>
            <a:r>
              <a:rPr lang="ru-RU" b="1" dirty="0"/>
              <a:t>Спящий родник</a:t>
            </a:r>
            <a:r>
              <a:rPr lang="ru-RU" dirty="0"/>
              <a:t> — уникальный пульсирующий источник, который периодически исчезает и появляется вновь. Местные жители связывают это явление с сакральными свойствами места. Вода источника используется для приготовления ритуальных осетинских пирогов 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34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0D742C-62BB-4E29-AEAC-14840959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Глава 3. Геологические памятники природы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29405A-E230-24A0-56D6-5E2B022C6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/>
              <a:t>3.1. Каньон </a:t>
            </a:r>
            <a:r>
              <a:rPr lang="ru-RU" b="1" dirty="0" err="1"/>
              <a:t>Ахсинта</a:t>
            </a:r>
            <a:r>
              <a:rPr lang="ru-RU" b="1" dirty="0"/>
              <a:t> — природные ворота </a:t>
            </a:r>
            <a:r>
              <a:rPr lang="ru-RU" b="1" dirty="0" err="1"/>
              <a:t>Дигории</a:t>
            </a:r>
            <a:endParaRPr lang="ru-RU" dirty="0"/>
          </a:p>
          <a:p>
            <a:r>
              <a:rPr lang="ru-RU" dirty="0"/>
              <a:t>Каньон представляет собой узкую щель в Скалистом хребте протяженностью 1 км при ширине от 2 до 15 метров. Глубина каньона достигает 100-150 метров . Стены сложены юрскими известняками, по которым ниспадают карстовые источники. Зимой они превращаются в застывшие водопады, создавая фантастическое зрелище.</a:t>
            </a:r>
          </a:p>
          <a:p>
            <a:r>
              <a:rPr lang="ru-RU" i="1" dirty="0"/>
              <a:t>Особенности микроклимата:</a:t>
            </a:r>
            <a:r>
              <a:rPr lang="ru-RU" dirty="0"/>
              <a:t> в каньоне круглый год сохраняется повышенная влажность и пониженная температура, сформировался уникальный растительный комплекс с элементами реликтовой флоры.</a:t>
            </a:r>
          </a:p>
          <a:p>
            <a:br>
              <a:rPr lang="ru-RU" b="1" dirty="0"/>
            </a:br>
            <a:r>
              <a:rPr lang="ru-RU" b="1" dirty="0"/>
              <a:t>3.2. </a:t>
            </a:r>
            <a:r>
              <a:rPr lang="ru-RU" b="1" dirty="0" err="1"/>
              <a:t>Травертиновые</a:t>
            </a:r>
            <a:r>
              <a:rPr lang="ru-RU" b="1" dirty="0"/>
              <a:t> отложения </a:t>
            </a:r>
            <a:r>
              <a:rPr lang="ru-RU" b="1" dirty="0" err="1"/>
              <a:t>Згила</a:t>
            </a:r>
            <a:r>
              <a:rPr lang="ru-RU" b="1" dirty="0"/>
              <a:t> — природный архив</a:t>
            </a:r>
            <a:endParaRPr lang="ru-RU" dirty="0"/>
          </a:p>
          <a:p>
            <a:r>
              <a:rPr lang="ru-RU" dirty="0"/>
              <a:t>Селение </a:t>
            </a:r>
            <a:r>
              <a:rPr lang="ru-RU" dirty="0" err="1"/>
              <a:t>Згил</a:t>
            </a:r>
            <a:r>
              <a:rPr lang="ru-RU" dirty="0"/>
              <a:t> расположено на уникальных </a:t>
            </a:r>
            <a:r>
              <a:rPr lang="ru-RU" dirty="0" err="1"/>
              <a:t>травертиновых</a:t>
            </a:r>
            <a:r>
              <a:rPr lang="ru-RU" dirty="0"/>
              <a:t> отложениях, которые формировались тысячелетиями из-за выхода минеральных вод. Потоки оставляли известь и соль на траве и листьях, которые со временем окаменели. Ученые называют это место «палеонтологическим музеем» под открытым небом .</a:t>
            </a:r>
          </a:p>
          <a:p>
            <a:r>
              <a:rPr lang="ru-RU" i="1" dirty="0"/>
              <a:t>Наблюдения:</a:t>
            </a:r>
            <a:r>
              <a:rPr lang="ru-RU" dirty="0"/>
              <a:t> в </a:t>
            </a:r>
            <a:r>
              <a:rPr lang="ru-RU" dirty="0" err="1"/>
              <a:t>травертиновых</a:t>
            </a:r>
            <a:r>
              <a:rPr lang="ru-RU" dirty="0"/>
              <a:t> блоках, использованных для строительства башен, отчетливо видны отпечатки древних растений. Особый интерес представляют остатки древнего водопровода — желоба из травертина, аналогичные римским акведукам .</a:t>
            </a:r>
          </a:p>
          <a:p>
            <a:br>
              <a:rPr lang="ru-RU" b="1" dirty="0"/>
            </a:br>
            <a:r>
              <a:rPr lang="ru-RU" b="1" dirty="0"/>
              <a:t>3.3. Пещеры и карстовые полости</a:t>
            </a:r>
            <a:endParaRPr lang="ru-RU" dirty="0"/>
          </a:p>
          <a:p>
            <a:r>
              <a:rPr lang="ru-RU" dirty="0"/>
              <a:t>На территории Скалистого хребта сосредоточено множество пещер и гротов. Многие из них использовались древними людьми как убежища — входы укреплялись каменными стенами. Особый интерес представляет </a:t>
            </a:r>
            <a:r>
              <a:rPr lang="ru-RU" dirty="0" err="1"/>
              <a:t>Дзивгисская</a:t>
            </a:r>
            <a:r>
              <a:rPr lang="ru-RU" dirty="0"/>
              <a:t> пещерная крепость, где к естественным пещерам пристроены башни с бойницами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045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3832CE-2CC2-A109-F625-48FEF41C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Глава 4. Ботанические и ландшафтные памятники природы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B1422-4ACE-244D-CA62-ED3B25404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1825625"/>
            <a:ext cx="11018520" cy="4172839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/>
              <a:t>4.1. Роща Хетага — реликтовый свидетель прошлого</a:t>
            </a:r>
            <a:endParaRPr lang="ru-RU" dirty="0"/>
          </a:p>
          <a:p>
            <a:r>
              <a:rPr lang="ru-RU" dirty="0"/>
              <a:t>Роща Хетага — уникальный реликтовый лесной массив площадью 13 га в Алагирском районе. Это единственный сохранившийся участок широколиственного леса, который не был вырублен в историческое время благодаря сакральному статусу .</a:t>
            </a:r>
          </a:p>
          <a:p>
            <a:r>
              <a:rPr lang="ru-RU" i="1" dirty="0"/>
              <a:t>Флористический состав:</a:t>
            </a:r>
            <a:r>
              <a:rPr lang="ru-RU" dirty="0"/>
              <a:t> преобладают дуб, бук, граб, возраст отдельных деревьев превышает 200 лет. Подлесок включает редкие виды кустарников. В роще полностью запрещена хозяйственная деятельность, что позволяет изучать естественные процессы в лесной экосистеме.</a:t>
            </a:r>
          </a:p>
          <a:p>
            <a:br>
              <a:rPr lang="ru-RU" b="1" dirty="0"/>
            </a:br>
            <a:r>
              <a:rPr lang="ru-RU" b="1" dirty="0"/>
              <a:t>4.2. Высокогорные луга Национального парка «Алания»</a:t>
            </a:r>
            <a:endParaRPr lang="ru-RU" dirty="0"/>
          </a:p>
          <a:p>
            <a:r>
              <a:rPr lang="ru-RU" dirty="0"/>
              <a:t>Более 20% территории Национального парка «Алания» занимают леса, значительные площади — субальпийские и альпийские луга . В ходе маршрутных учетов зафиксированы:</a:t>
            </a:r>
          </a:p>
          <a:p>
            <a:pPr lvl="0"/>
            <a:r>
              <a:rPr lang="ru-RU" dirty="0"/>
              <a:t>Краснокнижные виды: лилия кавказская, подснежник узколистный, шафран долинный</a:t>
            </a:r>
          </a:p>
          <a:p>
            <a:pPr lvl="0"/>
            <a:r>
              <a:rPr lang="ru-RU" dirty="0"/>
              <a:t>Эндемики: колокольчик, водосбор олимпийский, скабиоза кавказская</a:t>
            </a:r>
          </a:p>
          <a:p>
            <a:r>
              <a:rPr lang="ru-RU" i="1" dirty="0"/>
              <a:t>Методика:</a:t>
            </a:r>
            <a:r>
              <a:rPr lang="ru-RU" dirty="0"/>
              <a:t> на ключевых участках закладывались пробные площади 10×10 м с описанием видового состава и проективного покрытия. Наибольшее разнообразие отмечено на высотах 2000-2500 м в фазе активного цветения (июль).</a:t>
            </a:r>
          </a:p>
          <a:p>
            <a:br>
              <a:rPr lang="ru-RU" b="1" dirty="0"/>
            </a:br>
            <a:r>
              <a:rPr lang="ru-RU" b="1" dirty="0"/>
              <a:t>4.3. Реликтовые и эндемичные виды фауны</a:t>
            </a:r>
            <a:endParaRPr lang="ru-RU" dirty="0"/>
          </a:p>
          <a:p>
            <a:r>
              <a:rPr lang="ru-RU" dirty="0"/>
              <a:t>В высокогорьях Национального парка обитают уникальные представители фауны: </a:t>
            </a:r>
            <a:r>
              <a:rPr lang="ru-RU" dirty="0" err="1"/>
              <a:t>восточнокавказский</a:t>
            </a:r>
            <a:r>
              <a:rPr lang="ru-RU" dirty="0"/>
              <a:t> тур, серна, прометеева полевка. Из птиц, занесенных в Красную книгу России, отмечены кавказский тетерев, бородач, беркут, стервятник .</a:t>
            </a:r>
          </a:p>
          <a:p>
            <a:r>
              <a:rPr lang="ru-RU" i="1" dirty="0"/>
              <a:t>Результаты наблюдений:</a:t>
            </a:r>
            <a:r>
              <a:rPr lang="ru-RU" dirty="0"/>
              <a:t> при проведении учетов на </a:t>
            </a:r>
            <a:r>
              <a:rPr lang="ru-RU" dirty="0" err="1"/>
              <a:t>Танском</a:t>
            </a:r>
            <a:r>
              <a:rPr lang="ru-RU" dirty="0"/>
              <a:t> леднике удалось зафиксировать группу туров (12 особей) и бородача, патрулирующего склон. В вечернее время отмечались следы серны у верхней границы леса.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15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0EB9A-F79A-972E-7623-E7D9D6ABF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5.1. Рекреационная нагрузка на природные комплексы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A93768-FFA5-24F6-2D29-A9D30D5D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1825625"/>
            <a:ext cx="10515600" cy="62496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Анализ посещаемости ключевых объектов показал неравномерность распределения рекреационной нагрузки:</a:t>
            </a:r>
          </a:p>
          <a:p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213D3F1-E664-8A20-5118-961199590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773398"/>
              </p:ext>
            </p:extLst>
          </p:nvPr>
        </p:nvGraphicFramePr>
        <p:xfrm>
          <a:off x="550672" y="2585529"/>
          <a:ext cx="10214864" cy="31081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3716">
                  <a:extLst>
                    <a:ext uri="{9D8B030D-6E8A-4147-A177-3AD203B41FA5}">
                      <a16:colId xmlns:a16="http://schemas.microsoft.com/office/drawing/2014/main" val="1530197588"/>
                    </a:ext>
                  </a:extLst>
                </a:gridCol>
                <a:gridCol w="2553716">
                  <a:extLst>
                    <a:ext uri="{9D8B030D-6E8A-4147-A177-3AD203B41FA5}">
                      <a16:colId xmlns:a16="http://schemas.microsoft.com/office/drawing/2014/main" val="3962058310"/>
                    </a:ext>
                  </a:extLst>
                </a:gridCol>
                <a:gridCol w="2553716">
                  <a:extLst>
                    <a:ext uri="{9D8B030D-6E8A-4147-A177-3AD203B41FA5}">
                      <a16:colId xmlns:a16="http://schemas.microsoft.com/office/drawing/2014/main" val="1610731395"/>
                    </a:ext>
                  </a:extLst>
                </a:gridCol>
                <a:gridCol w="2553716">
                  <a:extLst>
                    <a:ext uri="{9D8B030D-6E8A-4147-A177-3AD203B41FA5}">
                      <a16:colId xmlns:a16="http://schemas.microsoft.com/office/drawing/2014/main" val="1690665289"/>
                    </a:ext>
                  </a:extLst>
                </a:gridCol>
              </a:tblGrid>
              <a:tr h="435770">
                <a:tc>
                  <a:txBody>
                    <a:bodyPr/>
                    <a:lstStyle/>
                    <a:p>
                      <a:r>
                        <a:rPr lang="ru-RU" dirty="0"/>
                        <a:t>Объект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Доступность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Нагрузка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Основные угрозы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819506"/>
                  </a:ext>
                </a:extLst>
              </a:tr>
              <a:tr h="636007"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Цейское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ущелье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(канатные дороги)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Очень 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Замусоривание, вытаптывание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6431214"/>
                  </a:ext>
                </a:extLst>
              </a:tr>
              <a:tr h="636007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Каньон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Ахсинта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Средняя (авто + пешком)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Автомобильная эрозия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29145"/>
                  </a:ext>
                </a:extLst>
              </a:tr>
              <a:tr h="752152"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Караугомский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ледник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 (только пешком)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Климатические изменения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99785"/>
                  </a:ext>
                </a:extLst>
              </a:tr>
              <a:tr h="636007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Роща Хетага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Сакральное использование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134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6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0869D1-A747-5E98-E795-71DC6D39DB63}"/>
              </a:ext>
            </a:extLst>
          </p:cNvPr>
          <p:cNvSpPr txBox="1"/>
          <p:nvPr/>
        </p:nvSpPr>
        <p:spPr>
          <a:xfrm>
            <a:off x="256032" y="280416"/>
            <a:ext cx="108325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5.2. Мониторинг состояния памятников природы</a:t>
            </a:r>
            <a:endParaRPr lang="ru-RU"/>
          </a:p>
          <a:p>
            <a:r>
              <a:rPr lang="ru-RU"/>
              <a:t>В ходе исследования фиксировались визуальные признаки изменений природных комплексов:</a:t>
            </a:r>
          </a:p>
          <a:p>
            <a:pPr lvl="0"/>
            <a:r>
              <a:rPr lang="ru-RU"/>
              <a:t>На ледниках: увеличение площади открытого льда в краевой зоне, формирование приледниковых озер</a:t>
            </a:r>
          </a:p>
          <a:p>
            <a:pPr lvl="0"/>
            <a:r>
              <a:rPr lang="ru-RU"/>
              <a:t>В лесных массивах: усыхание отдельных деревьев, расширение тропиночной сети</a:t>
            </a:r>
          </a:p>
          <a:p>
            <a:pPr lvl="0"/>
            <a:r>
              <a:rPr lang="ru-RU"/>
              <a:t>На водопадах: изменение водности, колебания сезонов максимальной активности</a:t>
            </a:r>
          </a:p>
          <a:p>
            <a:r>
              <a:rPr lang="ru-RU" b="1"/>
              <a:t>5.3. Предложения по оптимизации охраны</a:t>
            </a:r>
            <a:endParaRPr lang="ru-RU"/>
          </a:p>
          <a:p>
            <a:r>
              <a:rPr lang="ru-RU"/>
              <a:t>На основе проведенного исследования сформулированы рекомендации:</a:t>
            </a:r>
          </a:p>
          <a:p>
            <a:pPr lvl="0"/>
            <a:r>
              <a:rPr lang="ru-RU"/>
              <a:t>Организация регулярного мониторинга состояния ледников с использованием фотоловушек</a:t>
            </a:r>
          </a:p>
          <a:p>
            <a:pPr lvl="0"/>
            <a:r>
              <a:rPr lang="ru-RU"/>
              <a:t>Создание оборудованных экологических троп на наиболее посещаемых маршрутах</a:t>
            </a:r>
          </a:p>
          <a:p>
            <a:pPr lvl="0"/>
            <a:r>
              <a:rPr lang="ru-RU"/>
              <a:t>Разработка системы квотирования посещений особо ценных объектов (Караугом, верховья Мидаграбиндона)</a:t>
            </a:r>
          </a:p>
          <a:p>
            <a:pPr lvl="0"/>
            <a:r>
              <a:rPr lang="ru-RU"/>
              <a:t>Установка информационных щитов, разъясняющих правила поведения на особо охраняемых природных территориях</a:t>
            </a:r>
          </a:p>
        </p:txBody>
      </p:sp>
    </p:spTree>
    <p:extLst>
      <p:ext uri="{BB962C8B-B14F-4D97-AF65-F5344CB8AC3E}">
        <p14:creationId xmlns:p14="http://schemas.microsoft.com/office/powerpoint/2010/main" val="282477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E69FF-4370-C290-C429-40393DEA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309A92-EFC9-A81E-29E6-C37828D2A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84" y="1548385"/>
            <a:ext cx="11024616" cy="3684016"/>
          </a:xfrm>
        </p:spPr>
        <p:txBody>
          <a:bodyPr>
            <a:normAutofit fontScale="40000" lnSpcReduction="20000"/>
          </a:bodyPr>
          <a:lstStyle/>
          <a:p>
            <a:r>
              <a:rPr lang="ru-RU" dirty="0"/>
              <a:t>В результате проведенного исследования установлено, что Центральный Кавказ на территории РСО-Алания представляет собой уникальное сочетание природных объектов, многие из которых имеют мировое значение.</a:t>
            </a:r>
          </a:p>
          <a:p>
            <a:r>
              <a:rPr lang="ru-RU" b="1" dirty="0"/>
              <a:t>Основные выводы:</a:t>
            </a:r>
            <a:endParaRPr lang="ru-RU" dirty="0"/>
          </a:p>
          <a:p>
            <a:pPr lvl="0"/>
            <a:r>
              <a:rPr lang="ru-RU" b="1" dirty="0"/>
              <a:t>Геоморфологическая уникальность</a:t>
            </a:r>
            <a:r>
              <a:rPr lang="ru-RU" dirty="0"/>
              <a:t> региона определяется его положением в самой узкой части Главного Кавказского хребта, что создает исключительное разнообразие ландшафтов при компактности территории.</a:t>
            </a:r>
          </a:p>
          <a:p>
            <a:pPr lvl="0"/>
            <a:r>
              <a:rPr lang="ru-RU" b="1" dirty="0"/>
              <a:t>Ледниковые системы</a:t>
            </a:r>
            <a:r>
              <a:rPr lang="ru-RU" dirty="0"/>
              <a:t> демонстрируют как уникальные явления (</a:t>
            </a:r>
            <a:r>
              <a:rPr lang="ru-RU" dirty="0" err="1"/>
              <a:t>Караугомский</a:t>
            </a:r>
            <a:r>
              <a:rPr lang="ru-RU" dirty="0"/>
              <a:t> ледник, спускающийся в лес), так и общемировые тенденции деградации оледенения (отступание Сказского ледника до 5 м в год).</a:t>
            </a:r>
          </a:p>
          <a:p>
            <a:pPr lvl="0"/>
            <a:r>
              <a:rPr lang="ru-RU" b="1" dirty="0"/>
              <a:t>Гидрологические памятники</a:t>
            </a:r>
            <a:r>
              <a:rPr lang="ru-RU" dirty="0"/>
              <a:t> включают объекты европейского значения — </a:t>
            </a:r>
            <a:r>
              <a:rPr lang="ru-RU" dirty="0" err="1"/>
              <a:t>Мидаграбинские</a:t>
            </a:r>
            <a:r>
              <a:rPr lang="ru-RU" dirty="0"/>
              <a:t> водопады, а также уникальные пульсирующие источники, не имеющие аналогов в регионе.</a:t>
            </a:r>
          </a:p>
          <a:p>
            <a:pPr lvl="0"/>
            <a:r>
              <a:rPr lang="ru-RU" b="1" dirty="0"/>
              <a:t>Геологические образования</a:t>
            </a:r>
            <a:r>
              <a:rPr lang="ru-RU" dirty="0"/>
              <a:t> (каньон </a:t>
            </a:r>
            <a:r>
              <a:rPr lang="ru-RU" dirty="0" err="1"/>
              <a:t>Ахсинта</a:t>
            </a:r>
            <a:r>
              <a:rPr lang="ru-RU" dirty="0"/>
              <a:t>, травертины </a:t>
            </a:r>
            <a:r>
              <a:rPr lang="ru-RU" dirty="0" err="1"/>
              <a:t>Згила</a:t>
            </a:r>
            <a:r>
              <a:rPr lang="ru-RU" dirty="0"/>
              <a:t>, пещерные комплексы) представляют научный интерес как объекты для изучения геологической истории Кавказа.</a:t>
            </a:r>
          </a:p>
          <a:p>
            <a:pPr lvl="0"/>
            <a:r>
              <a:rPr lang="ru-RU" b="1" dirty="0"/>
              <a:t>Биологическое разнообразие</a:t>
            </a:r>
            <a:r>
              <a:rPr lang="ru-RU" dirty="0"/>
              <a:t> включает как реликтовые сообщества (роща Хетага), так и значительное число эндемичных и краснокнижных видов, приуроченных к различным высотным поясам.</a:t>
            </a:r>
          </a:p>
          <a:p>
            <a:r>
              <a:rPr lang="ru-RU" dirty="0"/>
              <a:t>Проведенное исследование подтвердило необходимость системного подхода к изучению и сохранению природного наследия Центрального Кавказа. Выявлена неравномерность изученности различных объектов: наиболее доступные (</a:t>
            </a:r>
            <a:r>
              <a:rPr lang="ru-RU" dirty="0" err="1"/>
              <a:t>Цей</a:t>
            </a:r>
            <a:r>
              <a:rPr lang="ru-RU" dirty="0"/>
              <a:t>, каньон </a:t>
            </a:r>
            <a:r>
              <a:rPr lang="ru-RU" dirty="0" err="1"/>
              <a:t>Ахсинта</a:t>
            </a:r>
            <a:r>
              <a:rPr lang="ru-RU" dirty="0"/>
              <a:t>) исследованы достаточно подробно, тогда как труднодоступные территории (верховья </a:t>
            </a:r>
            <a:r>
              <a:rPr lang="ru-RU" dirty="0" err="1"/>
              <a:t>Караугома</a:t>
            </a:r>
            <a:r>
              <a:rPr lang="ru-RU" dirty="0"/>
              <a:t>, </a:t>
            </a:r>
            <a:r>
              <a:rPr lang="ru-RU" dirty="0" err="1"/>
              <a:t>Мидаграбиндона</a:t>
            </a:r>
            <a:r>
              <a:rPr lang="ru-RU" dirty="0"/>
              <a:t>) требуют дальнейших экспедиционных работ.</a:t>
            </a:r>
          </a:p>
          <a:p>
            <a:r>
              <a:rPr lang="ru-RU" dirty="0"/>
              <a:t>Перспективы дальнейшего исследования связаны с организацией стационарных наблюдений за динамикой ледников, мониторингом состояния популяций редких видов и разработкой научных основ рекреационного природопользования в условиях горных территорий.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39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212A3D38-1A4F-42CA-83E1-B029204C222D}"/>
              </a:ext>
            </a:extLst>
          </p:cNvPr>
          <p:cNvSpPr txBox="1">
            <a:spLocks/>
          </p:cNvSpPr>
          <p:nvPr/>
        </p:nvSpPr>
        <p:spPr>
          <a:xfrm>
            <a:off x="2164080" y="1693291"/>
            <a:ext cx="8302752" cy="2415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>
                <a:solidFill>
                  <a:schemeClr val="accent6">
                    <a:lumMod val="50000"/>
                  </a:schemeClr>
                </a:solidFill>
              </a:rPr>
              <a:t>СПАСИБО ЗА ВНИМАНИЕ 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1368B2D7-F98E-4328-BAAB-D060A948B01C}"/>
              </a:ext>
            </a:extLst>
          </p:cNvPr>
          <p:cNvSpPr txBox="1">
            <a:spLocks/>
          </p:cNvSpPr>
          <p:nvPr/>
        </p:nvSpPr>
        <p:spPr>
          <a:xfrm>
            <a:off x="2927871" y="2804238"/>
            <a:ext cx="6975002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2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B7E12-CEB7-4E73-8E62-04DA9F1B6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ИСПОЛЬЗОВАННЫХ ИСТОЧНИКОВ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FFC5E5-5E6F-4B0A-9509-85D14EE7B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700" y="1825625"/>
            <a:ext cx="7632700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lvl="0"/>
            <a:r>
              <a:rPr lang="ru-RU" dirty="0"/>
              <a:t>Географическая характеристика, климат и природные ресурсы Северной Осетии : монография / Н. В. Тимошкина ; Северо-Осетинский государственный университет. — Ульяновск : Зебра, 2020. — 56 с. </a:t>
            </a:r>
          </a:p>
          <a:p>
            <a:pPr lvl="0"/>
            <a:r>
              <a:rPr lang="ru-RU" dirty="0"/>
              <a:t>Национальный парк «Алания»: природа и история / Под ред. А.А. </a:t>
            </a:r>
            <a:r>
              <a:rPr lang="ru-RU" dirty="0" err="1"/>
              <a:t>Бежаева</a:t>
            </a:r>
            <a:r>
              <a:rPr lang="ru-RU" dirty="0"/>
              <a:t>. — Владикавказ : Ир, 2019. — 184 с.</a:t>
            </a:r>
          </a:p>
          <a:p>
            <a:pPr lvl="0"/>
            <a:r>
              <a:rPr lang="ru-RU" dirty="0"/>
              <a:t>Попов К.П. Ледники Центрального Кавказа / К.П. Попов. — Л. : Гидрометеоиздат, 2018. — 212 с.</a:t>
            </a:r>
          </a:p>
          <a:p>
            <a:pPr lvl="0"/>
            <a:r>
              <a:rPr lang="ru-RU" dirty="0"/>
              <a:t>Северная Осетия-Алания: природа, история, культура / Сост. Р.С. </a:t>
            </a:r>
            <a:r>
              <a:rPr lang="ru-RU" dirty="0" err="1"/>
              <a:t>Бзаров</a:t>
            </a:r>
            <a:r>
              <a:rPr lang="ru-RU" dirty="0"/>
              <a:t>. — Владикавказ : Проект-Пресс, 2020. — 320 с.</a:t>
            </a:r>
          </a:p>
          <a:p>
            <a:pPr lvl="0"/>
            <a:r>
              <a:rPr lang="ru-RU" dirty="0"/>
              <a:t>Голубев М. Северная Осетия на машине и пешком // Спорт-Марафон. — 2024. — URL: </a:t>
            </a:r>
            <a:r>
              <a:rPr lang="ru-RU" u="sng" dirty="0">
                <a:hlinkClick r:id="rId2"/>
              </a:rPr>
              <a:t>https://sport-marafon.ru/article/severnaya-osetiya-na-mashine-i-peshkom-sovety-sezony-marshruty/</a:t>
            </a:r>
            <a:r>
              <a:rPr lang="ru-RU" dirty="0"/>
              <a:t> (дата обращения: 10.02.2026) </a:t>
            </a:r>
          </a:p>
          <a:p>
            <a:pPr lvl="0"/>
            <a:r>
              <a:rPr lang="ru-RU" dirty="0"/>
              <a:t>Тайны </a:t>
            </a:r>
            <a:r>
              <a:rPr lang="ru-RU" dirty="0" err="1"/>
              <a:t>Згила</a:t>
            </a:r>
            <a:r>
              <a:rPr lang="ru-RU" dirty="0"/>
              <a:t>: что посмотреть в селе-призраке рядом с курортом «Мамисон» // Это Кавказ. — 2024. — URL: </a:t>
            </a:r>
            <a:r>
              <a:rPr lang="ru-RU" u="sng" dirty="0">
                <a:hlinkClick r:id="rId3"/>
              </a:rPr>
              <a:t>https://etokavkaz.ru/turizm/tainy-zgila-chto-posmotret-v-sele-prizrake-ryadom-s-kurortom-mamison</a:t>
            </a:r>
            <a:r>
              <a:rPr lang="ru-RU" dirty="0"/>
              <a:t> (дата обращения: 10.02.2026) </a:t>
            </a:r>
          </a:p>
          <a:p>
            <a:pPr lvl="0"/>
            <a:r>
              <a:rPr lang="ru-RU" dirty="0" err="1"/>
              <a:t>Alania</a:t>
            </a:r>
            <a:r>
              <a:rPr lang="ru-RU" dirty="0"/>
              <a:t> National Park // Центр экологических путешествий. — URL: </a:t>
            </a:r>
            <a:r>
              <a:rPr lang="ru-RU" u="sng" dirty="0">
                <a:hlinkClick r:id="rId4"/>
              </a:rPr>
              <a:t>https://ecotravel.ru/eng/regions/reserves/1/14/46/</a:t>
            </a:r>
            <a:r>
              <a:rPr lang="ru-RU" dirty="0"/>
              <a:t> (дата обращения: 10.02.2026) </a:t>
            </a:r>
          </a:p>
          <a:p>
            <a:pPr lvl="0"/>
            <a:r>
              <a:rPr lang="ru-RU" dirty="0"/>
              <a:t>Северная Осетия — Алания: путеводитель // </a:t>
            </a:r>
            <a:r>
              <a:rPr lang="ru-RU" dirty="0" err="1"/>
              <a:t>Алеан</a:t>
            </a:r>
            <a:r>
              <a:rPr lang="ru-RU" dirty="0"/>
              <a:t>. — URL: </a:t>
            </a:r>
            <a:r>
              <a:rPr lang="ru-RU" u="sng" dirty="0">
                <a:hlinkClick r:id="rId5"/>
              </a:rPr>
              <a:t>https://www.alean.ru/agency/hotels/rossiya/respublika_severnaya_osetiya_-_alaniya/</a:t>
            </a:r>
            <a:r>
              <a:rPr lang="ru-RU" dirty="0"/>
              <a:t> (дата обращения: 10.02.2026) </a:t>
            </a:r>
          </a:p>
          <a:p>
            <a:pPr lvl="0"/>
            <a:r>
              <a:rPr lang="en-US" dirty="0"/>
              <a:t>Britannica Kids. North Ossetia–Alania. — URL: </a:t>
            </a:r>
            <a:r>
              <a:rPr lang="en-US" u="sng" dirty="0">
                <a:hlinkClick r:id="rId6"/>
              </a:rPr>
              <a:t>https://kids.britannica.com/scholars/article/North-OssetiaAlania/56212</a:t>
            </a:r>
            <a:r>
              <a:rPr lang="en-US" dirty="0"/>
              <a:t> (</a:t>
            </a:r>
            <a:r>
              <a:rPr lang="ru-RU" dirty="0"/>
              <a:t>дата обращения</a:t>
            </a:r>
            <a:r>
              <a:rPr lang="en-US" dirty="0"/>
              <a:t>: 10.02.2026) </a:t>
            </a:r>
            <a:endParaRPr lang="ru-RU" dirty="0"/>
          </a:p>
          <a:p>
            <a:pPr lvl="0"/>
            <a:r>
              <a:rPr lang="ru-RU" dirty="0"/>
              <a:t>Особо охраняемые природные территории Республики Северная Осетия-Алания / Министерство природных ресурсов и экологии РСО-А. — Владикавказ, 2021. — 76 с.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8731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2160</Words>
  <Application>Microsoft Office PowerPoint</Application>
  <PresentationFormat>Широкоэкранный</PresentationFormat>
  <Paragraphs>129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 </vt:lpstr>
      <vt:lpstr>ВВЕДЕНИЕ </vt:lpstr>
      <vt:lpstr>ОСНОВНАЯ ЧАСТЬ </vt:lpstr>
      <vt:lpstr>Глава 2. Гидрологические памятники природы: водопады и ледники</vt:lpstr>
      <vt:lpstr>Презентация PowerPoint</vt:lpstr>
      <vt:lpstr>Глава 3. Геологические памятники природы</vt:lpstr>
      <vt:lpstr>Глава 4. Ботанические и ландшафтные памятники природы</vt:lpstr>
      <vt:lpstr>5.1. Рекреационная нагрузка на природные комплексы </vt:lpstr>
      <vt:lpstr>Презентация PowerPoint</vt:lpstr>
      <vt:lpstr>Заключение</vt:lpstr>
      <vt:lpstr>Презентация PowerPoint</vt:lpstr>
      <vt:lpstr>СПИСОК ИСПОЛЬЗОВАННЫХ ИСТОЧНИКОВ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. .</cp:lastModifiedBy>
  <cp:revision>7</cp:revision>
  <dcterms:created xsi:type="dcterms:W3CDTF">2021-05-05T04:38:16Z</dcterms:created>
  <dcterms:modified xsi:type="dcterms:W3CDTF">2026-03-17T19:14:17Z</dcterms:modified>
</cp:coreProperties>
</file>