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66" r:id="rId4"/>
    <p:sldId id="262" r:id="rId5"/>
    <p:sldId id="263" r:id="rId6"/>
    <p:sldId id="268" r:id="rId7"/>
    <p:sldId id="265" r:id="rId8"/>
    <p:sldId id="264" r:id="rId9"/>
    <p:sldId id="271" r:id="rId10"/>
    <p:sldId id="269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C7D5-FA8D-431D-9D31-78CC8642F725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5868-DF2D-45A8-B78A-8083E5DF5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128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C7D5-FA8D-431D-9D31-78CC8642F725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5868-DF2D-45A8-B78A-8083E5DF5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48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C7D5-FA8D-431D-9D31-78CC8642F725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5868-DF2D-45A8-B78A-8083E5DF5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206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C7D5-FA8D-431D-9D31-78CC8642F725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5868-DF2D-45A8-B78A-8083E5DF5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658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C7D5-FA8D-431D-9D31-78CC8642F725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5868-DF2D-45A8-B78A-8083E5DF5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899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C7D5-FA8D-431D-9D31-78CC8642F725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5868-DF2D-45A8-B78A-8083E5DF5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806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C7D5-FA8D-431D-9D31-78CC8642F725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5868-DF2D-45A8-B78A-8083E5DF5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958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C7D5-FA8D-431D-9D31-78CC8642F725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5868-DF2D-45A8-B78A-8083E5DF5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918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C7D5-FA8D-431D-9D31-78CC8642F725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5868-DF2D-45A8-B78A-8083E5DF5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791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C7D5-FA8D-431D-9D31-78CC8642F725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5868-DF2D-45A8-B78A-8083E5DF5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93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C7D5-FA8D-431D-9D31-78CC8642F725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5868-DF2D-45A8-B78A-8083E5DF5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821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8C7D5-FA8D-431D-9D31-78CC8642F725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5868-DF2D-45A8-B78A-8083E5DF5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89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2.png"/><Relationship Id="rId7" Type="http://schemas.openxmlformats.org/officeDocument/2006/relationships/slide" Target="slide7.xml"/><Relationship Id="rId12" Type="http://schemas.openxmlformats.org/officeDocument/2006/relationships/slide" Target="slide10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8.xml"/><Relationship Id="rId5" Type="http://schemas.openxmlformats.org/officeDocument/2006/relationships/slide" Target="slide5.xml"/><Relationship Id="rId10" Type="http://schemas.openxmlformats.org/officeDocument/2006/relationships/slide" Target="slide3.xml"/><Relationship Id="rId4" Type="http://schemas.openxmlformats.org/officeDocument/2006/relationships/slide" Target="slide4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clck.ru/3LS92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ck.ru/3LS8zy" TargetMode="External"/><Relationship Id="rId5" Type="http://schemas.openxmlformats.org/officeDocument/2006/relationships/hyperlink" Target="https://forms.gle/5bFArfPZSUHhSwwr6" TargetMode="External"/><Relationship Id="rId4" Type="http://schemas.openxmlformats.org/officeDocument/2006/relationships/hyperlink" Target="https://forms.gle/fwoeAQX4oL7HJDWV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slide" Target="slid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clck.ru/3LHxZx" TargetMode="External"/><Relationship Id="rId4" Type="http://schemas.openxmlformats.org/officeDocument/2006/relationships/hyperlink" Target="https://clck.ru/3LHuth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ck.ru/3LPreG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testpad.com/f4s7bujyj3yky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clck.ru/3LBUUb" TargetMode="External"/><Relationship Id="rId13" Type="http://schemas.openxmlformats.org/officeDocument/2006/relationships/hyperlink" Target="https://clck.ru/3LRHDK" TargetMode="External"/><Relationship Id="rId18" Type="http://schemas.openxmlformats.org/officeDocument/2006/relationships/hyperlink" Target="https://clck.ru/3LScBf" TargetMode="External"/><Relationship Id="rId3" Type="http://schemas.openxmlformats.org/officeDocument/2006/relationships/hyperlink" Target="https://clck.ru/3LB23B" TargetMode="External"/><Relationship Id="rId7" Type="http://schemas.openxmlformats.org/officeDocument/2006/relationships/hyperlink" Target="https://clck.ru/3LBSoc" TargetMode="External"/><Relationship Id="rId12" Type="http://schemas.openxmlformats.org/officeDocument/2006/relationships/hyperlink" Target="https://clck.ru/3LRHaw" TargetMode="External"/><Relationship Id="rId17" Type="http://schemas.openxmlformats.org/officeDocument/2006/relationships/hyperlink" Target="https://clck.ru/3LHxZx" TargetMode="External"/><Relationship Id="rId2" Type="http://schemas.openxmlformats.org/officeDocument/2006/relationships/hyperlink" Target="https://clck.ru/3LB7wV" TargetMode="External"/><Relationship Id="rId16" Type="http://schemas.openxmlformats.org/officeDocument/2006/relationships/hyperlink" Target="https://clck.ru/3LHuth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lck.ru/3LBF9q" TargetMode="External"/><Relationship Id="rId11" Type="http://schemas.openxmlformats.org/officeDocument/2006/relationships/hyperlink" Target="https://clck.ru/3LJEnM" TargetMode="External"/><Relationship Id="rId5" Type="http://schemas.openxmlformats.org/officeDocument/2006/relationships/hyperlink" Target="https://clck.ru/3LSdnR" TargetMode="External"/><Relationship Id="rId15" Type="http://schemas.openxmlformats.org/officeDocument/2006/relationships/hyperlink" Target="https://clck.ru/3LSdMm" TargetMode="External"/><Relationship Id="rId10" Type="http://schemas.openxmlformats.org/officeDocument/2006/relationships/hyperlink" Target="https://vk.com/club222468051" TargetMode="External"/><Relationship Id="rId19" Type="http://schemas.openxmlformats.org/officeDocument/2006/relationships/slide" Target="slide2.xml"/><Relationship Id="rId4" Type="http://schemas.openxmlformats.org/officeDocument/2006/relationships/hyperlink" Target="https://clck.ru/3LSdvf" TargetMode="External"/><Relationship Id="rId9" Type="http://schemas.openxmlformats.org/officeDocument/2006/relationships/hyperlink" Target="https://clck.ru/3LBYH8" TargetMode="External"/><Relationship Id="rId14" Type="http://schemas.openxmlformats.org/officeDocument/2006/relationships/hyperlink" Target="https://clck.ru/3LScgc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6815" y="3731704"/>
            <a:ext cx="1131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7071" y="228927"/>
            <a:ext cx="94559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2395" algn="just">
              <a:spcAft>
                <a:spcPts val="0"/>
              </a:spcAft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Номинация проекта: </a:t>
            </a:r>
            <a:r>
              <a:rPr lang="ru-RU" b="1" dirty="0"/>
              <a:t>«Безопасность в сети» – профилактика игровой, компьютерной зависимости, цифровая гигиена, профилактика вовлечения в деструктивные сообщества и деструктивных проявлений в социальных сетях.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6815" y="1253385"/>
            <a:ext cx="9770836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813" lvl="1" indent="-23813">
              <a:lnSpc>
                <a:spcPct val="107000"/>
              </a:lnSpc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Социальный проект по профилактике и предупреждению деструктивного, в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т.ч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общественно-опасного поведения подростков и молодежи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«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Опасности.НЕТ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»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12" descr="https://www.omkpt.ru/upload/iblock/f9e/f9ef420001bd68dea6affc4fc126bb3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915" y="159972"/>
            <a:ext cx="187960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624451"/>
              </p:ext>
            </p:extLst>
          </p:nvPr>
        </p:nvGraphicFramePr>
        <p:xfrm>
          <a:off x="517071" y="2039572"/>
          <a:ext cx="11435444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8061">
                  <a:extLst>
                    <a:ext uri="{9D8B030D-6E8A-4147-A177-3AD203B41FA5}">
                      <a16:colId xmlns:a16="http://schemas.microsoft.com/office/drawing/2014/main" val="2528052061"/>
                    </a:ext>
                  </a:extLst>
                </a:gridCol>
                <a:gridCol w="10187383">
                  <a:extLst>
                    <a:ext uri="{9D8B030D-6E8A-4147-A177-3AD203B41FA5}">
                      <a16:colId xmlns:a16="http://schemas.microsoft.com/office/drawing/2014/main" val="3972555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</a:rPr>
                        <a:t>ЦЕЛЬ</a:t>
                      </a:r>
                    </a:p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Повышение правовой культуры и предупреждение деструктивного, в </a:t>
                      </a:r>
                      <a:r>
                        <a:rPr lang="ru-RU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общественно-опасного поведения студентов техникума, через заинтересованное вовлечение подростков в разнообразные виды социально-значимой деятельности, привитие традиционных российских духовно-нравственных ценностей.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32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</a:rPr>
                        <a:t>ЗАДАЧИ ПРОЕКТА</a:t>
                      </a:r>
                    </a:p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Расширить представление обучающихся по вопросам правовых и организационных основ противодействия экстремизму, профилактике и предупреждению деструктивного, в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общественно-опасного поведения подростков и молодежи.</a:t>
                      </a:r>
                    </a:p>
                    <a:p>
                      <a:pPr marL="285750" lvl="0" indent="-285750" algn="just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Обеспечить проведение серии воспитательных и профилактических мероприятий с участием партнеров проекта с целью популяризации здорового образа жизни, развития духовно-нравственных ценностей российской молодежи.</a:t>
                      </a:r>
                    </a:p>
                    <a:p>
                      <a:pPr marL="285750" lvl="0" indent="-285750" algn="just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Создать условия для развития на базе техникума молодежных общественных инициатив, как форм проявления социальной активности молодежи, популяризации культуры безопасности в современном обществе.</a:t>
                      </a:r>
                    </a:p>
                    <a:p>
                      <a:pPr marL="285750" lvl="0" indent="-285750" algn="just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Организовать проведение мероприятий, направленных на повышение уровня родительской компетентности, включая психолого-педагогическую и социально-правовую помощь в вопросах воспитания и обеспечения безопасности детей, а также обучение их навыкам раннего выявления признаков деструктивного поведения.</a:t>
                      </a:r>
                    </a:p>
                    <a:p>
                      <a:pPr marL="285750" lvl="0" indent="-285750" algn="just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Обеспечить создание безопасной цифровой образовательной среды, направленной на информационное сопровождение реализации проекта.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186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86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b="14937"/>
          <a:stretch/>
        </p:blipFill>
        <p:spPr>
          <a:xfrm>
            <a:off x="9925309" y="5648078"/>
            <a:ext cx="2215244" cy="11306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0187" y="1105896"/>
            <a:ext cx="11125202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indent="446088"/>
            <a:r>
              <a:rPr lang="ru-RU" sz="2000" dirty="0" smtClean="0">
                <a:ea typeface="Times New Roman" panose="02020603050405020304" pitchFamily="18" charset="0"/>
              </a:rPr>
              <a:t>Реализация проекта осуществлялась через заинтересованное </a:t>
            </a:r>
            <a:r>
              <a:rPr lang="ru-RU" sz="2000" dirty="0">
                <a:ea typeface="Times New Roman" panose="02020603050405020304" pitchFamily="18" charset="0"/>
              </a:rPr>
              <a:t>вовлечение подростков в разнообразные виды социально-значимой деятельности, привитие традиционных российских духовно-нравственных ценностей.</a:t>
            </a:r>
            <a:endParaRPr lang="ru-RU" sz="2000" dirty="0"/>
          </a:p>
        </p:txBody>
      </p:sp>
      <p:sp>
        <p:nvSpPr>
          <p:cNvPr id="5" name="TextBox 4">
            <a:hlinkClick r:id="rId4" action="ppaction://hlinksldjump"/>
          </p:cNvPr>
          <p:cNvSpPr txBox="1"/>
          <p:nvPr/>
        </p:nvSpPr>
        <p:spPr>
          <a:xfrm>
            <a:off x="1309007" y="2851951"/>
            <a:ext cx="7225392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ПРОСМОТР И ОБСУЖДЕНИЕ ФИЛЬМОВ ООО «ОБЩЕЕ ДЕЛО»</a:t>
            </a:r>
          </a:p>
        </p:txBody>
      </p:sp>
      <p:sp>
        <p:nvSpPr>
          <p:cNvPr id="6" name="TextBox 5">
            <a:hlinkClick r:id="rId5" action="ppaction://hlinksldjump"/>
          </p:cNvPr>
          <p:cNvSpPr txBox="1"/>
          <p:nvPr/>
        </p:nvSpPr>
        <p:spPr>
          <a:xfrm>
            <a:off x="1309007" y="3359472"/>
            <a:ext cx="7225393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ПРОВЕДЕНИЕ ИНТЕРАКТИВНЫХ ИГР</a:t>
            </a:r>
          </a:p>
        </p:txBody>
      </p:sp>
      <p:sp>
        <p:nvSpPr>
          <p:cNvPr id="7" name="TextBox 6">
            <a:hlinkClick r:id="rId6" action="ppaction://hlinksldjump"/>
          </p:cNvPr>
          <p:cNvSpPr txBox="1"/>
          <p:nvPr/>
        </p:nvSpPr>
        <p:spPr>
          <a:xfrm>
            <a:off x="1300844" y="3911524"/>
            <a:ext cx="7225392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ОРГАНИЗАЦИЯ ВОЛОНТЕРСКОЙ ДЕЯТЕЛЬНОСТИ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hlinkClick r:id="rId7" action="ppaction://hlinksldjump"/>
          </p:cNvPr>
          <p:cNvSpPr txBox="1"/>
          <p:nvPr/>
        </p:nvSpPr>
        <p:spPr>
          <a:xfrm>
            <a:off x="1300843" y="4459299"/>
            <a:ext cx="7225393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ПРОВЕДЕНИЕ ВСЕРОССИЙСКОЙ ДИСТАНЦИОННОЙ ВИКТОРИНЫ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CD27E8-6F78-9278-F5EB-E1B2580CC0C9}"/>
              </a:ext>
            </a:extLst>
          </p:cNvPr>
          <p:cNvSpPr txBox="1"/>
          <p:nvPr/>
        </p:nvSpPr>
        <p:spPr>
          <a:xfrm>
            <a:off x="239486" y="338236"/>
            <a:ext cx="118466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ОБЩЕЕ КОЛИЧЕСТВО МЕРОПРИЯТИЙ И ОХВАТ УЧАСТНИКОВ</a:t>
            </a:r>
          </a:p>
        </p:txBody>
      </p:sp>
      <p:sp>
        <p:nvSpPr>
          <p:cNvPr id="11" name="Прямоугольник 10">
            <a:hlinkClick r:id="rId8" action="ppaction://hlinksldjump"/>
          </p:cNvPr>
          <p:cNvSpPr/>
          <p:nvPr/>
        </p:nvSpPr>
        <p:spPr>
          <a:xfrm>
            <a:off x="1300842" y="5504887"/>
            <a:ext cx="7233556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ПОВЫШЕНИЕ КВАЛИФИКАЦИИ </a:t>
            </a:r>
            <a:r>
              <a:rPr lang="ru-RU" b="1" dirty="0">
                <a:solidFill>
                  <a:srgbClr val="002060"/>
                </a:solidFill>
              </a:rPr>
              <a:t>ПЕДАГОГОВ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2" name="Пятно 1 11"/>
          <p:cNvSpPr/>
          <p:nvPr/>
        </p:nvSpPr>
        <p:spPr>
          <a:xfrm>
            <a:off x="849084" y="2369358"/>
            <a:ext cx="348343" cy="36716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но 1 12"/>
          <p:cNvSpPr/>
          <p:nvPr/>
        </p:nvSpPr>
        <p:spPr>
          <a:xfrm>
            <a:off x="840920" y="2847933"/>
            <a:ext cx="348343" cy="36716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ятно 1 13"/>
          <p:cNvSpPr/>
          <p:nvPr/>
        </p:nvSpPr>
        <p:spPr>
          <a:xfrm>
            <a:off x="816481" y="3357532"/>
            <a:ext cx="348343" cy="36716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ятно 1 14"/>
          <p:cNvSpPr/>
          <p:nvPr/>
        </p:nvSpPr>
        <p:spPr>
          <a:xfrm>
            <a:off x="822195" y="3927339"/>
            <a:ext cx="348343" cy="36716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ятно 1 15"/>
          <p:cNvSpPr/>
          <p:nvPr/>
        </p:nvSpPr>
        <p:spPr>
          <a:xfrm>
            <a:off x="840919" y="4460381"/>
            <a:ext cx="348343" cy="36716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ятно 1 16"/>
          <p:cNvSpPr/>
          <p:nvPr/>
        </p:nvSpPr>
        <p:spPr>
          <a:xfrm>
            <a:off x="819635" y="5539787"/>
            <a:ext cx="348343" cy="36716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9"/>
          <a:srcRect l="34667" t="45048" r="27143" b="31079"/>
          <a:stretch/>
        </p:blipFill>
        <p:spPr>
          <a:xfrm rot="18830992">
            <a:off x="8432171" y="3472644"/>
            <a:ext cx="3810609" cy="1339890"/>
          </a:xfrm>
          <a:prstGeom prst="rect">
            <a:avLst/>
          </a:prstGeom>
        </p:spPr>
      </p:pic>
      <p:sp>
        <p:nvSpPr>
          <p:cNvPr id="20" name="Овал 19"/>
          <p:cNvSpPr/>
          <p:nvPr/>
        </p:nvSpPr>
        <p:spPr>
          <a:xfrm>
            <a:off x="8882744" y="2480751"/>
            <a:ext cx="1959429" cy="11176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 Narrow" panose="020B0606020202030204" pitchFamily="34" charset="0"/>
              </a:rPr>
              <a:t>6409 человек</a:t>
            </a:r>
            <a:endParaRPr lang="ru-RU" sz="28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10014857" y="4470346"/>
            <a:ext cx="1959429" cy="11176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 Narrow" panose="020B0606020202030204" pitchFamily="34" charset="0"/>
              </a:rPr>
              <a:t>43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 Narrow" panose="020B0606020202030204" pitchFamily="34" charset="0"/>
              </a:rPr>
              <a:t>мероприятия</a:t>
            </a:r>
            <a:endParaRPr lang="ru-RU" sz="20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3" name="TextBox 22">
            <a:hlinkClick r:id="rId10" action="ppaction://hlinksldjump"/>
          </p:cNvPr>
          <p:cNvSpPr txBox="1"/>
          <p:nvPr/>
        </p:nvSpPr>
        <p:spPr>
          <a:xfrm>
            <a:off x="1309007" y="2344430"/>
            <a:ext cx="7225392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ОРГАНИЗАЦИЯ И ПРОВЕДЕНИЕ СОЦИОЛОГИЧЕСКИХ ИССЛЕДОВАНИЙ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4" name="TextBox 23">
            <a:hlinkClick r:id="rId11" action="ppaction://hlinksldjump"/>
          </p:cNvPr>
          <p:cNvSpPr txBox="1"/>
          <p:nvPr/>
        </p:nvSpPr>
        <p:spPr>
          <a:xfrm>
            <a:off x="1300842" y="4951123"/>
            <a:ext cx="7225393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ОРГАНИЗАЦИЯ И ПРОВЕДЕНИЕ ВНЕУЧЕБНЫХ МЕРОПРИЯТИЙ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5" name="Пятно 1 24"/>
          <p:cNvSpPr/>
          <p:nvPr/>
        </p:nvSpPr>
        <p:spPr>
          <a:xfrm>
            <a:off x="816481" y="4987444"/>
            <a:ext cx="348343" cy="36716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hlinkClick r:id="rId12" action="ppaction://hlinksldjump"/>
          </p:cNvPr>
          <p:cNvSpPr/>
          <p:nvPr/>
        </p:nvSpPr>
        <p:spPr>
          <a:xfrm>
            <a:off x="1309007" y="6028719"/>
            <a:ext cx="7233556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ПУБЛИКАЦИИ О РЕАЛИЗАЦИИ ПРОЕКТА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7" name="Пятно 1 26"/>
          <p:cNvSpPr/>
          <p:nvPr/>
        </p:nvSpPr>
        <p:spPr>
          <a:xfrm>
            <a:off x="816480" y="5980733"/>
            <a:ext cx="348343" cy="36716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05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6E81-BBD1-480D-A88F-38D5C131AFE4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2D79C8-7505-C73C-31E6-DE67BF03F5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7" r="1614" b="2233"/>
          <a:stretch/>
        </p:blipFill>
        <p:spPr bwMode="auto">
          <a:xfrm>
            <a:off x="551904" y="827823"/>
            <a:ext cx="4949918" cy="26836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AA2C27-79E7-3B69-E30C-E1F3685092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50"/>
          <a:stretch/>
        </p:blipFill>
        <p:spPr>
          <a:xfrm>
            <a:off x="520701" y="3579578"/>
            <a:ext cx="5049676" cy="23100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532306-665F-0F4A-5C3B-8C42E6E96155}"/>
              </a:ext>
            </a:extLst>
          </p:cNvPr>
          <p:cNvSpPr txBox="1"/>
          <p:nvPr/>
        </p:nvSpPr>
        <p:spPr>
          <a:xfrm>
            <a:off x="520700" y="236538"/>
            <a:ext cx="1131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ОРГАНИЗАЦИЯ И ПРОВЕДЕНИЕ СОЦИОЛОГИЧЕСКИХ ИССЛЕДОВАНИЙ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3EF025-662A-4DFE-6B5F-5C0C90DEF0F0}"/>
              </a:ext>
            </a:extLst>
          </p:cNvPr>
          <p:cNvSpPr txBox="1"/>
          <p:nvPr/>
        </p:nvSpPr>
        <p:spPr>
          <a:xfrm>
            <a:off x="6096000" y="1265800"/>
            <a:ext cx="51752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7630" lvl="0" algn="just">
              <a:tabLst>
                <a:tab pos="14160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Исследование «Негативные влияния в молодежной среде»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87630" algn="just">
              <a:buNone/>
              <a:tabLst>
                <a:tab pos="539750" algn="l"/>
              </a:tabLst>
            </a:pPr>
            <a:r>
              <a:rPr lang="ru-RU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https://forms.gle/fwoeAQX4oL7HJDWV7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Исследование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Кибербуллинг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социальных сетях»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ru-RU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/>
              </a:rPr>
              <a:t>https://forms.gle/5bFArfPZSUHhSwwr6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21945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BE9449-D4AD-53CB-767A-375EC44FEF05}"/>
              </a:ext>
            </a:extLst>
          </p:cNvPr>
          <p:cNvSpPr txBox="1"/>
          <p:nvPr/>
        </p:nvSpPr>
        <p:spPr>
          <a:xfrm>
            <a:off x="6178550" y="3837875"/>
            <a:ext cx="53752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проведенных исследований представлены по ссылкам: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исследование </a:t>
            </a:r>
            <a:r>
              <a:rPr lang="ru-RU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/>
              </a:rPr>
              <a:t>https://clck.ru/3LS8zy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исследование </a:t>
            </a:r>
            <a:r>
              <a:rPr lang="ru-RU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https://clck.ru/3LS92e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26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76300" y="275361"/>
            <a:ext cx="1131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ПРОСМОТР И ОБСУЖДЕНИЕ ФИЛЬМОВ ООО «ОБЩЕЕ ДЕЛО»</a:t>
            </a:r>
          </a:p>
        </p:txBody>
      </p:sp>
      <p:pic>
        <p:nvPicPr>
          <p:cNvPr id="3084" name="Picture 12" descr="https://www.omkpt.ru/upload/iblock/f9e/f9ef420001bd68dea6affc4fc126bb3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04" y="860136"/>
            <a:ext cx="187960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sun3-20.userapi.com/impg/UhLL6BpiwTlBSz3OhJyWX7lB9y7zyE8ODM2deA/-w1QO5LIWSA.jpg?size=1280x961&amp;quality=95&amp;sign=9d9aa88d7735355b2e951d59a91519b2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30" b="5413"/>
          <a:stretch/>
        </p:blipFill>
        <p:spPr bwMode="auto">
          <a:xfrm>
            <a:off x="5754863" y="860136"/>
            <a:ext cx="6051168" cy="340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A4B842-7C27-E78D-A843-4716D71495B6}"/>
              </a:ext>
            </a:extLst>
          </p:cNvPr>
          <p:cNvSpPr txBox="1"/>
          <p:nvPr/>
        </p:nvSpPr>
        <p:spPr>
          <a:xfrm>
            <a:off x="8031325" y="4854753"/>
            <a:ext cx="35013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https://clck.ru/3LHuth</a:t>
            </a:r>
            <a:r>
              <a:rPr lang="ru-RU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ru-RU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/>
              </a:rPr>
              <a:t>https://clck.ru/3LHxZx</a:t>
            </a:r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t="6046" b="19996"/>
          <a:stretch/>
        </p:blipFill>
        <p:spPr>
          <a:xfrm>
            <a:off x="214604" y="3214366"/>
            <a:ext cx="6104967" cy="3386349"/>
          </a:xfrm>
          <a:prstGeom prst="rect">
            <a:avLst/>
          </a:prstGeom>
        </p:spPr>
      </p:pic>
      <p:sp>
        <p:nvSpPr>
          <p:cNvPr id="2" name="Управляющая кнопка: домой 1">
            <a:hlinkClick r:id="rId7" action="ppaction://hlinksldjump" highlightClick="1"/>
          </p:cNvPr>
          <p:cNvSpPr/>
          <p:nvPr/>
        </p:nvSpPr>
        <p:spPr>
          <a:xfrm>
            <a:off x="11397342" y="6276586"/>
            <a:ext cx="511629" cy="46808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15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20700" y="236538"/>
            <a:ext cx="1131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ПРОВЕДЕНИЕ ИНТЕРАКТИВНЫХ ИГР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49" y="914371"/>
            <a:ext cx="4746171" cy="26728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261" y="995907"/>
            <a:ext cx="4705739" cy="25097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49" y="3723141"/>
            <a:ext cx="4746171" cy="26728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987BA2-801E-8CB4-0196-684CCCE110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051" y="4176191"/>
            <a:ext cx="3206306" cy="2219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407166" y="3592946"/>
            <a:ext cx="5123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Ссылка на материалы игры:  </a:t>
            </a: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6"/>
              </a:rPr>
              <a:t>https://clck.ru/3LPreG</a:t>
            </a:r>
            <a:endParaRPr lang="ru-RU" dirty="0"/>
          </a:p>
        </p:txBody>
      </p:sp>
      <p:sp>
        <p:nvSpPr>
          <p:cNvPr id="8" name="Управляющая кнопка: домой 7">
            <a:hlinkClick r:id="rId7" action="ppaction://hlinksldjump" highlightClick="1"/>
          </p:cNvPr>
          <p:cNvSpPr/>
          <p:nvPr/>
        </p:nvSpPr>
        <p:spPr>
          <a:xfrm>
            <a:off x="11397342" y="6276586"/>
            <a:ext cx="511629" cy="46808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56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602" y="3318329"/>
            <a:ext cx="5598598" cy="31125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-1346"/>
          <a:stretch/>
        </p:blipFill>
        <p:spPr>
          <a:xfrm>
            <a:off x="164026" y="870857"/>
            <a:ext cx="6215576" cy="5454741"/>
          </a:xfrm>
          <a:prstGeom prst="rect">
            <a:avLst/>
          </a:prstGeom>
        </p:spPr>
      </p:pic>
      <p:pic>
        <p:nvPicPr>
          <p:cNvPr id="6" name="Picture 2" descr="https://sun3-23.userapi.com/s/v1/ig2/EJtiRAH4wpp6YKwirKLrDBBb_a6dR6oidCKWR9drit4q6Nk6lJLpzBo08P6o3cjU6IGSCshcMBBHODsJs8iJE2D8.jpg?quality=95&amp;as=32x24,48x36,72x54,108x81,160x120,240x180,360x270,480x360,540x405,640x480,720x541,1080x811,1280x961,1440x1081,2560x1922&amp;from=bu&amp;u=HJE1LMntZkzCb54CcMZlSpGvsmVlrUl7NZRtc9pNMCQ&amp;cs=807x60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17"/>
          <a:stretch/>
        </p:blipFill>
        <p:spPr bwMode="auto">
          <a:xfrm>
            <a:off x="6379602" y="137886"/>
            <a:ext cx="5478570" cy="31804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-566058" y="137886"/>
            <a:ext cx="7703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ВОЛОНТЕРСКАЯ ДЕЯТЕЛЬНОСТЬ</a:t>
            </a:r>
          </a:p>
        </p:txBody>
      </p:sp>
      <p:sp>
        <p:nvSpPr>
          <p:cNvPr id="8" name="Управляющая кнопка: домой 7">
            <a:hlinkClick r:id="rId5" action="ppaction://hlinksldjump" highlightClick="1"/>
          </p:cNvPr>
          <p:cNvSpPr/>
          <p:nvPr/>
        </p:nvSpPr>
        <p:spPr>
          <a:xfrm>
            <a:off x="11397342" y="6276586"/>
            <a:ext cx="511629" cy="46808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84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917878" y="6010379"/>
            <a:ext cx="391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Охват - 762 чел.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0700" y="236538"/>
            <a:ext cx="1131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ПРОВЕДЕНИЕ ВИКТОРИНЫ НА ПЛАТФОРМЕ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OnlineTestPad</a:t>
            </a:r>
            <a:r>
              <a:rPr lang="ru-RU" sz="3200" b="1" dirty="0">
                <a:solidFill>
                  <a:srgbClr val="002060"/>
                </a:solidFill>
              </a:rPr>
              <a:t>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1018182"/>
            <a:ext cx="4462561" cy="251219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25714" y="587828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0" i="0" dirty="0">
                <a:solidFill>
                  <a:srgbClr val="76838F"/>
                </a:solidFill>
                <a:effectLst/>
                <a:latin typeface="Roboto"/>
              </a:rPr>
              <a:t/>
            </a:r>
            <a:br>
              <a:rPr lang="ru-RU" b="0" i="0" dirty="0">
                <a:solidFill>
                  <a:srgbClr val="76838F"/>
                </a:solidFill>
                <a:effectLst/>
                <a:latin typeface="Roboto"/>
              </a:rPr>
            </a:br>
            <a:r>
              <a:rPr lang="ru-RU" b="0" i="0" dirty="0">
                <a:solidFill>
                  <a:srgbClr val="76838F"/>
                </a:solidFill>
                <a:effectLst/>
                <a:latin typeface="Roboto"/>
              </a:rPr>
              <a:t>Основная ссылка:</a:t>
            </a:r>
            <a:r>
              <a:rPr lang="en-US" b="0" i="0" u="sng" dirty="0">
                <a:solidFill>
                  <a:srgbClr val="589FFC"/>
                </a:solidFill>
                <a:effectLst/>
                <a:latin typeface="Roboto"/>
                <a:hlinkClick r:id="rId3"/>
              </a:rPr>
              <a:t>https://onlinetestpad.com/f4s7bujyj3yky</a:t>
            </a:r>
            <a:endParaRPr lang="en-US" b="0" i="0" dirty="0">
              <a:solidFill>
                <a:srgbClr val="76838F"/>
              </a:solidFill>
              <a:effectLst/>
              <a:latin typeface="Roboto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4BC448-96F5-0A01-8015-796339BA2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11" y="4185526"/>
            <a:ext cx="2823590" cy="1654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C81705-5D7A-3BCD-2CED-A5C5AE407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8172" y="1176711"/>
            <a:ext cx="6750368" cy="4313596"/>
          </a:xfrm>
          <a:prstGeom prst="rect">
            <a:avLst/>
          </a:prstGeom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11397342" y="6276586"/>
            <a:ext cx="511629" cy="46808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45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1883" y="31639"/>
            <a:ext cx="9891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ВНЕУЧЕБНАЯ ЗАНЯТОСТЬ СТУДЕНТОВ</a:t>
            </a:r>
          </a:p>
        </p:txBody>
      </p:sp>
      <p:pic>
        <p:nvPicPr>
          <p:cNvPr id="8" name="Picture 2" descr="https://sun9-76.userapi.com/impg/0RgJ3qgTEhjnya1oolb_qdMXOGQ1WMJhZTvblg/ZKrD3VgnD_Y.jpg?size=1280x720&amp;quality=95&amp;sign=662e955b7c72e0622bc35ddcad062dd9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55" b="11826"/>
          <a:stretch/>
        </p:blipFill>
        <p:spPr bwMode="auto">
          <a:xfrm>
            <a:off x="391883" y="616414"/>
            <a:ext cx="5404350" cy="3200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sun9-70.userapi.com/impg/hCHSowiMLnLYTBvvVZcdMkLe2Uqi-tJ2xOeyng/FbhNLvbx82A.jpg?size=1280x853&amp;quality=95&amp;sign=8254fc8435b1ebe4f3d6fee8aeae5cb0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1" t="15473" r="24003" b="26665"/>
          <a:stretch/>
        </p:blipFill>
        <p:spPr bwMode="auto">
          <a:xfrm>
            <a:off x="4529035" y="3942641"/>
            <a:ext cx="4389476" cy="2622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un9-62.userapi.com/impg/SUlNu8JbSpPo-7IQQGbLgjPA_B6LCb2TCumBgQ/lKHUbb3wNw4.jpg?size=1280x960&amp;quality=95&amp;sign=cb809aea45e08dc015f8aa72db797ec4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49"/>
          <a:stretch/>
        </p:blipFill>
        <p:spPr bwMode="auto">
          <a:xfrm>
            <a:off x="533257" y="3942641"/>
            <a:ext cx="3120977" cy="2622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35.userapi.com/impg/Uano2M73bzi8WUCA9C_yfIlu4VGYKYmE6OFJYQ/80LEvWGzotk.jpg?size=800x800&amp;quality=95&amp;sign=ed4ad439222625f13a951697c8ecd780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900" y="713810"/>
            <a:ext cx="3003234" cy="3003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Управляющая кнопка: домой 9">
            <a:hlinkClick r:id="rId6" action="ppaction://hlinksldjump" highlightClick="1"/>
          </p:cNvPr>
          <p:cNvSpPr/>
          <p:nvPr/>
        </p:nvSpPr>
        <p:spPr>
          <a:xfrm>
            <a:off x="11397342" y="6276586"/>
            <a:ext cx="511629" cy="46808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19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655" y="4080393"/>
            <a:ext cx="1667462" cy="24302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CD27E8-6F78-9278-F5EB-E1B2580CC0C9}"/>
              </a:ext>
            </a:extLst>
          </p:cNvPr>
          <p:cNvSpPr txBox="1"/>
          <p:nvPr/>
        </p:nvSpPr>
        <p:spPr>
          <a:xfrm>
            <a:off x="775504" y="159783"/>
            <a:ext cx="1095135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ПОВЫШЕНИЕ КВАЛИФИКАЦИИ ПЕДАГОГОВ ПО НАПРАВЛЕНИЮ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710E32-5334-EABD-A948-5DE1C4A4237E}"/>
              </a:ext>
            </a:extLst>
          </p:cNvPr>
          <p:cNvSpPr txBox="1"/>
          <p:nvPr/>
        </p:nvSpPr>
        <p:spPr>
          <a:xfrm>
            <a:off x="515899" y="1279676"/>
            <a:ext cx="10402472" cy="2993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8775" algn="just">
              <a:buNone/>
            </a:pPr>
            <a:r>
              <a:rPr lang="ru-RU" dirty="0">
                <a:effectLst/>
                <a:ea typeface="Times New Roman" panose="02020603050405020304" pitchFamily="18" charset="0"/>
              </a:rPr>
              <a:t>В техникуме выстроена система повышения квалификации педагогов, в том числе по направлениям воспитательной работы</a:t>
            </a:r>
            <a:r>
              <a:rPr lang="ru-RU" dirty="0" smtClean="0">
                <a:effectLst/>
                <a:ea typeface="Times New Roman" panose="02020603050405020304" pitchFamily="18" charset="0"/>
              </a:rPr>
              <a:t>. За </a:t>
            </a:r>
            <a:r>
              <a:rPr lang="ru-RU" dirty="0">
                <a:effectLst/>
                <a:ea typeface="Times New Roman" panose="02020603050405020304" pitchFamily="18" charset="0"/>
              </a:rPr>
              <a:t>период реализации проекта получили новые знания и рекомендации по организации профилактической работы с детьми и подростками педагоги техникума</a:t>
            </a:r>
            <a:r>
              <a:rPr lang="ru-RU" dirty="0" smtClean="0">
                <a:effectLst/>
                <a:ea typeface="Times New Roman" panose="02020603050405020304" pitchFamily="18" charset="0"/>
              </a:rPr>
              <a:t>:</a:t>
            </a:r>
          </a:p>
          <a:p>
            <a:pPr indent="288925" algn="just">
              <a:buNone/>
            </a:pP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"/>
              <a:tabLst>
                <a:tab pos="110490" algn="l"/>
              </a:tabLst>
            </a:pPr>
            <a:r>
              <a:rPr lang="ru-RU" dirty="0">
                <a:effectLst/>
                <a:ea typeface="Times New Roman" panose="02020603050405020304" pitchFamily="18" charset="0"/>
              </a:rPr>
              <a:t>Вебинар «Влияние компьютерной зависимости на агрессивность подростка», организованного «Федеральным лекторием» Уполномоченного при Президенте Российской Федерации по правам ребенка. </a:t>
            </a:r>
            <a:r>
              <a:rPr lang="ru-RU" b="1" dirty="0">
                <a:effectLst/>
                <a:ea typeface="Times New Roman" panose="02020603050405020304" pitchFamily="18" charset="0"/>
              </a:rPr>
              <a:t>Обучение прошли – 6 педагогов</a:t>
            </a:r>
            <a:r>
              <a:rPr lang="ru-RU" b="1" dirty="0" smtClean="0">
                <a:effectLst/>
                <a:ea typeface="Times New Roman" panose="02020603050405020304" pitchFamily="18" charset="0"/>
              </a:rPr>
              <a:t>.</a:t>
            </a:r>
          </a:p>
          <a:p>
            <a:pPr lvl="0" algn="just">
              <a:tabLst>
                <a:tab pos="110490" algn="l"/>
              </a:tabLst>
            </a:pPr>
            <a:endParaRPr lang="ru-RU" sz="105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"/>
              <a:tabLst>
                <a:tab pos="110490" algn="l"/>
              </a:tabLst>
            </a:pPr>
            <a:r>
              <a:rPr lang="ru-RU" dirty="0">
                <a:effectLst/>
                <a:ea typeface="Times New Roman" panose="02020603050405020304" pitchFamily="18" charset="0"/>
              </a:rPr>
              <a:t>Вебинар «Конфликты подростка с друзьями: как родителям поддержать ребенка», организованного «Федеральным лекторием» Уполномоченного при Президенте Российской Федерации по правам ребенка. </a:t>
            </a:r>
            <a:r>
              <a:rPr lang="ru-RU" b="1" dirty="0">
                <a:effectLst/>
                <a:ea typeface="Times New Roman" panose="02020603050405020304" pitchFamily="18" charset="0"/>
              </a:rPr>
              <a:t>Обучение прошли – 12 педагогов</a:t>
            </a:r>
            <a:r>
              <a:rPr lang="ru-RU" b="1" dirty="0" smtClean="0">
                <a:effectLst/>
                <a:ea typeface="Times New Roman" panose="02020603050405020304" pitchFamily="18" charset="0"/>
              </a:rPr>
              <a:t>.</a:t>
            </a:r>
            <a:endParaRPr lang="ru-RU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11397342" y="6276586"/>
            <a:ext cx="511629" cy="46808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408" y="4184954"/>
            <a:ext cx="3350079" cy="23256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278" y="4272803"/>
            <a:ext cx="3158123" cy="223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2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0B323DF-8C6C-6C54-2706-44460ABAD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219391"/>
              </p:ext>
            </p:extLst>
          </p:nvPr>
        </p:nvGraphicFramePr>
        <p:xfrm>
          <a:off x="650332" y="748070"/>
          <a:ext cx="11076530" cy="59848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0674">
                  <a:extLst>
                    <a:ext uri="{9D8B030D-6E8A-4147-A177-3AD203B41FA5}">
                      <a16:colId xmlns:a16="http://schemas.microsoft.com/office/drawing/2014/main" val="4191109647"/>
                    </a:ext>
                  </a:extLst>
                </a:gridCol>
                <a:gridCol w="7562411">
                  <a:extLst>
                    <a:ext uri="{9D8B030D-6E8A-4147-A177-3AD203B41FA5}">
                      <a16:colId xmlns:a16="http://schemas.microsoft.com/office/drawing/2014/main" val="3686789651"/>
                    </a:ext>
                  </a:extLst>
                </a:gridCol>
                <a:gridCol w="1867767">
                  <a:extLst>
                    <a:ext uri="{9D8B030D-6E8A-4147-A177-3AD203B41FA5}">
                      <a16:colId xmlns:a16="http://schemas.microsoft.com/office/drawing/2014/main" val="759204410"/>
                    </a:ext>
                  </a:extLst>
                </a:gridCol>
                <a:gridCol w="1235678">
                  <a:extLst>
                    <a:ext uri="{9D8B030D-6E8A-4147-A177-3AD203B41FA5}">
                      <a16:colId xmlns:a16="http://schemas.microsoft.com/office/drawing/2014/main" val="3373679136"/>
                    </a:ext>
                  </a:extLst>
                </a:gridCol>
              </a:tblGrid>
              <a:tr h="3370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Ссылка на публикацию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Дата публикации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455112"/>
                  </a:ext>
                </a:extLst>
              </a:tr>
              <a:tr h="3370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Участие команды проекта в молодежных форумах Общее Дело – ПРО 2024</a:t>
                      </a:r>
                    </a:p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«ПРО-форум», «ПРО-защита»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 u="sng">
                          <a:solidFill>
                            <a:schemeClr val="tx1"/>
                          </a:solidFill>
                          <a:effectLst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https://clck.ru/3LB7wV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06.02.2025</a:t>
                      </a:r>
                    </a:p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441986"/>
                  </a:ext>
                </a:extLst>
              </a:tr>
              <a:tr h="505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Встречи студентов с сотрудниками ОДН ОП№17 МУ МВД России «Нижнетагильское». Тема встречи: «Предупредить, объяснить, уберечь подростков от негативного информационного воздействия»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u="sng">
                          <a:solidFill>
                            <a:schemeClr val="tx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https://clck.ru/3LB23B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06.02.2025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45456"/>
                  </a:ext>
                </a:extLst>
              </a:tr>
              <a:tr h="3370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Всемирный день безопасного Интернета. Организация и проведение Всероссийской дистанционной познавательной викторины «Цифровая гигиена. Молодежь в сети»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u="sng">
                          <a:solidFill>
                            <a:schemeClr val="tx1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https://clck.ru/3LSdvf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10.02.2025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545307"/>
                  </a:ext>
                </a:extLst>
              </a:tr>
              <a:tr h="3370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Участие волонтерского отряда «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ДОБРОволец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» в работе инклюзивного «Фестиваля профессий» для школьников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u="sng">
                          <a:solidFill>
                            <a:schemeClr val="tx1"/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https://clck.ru/3LSdnR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11.02.2025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76031"/>
                  </a:ext>
                </a:extLst>
              </a:tr>
              <a:tr h="3370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Организация и проведение программных мероприятий акции «Международный день безопасного Интернета»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https://clck.ru/3LBF9q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11.02.2025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956181"/>
                  </a:ext>
                </a:extLst>
              </a:tr>
              <a:tr h="505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Профилактическое мероприятие по информационной безопасности «Код доступа» организовано и проведено сотрудниками Отдела социально-правовой поддержки и профилактики МБУ «Городской Дворец молодежи»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 u="sng">
                          <a:solidFill>
                            <a:schemeClr val="tx1"/>
                          </a:solidFill>
                          <a:effectLst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https://clck.ru/3LBSoc</a:t>
                      </a:r>
                      <a:r>
                        <a:rPr lang="ru-RU" sz="1200" u="sng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13.02.2025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337795"/>
                  </a:ext>
                </a:extLst>
              </a:tr>
              <a:tr h="3370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Организация и проведение военно-спортивного конкурса «Отечества достойные сыны». Организаторы конкурса – военно-патриотический клуб «Доблесть».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 u="sng">
                          <a:solidFill>
                            <a:schemeClr val="tx1"/>
                          </a:solidFill>
                          <a:effectLst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https://clck.ru/3LBUUb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20.02.2025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23111"/>
                  </a:ext>
                </a:extLst>
              </a:tr>
              <a:tr h="3370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Организация и проведение творческого конкурса между педагогами и студентами «Батл поколений». Организаторы конкурса – активисты волонтерского отряда «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ДОБРОволец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».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 u="sng">
                          <a:solidFill>
                            <a:schemeClr val="tx1"/>
                          </a:solidFill>
                          <a:effectLst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https://clck.ru/3LBYH8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06.03.2025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320598"/>
                  </a:ext>
                </a:extLst>
              </a:tr>
              <a:tr h="2370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Организация и проведение благотворительная акции «Лапка в сердце» совместно с </a:t>
                      </a: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АНО ЦВ "ДАЙ ШАНС"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https://clck.ru/3LJEnM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17.03.2025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921944"/>
                  </a:ext>
                </a:extLst>
              </a:tr>
              <a:tr h="6740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Организация студентов для участия во Всероссийской военно-патриотической игре «Зарница 2.0»</a:t>
                      </a:r>
                    </a:p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Проведение отборочного этапа в техникуме </a:t>
                      </a:r>
                    </a:p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Участие команды студентов в Муниципальном этапе игры. (3 место)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buNone/>
                      </a:pP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https://clck.ru/3LRHaw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buNone/>
                      </a:pP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https://clck.ru/3LRHDK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14.03.2025</a:t>
                      </a:r>
                    </a:p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08.04.2025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62780"/>
                  </a:ext>
                </a:extLst>
              </a:tr>
              <a:tr h="6740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Организация и проведение психологических тренингов</a:t>
                      </a:r>
                    </a:p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«Деструктивные сообщества: психологические методы защиты личности от влияния деструктивных групп» </a:t>
                      </a:r>
                    </a:p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«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Кибербуллинг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в социальных сетях и как ему противостоять»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buNone/>
                      </a:pP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https://clck.ru/3LScgc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just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https://clck.ru/3LSdMm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04.04.2025</a:t>
                      </a:r>
                    </a:p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01.04.2025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852498"/>
                  </a:ext>
                </a:extLst>
              </a:tr>
              <a:tr h="3370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Просмотр и обсуждение фильмов по методу «сверстник-сверстнику» от Общероссийской общественной организации "Общее дело"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  <a:hlinkClick r:id="rId1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https://clck.ru/3LHuth</a:t>
                      </a: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</a:rPr>
                        <a:t>      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01.04.2025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256669"/>
                  </a:ext>
                </a:extLst>
              </a:tr>
              <a:tr h="3370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Просмотр и обсуждение фильмов по методу «сверстник-сверстнику» от Общероссийской общественной организации "Общее дело"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  <a:hlinkClick r:id="rId1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https://clck.ru/3LHxZx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10.04.2025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243363"/>
                  </a:ext>
                </a:extLst>
              </a:tr>
              <a:tr h="1685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Организация и проведение интерактивной игры «Подростки и цифровая зависимость»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  <a:hlinkClick r:id="rId1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https://clck.ru/3LScBf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10.04.2025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68349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72A4CE2-52BC-C141-0FCA-24C165A64B96}"/>
              </a:ext>
            </a:extLst>
          </p:cNvPr>
          <p:cNvSpPr txBox="1"/>
          <p:nvPr/>
        </p:nvSpPr>
        <p:spPr>
          <a:xfrm>
            <a:off x="775504" y="125059"/>
            <a:ext cx="109513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ПУБЛИКАЦИИ РАМКАХ РЕАЛИЗАЦИИ ПРОЕКТА</a:t>
            </a:r>
          </a:p>
        </p:txBody>
      </p:sp>
      <p:sp>
        <p:nvSpPr>
          <p:cNvPr id="5" name="Управляющая кнопка: домой 4">
            <a:hlinkClick r:id="rId19" action="ppaction://hlinksldjump" highlightClick="1"/>
          </p:cNvPr>
          <p:cNvSpPr/>
          <p:nvPr/>
        </p:nvSpPr>
        <p:spPr>
          <a:xfrm>
            <a:off x="11471047" y="6264855"/>
            <a:ext cx="511629" cy="46808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21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73294" y="244582"/>
            <a:ext cx="7806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ДАЛЬНЕЙШЕЕ РАЗВИТИЕ ПРОЕКТА</a:t>
            </a:r>
          </a:p>
        </p:txBody>
      </p:sp>
      <p:sp>
        <p:nvSpPr>
          <p:cNvPr id="9218" name="AutoShape 2" descr="https://cf2.ppt-online.org/files2/slide/p/PU9k27OMpQ58IE64rlJSuyHjvTLFKGzqe3wbYxoCn/slide-0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22274" y="1472444"/>
            <a:ext cx="11185526" cy="2602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Продолжить использовать разработанные интерактивные игры и материалы Общероссийской общественной организации «Общее дело» для организации профилактической работы с молодежью по методу «сверстник-сверстнику».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Расширить наш круг единомышленников среди студентов и педагогов по реализации проекта.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Распространить опыт деятельности команды «Доброволец</a:t>
            </a:r>
            <a:r>
              <a:rPr lang="ru-RU" sz="2000" dirty="0">
                <a:ea typeface="Times New Roman" panose="02020603050405020304" pitchFamily="18" charset="0"/>
              </a:rPr>
              <a:t>» по реализации проекта среди образовательных организаций города </a:t>
            </a:r>
            <a:r>
              <a:rPr lang="ru-RU" sz="2000" dirty="0">
                <a:ea typeface="Times New Roman" panose="02020603050405020304" pitchFamily="18" charset="0"/>
              </a:rPr>
              <a:t>Нижний Тагил, как территории с высоким с высокой долей преступности среди подростков и молодежи.</a:t>
            </a: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11397342" y="6276586"/>
            <a:ext cx="511629" cy="46808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01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880</Words>
  <Application>Microsoft Office PowerPoint</Application>
  <PresentationFormat>Широкоэкранный</PresentationFormat>
  <Paragraphs>131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Arial Narrow</vt:lpstr>
      <vt:lpstr>Arial Unicode MS</vt:lpstr>
      <vt:lpstr>Calibri</vt:lpstr>
      <vt:lpstr>Calibri Light</vt:lpstr>
      <vt:lpstr>Roboto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Наталья</cp:lastModifiedBy>
  <cp:revision>29</cp:revision>
  <dcterms:created xsi:type="dcterms:W3CDTF">2025-04-09T15:29:24Z</dcterms:created>
  <dcterms:modified xsi:type="dcterms:W3CDTF">2025-04-15T17:57:33Z</dcterms:modified>
</cp:coreProperties>
</file>