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2" r:id="rId1"/>
  </p:sldMasterIdLst>
  <p:notesMasterIdLst>
    <p:notesMasterId r:id="rId11"/>
  </p:notesMasterIdLst>
  <p:sldIdLst>
    <p:sldId id="256" r:id="rId2"/>
    <p:sldId id="269" r:id="rId3"/>
    <p:sldId id="262" r:id="rId4"/>
    <p:sldId id="263" r:id="rId5"/>
    <p:sldId id="267" r:id="rId6"/>
    <p:sldId id="274" r:id="rId7"/>
    <p:sldId id="260" r:id="rId8"/>
    <p:sldId id="261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93" userDrawn="1">
          <p15:clr>
            <a:srgbClr val="A4A3A4"/>
          </p15:clr>
        </p15:guide>
        <p15:guide id="2" pos="7287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2DA7F7-6F3A-B361-CB92-102F7A46E28D}" name="Natalya Karmanovskaya" initials="NK" userId="S-1-5-21-3440071466-1413898663-3586032999-866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3380"/>
    <a:srgbClr val="131313"/>
    <a:srgbClr val="0575BD"/>
    <a:srgbClr val="373A36"/>
    <a:srgbClr val="B1B1B1"/>
    <a:srgbClr val="830415"/>
    <a:srgbClr val="DB0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882"/>
    <p:restoredTop sz="94672"/>
  </p:normalViewPr>
  <p:slideViewPr>
    <p:cSldViewPr snapToGrid="0">
      <p:cViewPr varScale="1">
        <p:scale>
          <a:sx n="106" d="100"/>
          <a:sy n="106" d="100"/>
        </p:scale>
        <p:origin x="1176" y="114"/>
      </p:cViewPr>
      <p:guideLst>
        <p:guide pos="393"/>
        <p:guide pos="7287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latin typeface="Calibri"/>
              </a:rPr>
              <a:t>Для перемещения страницы щёлкните мышью</a:t>
            </a: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Для правки формата примечаний щёлкните мышью</a:t>
            </a:r>
          </a:p>
        </p:txBody>
      </p:sp>
      <p:sp>
        <p:nvSpPr>
          <p:cNvPr id="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&lt;верхний колонтитул&gt;</a:t>
            </a:r>
          </a:p>
        </p:txBody>
      </p:sp>
      <p:sp>
        <p:nvSpPr>
          <p:cNvPr id="9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&lt;дата/время&gt;</a:t>
            </a:r>
          </a:p>
        </p:txBody>
      </p:sp>
      <p:sp>
        <p:nvSpPr>
          <p:cNvPr id="10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&lt;нижний колонтитул&gt;</a:t>
            </a:r>
          </a:p>
        </p:txBody>
      </p:sp>
      <p:sp>
        <p:nvSpPr>
          <p:cNvPr id="11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buNone/>
            </a:pPr>
            <a:fld id="{5632E3C7-20BA-4987-96DB-1569A165E19B}" type="slidenum">
              <a:rPr lang="ru-RU" sz="1400" b="0" strike="noStrike" spc="-1">
                <a:solidFill>
                  <a:srgbClr val="000000"/>
                </a:solidFill>
                <a:latin typeface="Calibri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1892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0B43AAA-7E7A-4C26-97B1-9CFE95CC0A78}" type="slidenum">
              <a:rPr lang="en-US" sz="1200" b="0" strike="noStrike" spc="-1">
                <a:solidFill>
                  <a:srgbClr val="000000"/>
                </a:solidFill>
                <a:latin typeface="Calibri"/>
              </a:rPr>
              <a:t>1</a:t>
            </a:fld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6073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0" y="81280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8B7AB481-98AA-9347-BA28-96D012ECFEC7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338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41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3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A40684F-8050-40D6-944D-AB8435EB1CAF}" type="slidenum">
              <a:rPr lang="en-US" sz="1200" b="0" strike="noStrike" spc="-1">
                <a:solidFill>
                  <a:srgbClr val="000000"/>
                </a:solidFill>
                <a:latin typeface="Calibri"/>
              </a:rPr>
              <a:t>3</a:t>
            </a:fld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0543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41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6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16DB4AA-6CE7-4147-AC71-7F43A1DCC2AE}" type="slidenum">
              <a:rPr lang="en-US" sz="1200" b="0" strike="noStrike" spc="-1">
                <a:solidFill>
                  <a:srgbClr val="000000"/>
                </a:solidFill>
                <a:latin typeface="Calibri"/>
              </a:rPr>
              <a:t>4</a:t>
            </a:fld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5522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42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8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F38F9EC-9E31-48FB-B3CB-D80DEDBC054E}" type="slidenum">
              <a:rPr lang="en-US" sz="1200" b="0" strike="noStrike" spc="-1">
                <a:solidFill>
                  <a:srgbClr val="000000"/>
                </a:solidFill>
                <a:latin typeface="Calibri"/>
              </a:rPr>
              <a:t>5</a:t>
            </a:fld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1991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44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9" name="PlaceHolder 3"/>
          <p:cNvSpPr>
            <a:spLocks noGrp="1"/>
          </p:cNvSpPr>
          <p:nvPr>
            <p:ph type="sldNum" idx="2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43615F3-9378-43AA-B773-FC04E514C4A7}" type="slidenum">
              <a:rPr lang="en-US" sz="1200" b="0" strike="noStrike" spc="-1">
                <a:solidFill>
                  <a:srgbClr val="000000"/>
                </a:solidFill>
                <a:latin typeface="Calibri"/>
              </a:rPr>
              <a:t>6</a:t>
            </a:fld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3780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0D9FD3C-8555-4F36-AC21-732D950F20E8}" type="slidenum">
              <a:rPr lang="en-US" sz="1200" b="0" strike="noStrike" spc="-1">
                <a:solidFill>
                  <a:schemeClr val="dk1"/>
                </a:solidFill>
                <a:latin typeface="+mn-lt"/>
                <a:ea typeface="+mn-ea"/>
              </a:rPr>
              <a:t>7</a:t>
            </a:fld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6537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2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857E1A2-863C-40BF-ABEE-238F35DC5538}" type="slidenum">
              <a:rPr lang="en-US" sz="1200" b="0" strike="noStrike" spc="-1">
                <a:solidFill>
                  <a:srgbClr val="000000"/>
                </a:solidFill>
                <a:latin typeface="Calibri"/>
              </a:rPr>
              <a:t>9</a:t>
            </a:fld>
            <a:endParaRPr lang="ru-RU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2149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E3F5D7-C858-1B66-754E-179FFFF03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AA3E99D-5B4C-8DF6-AD33-B519884B80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79333C1-95C1-6562-D1B6-0FAC25C23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B62E3-AEA8-45D8-8D58-5AE410A374C1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23940FA-3A08-254F-6D47-E9384773F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4BBF900-75C0-06A6-7320-F4AA39984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B896-26D5-450C-9BEF-418CDFD96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532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17BCD9-012C-617C-8F1B-0A71F9F2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94BD2DD-C8DE-5907-18FE-F5BDFAF37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622B027-8FF6-6BCF-328D-F1A86DC12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B62E3-AEA8-45D8-8D58-5AE410A374C1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00AE1C7-6EF5-2F64-82D7-9E2FE176F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BFECD1D-03B4-A440-282B-4FDC9CF9A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B896-26D5-450C-9BEF-418CDFD96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13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D24047-F184-2FE0-4FBC-A3FA5326B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677B324-2E74-9156-69DD-A0030097D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C261716-96C9-8682-8A60-EA432A756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B62E3-AEA8-45D8-8D58-5AE410A374C1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F8E3A1E-30AF-2AEF-D7CC-5BA46101D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D584D17-E80D-E623-9CBD-A848082ED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B896-26D5-450C-9BEF-418CDFD96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75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AD4755-B3C0-8816-79B0-C665AFF55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285DA95-A752-DC23-DD4D-FCCBA78302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462681F-5647-E115-0296-7004AF73C4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77B06C3-B3B7-4DB2-62A8-E235624A1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B62E3-AEA8-45D8-8D58-5AE410A374C1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F3AF2A3-816A-164F-8698-F2F315525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3CB7EBE-B154-6161-F56A-76E8252B2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B896-26D5-450C-9BEF-418CDFD96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76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56F13BD-B79C-2777-3B99-16302F2A0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663438B-2AF7-F4C0-D7D6-FDD256867E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EBADB5D-47EF-D4F3-11BA-474A56D88C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D088EAD3-FB67-0DC2-456E-BCB3E53284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5C07C54-7E8A-C277-8F07-2D1976490C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D804944A-C9A3-92FD-7984-C28CA796D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B62E3-AEA8-45D8-8D58-5AE410A374C1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344D1FA-9AEF-B7DD-D956-1B5A33963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84040534-708F-B444-9BA7-7E7436D3E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B896-26D5-450C-9BEF-418CDFD96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988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AD6091-44EC-6289-8DEC-CFADDFC6F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6319113-7E50-0DA4-631F-C4803335A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B62E3-AEA8-45D8-8D58-5AE410A374C1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82A1A7EF-BF19-FD96-A4C6-435A71B3C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A363630-7B2E-E6FA-73F5-E06463959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B896-26D5-450C-9BEF-418CDFD96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906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A4CE3D48-20A8-FAC5-BE27-2FA4A22F4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B62E3-AEA8-45D8-8D58-5AE410A374C1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17A21B3D-7BC1-C647-0D75-C743C7773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33C7B61-4288-CD43-1C75-D9E4AF527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B896-26D5-450C-9BEF-418CDFD96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157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32C568-2C6E-18A5-F6FB-073D044B1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0CD9A8A-654E-F07A-4798-10F725497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03751C0-2A2C-34C9-8E34-15A1217D2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C877EA9-06D3-FC71-A62E-BD75D3D48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B62E3-AEA8-45D8-8D58-5AE410A374C1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4DD6681-DEFE-11BC-3E60-812B3A35D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F44629B-EB25-08D4-F30E-AAAC6A84A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B896-26D5-450C-9BEF-418CDFD96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51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8432BC8-2301-5BC2-BD23-7A7A9FB82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6912D31-FF48-972D-0D3D-F64711A1CD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0E29517-F914-B0BE-C042-855F526121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94ECDD6-258A-5955-8CFD-EF1A41912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B62E3-AEA8-45D8-8D58-5AE410A374C1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4762BB6-6210-AED2-EEF5-FD0EA5D4F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F899644-245E-533D-2963-ABDAE3E4B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B896-26D5-450C-9BEF-418CDFD96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482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7CBA6B3-8735-635B-B2E7-69C3BD069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6374643-F621-C4EC-1BBB-CA9317E4A1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B1F37CF-CE8D-8813-8687-9415CD15B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B62E3-AEA8-45D8-8D58-5AE410A374C1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93C08A3-44BF-220D-B8FD-F2871342B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3BF9239-125F-7B20-FFDA-599963AC1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B896-26D5-450C-9BEF-418CDFD96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878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75735DE1-B1E4-438B-951B-060345989F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1340675-0DEC-C9CB-8F42-57B7CD8DC5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0BD97F4-6590-A4EE-23B7-F6C038627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B62E3-AEA8-45D8-8D58-5AE410A374C1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391BBB0-2EA0-F06B-C690-6C63A4735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8D7016C-93DC-8F11-4246-479062B13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B896-26D5-450C-9BEF-418CDFD96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133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7B2947-0FAB-A6C5-57FB-B3BB11ABF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BC8483C-7293-04E5-C719-1BFB37E3E6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1AE374B-90E3-895B-EEC5-1AC024BEF8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2B62E3-AEA8-45D8-8D58-5AE410A374C1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1581E35-F531-7F45-C6C4-5F67DECD77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0714F9C-A149-4941-2D5B-E329F4D281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1FB896-26D5-450C-9BEF-418CDFD96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530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s://apps.apple.com/ru/app/comindware-mobile/id1601851285?platform=iphone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4.png"/><Relationship Id="rId4" Type="http://schemas.openxmlformats.org/officeDocument/2006/relationships/image" Target="../media/image11.jpeg"/><Relationship Id="rId9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2" b="12502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" name="Rectangle 8"/>
          <p:cNvSpPr/>
          <p:nvPr/>
        </p:nvSpPr>
        <p:spPr>
          <a:xfrm>
            <a:off x="0" y="720"/>
            <a:ext cx="12191400" cy="685728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14" name="Rectangle 7"/>
          <p:cNvSpPr/>
          <p:nvPr/>
        </p:nvSpPr>
        <p:spPr>
          <a:xfrm>
            <a:off x="9856800" y="6123020"/>
            <a:ext cx="179964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en-US" sz="1400" b="0" strike="noStrike" spc="-1" dirty="0">
                <a:solidFill>
                  <a:schemeClr val="lt1">
                    <a:alpha val="50000"/>
                  </a:schemeClr>
                </a:solidFill>
                <a:latin typeface="Calibri"/>
                <a:ea typeface="PT Sans Regular"/>
              </a:rPr>
              <a:t>www.comindware.ru</a:t>
            </a:r>
            <a:endParaRPr lang="ru-RU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Rectangle 7"/>
          <p:cNvSpPr/>
          <p:nvPr/>
        </p:nvSpPr>
        <p:spPr>
          <a:xfrm>
            <a:off x="623879" y="4857934"/>
            <a:ext cx="10181495" cy="9526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lt1"/>
                </a:solidFill>
                <a:latin typeface="Trebuchet MS"/>
                <a:ea typeface="PT Sans Regular"/>
              </a:rPr>
              <a:t>автоматизация управления технического обслуживания в бизнес-центре класса «А»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6" name="Picture 4"/>
          <p:cNvPicPr/>
          <p:nvPr/>
        </p:nvPicPr>
        <p:blipFill>
          <a:blip r:embed="rId4"/>
          <a:stretch/>
        </p:blipFill>
        <p:spPr>
          <a:xfrm>
            <a:off x="623880" y="646200"/>
            <a:ext cx="1943640" cy="558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" name="Picture 3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9212760" y="947816"/>
            <a:ext cx="2354400" cy="256744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Rectangle 7">
            <a:extLst>
              <a:ext uri="{FF2B5EF4-FFF2-40B4-BE49-F238E27FC236}">
                <a16:creationId xmlns:a16="http://schemas.microsoft.com/office/drawing/2014/main" xmlns="" id="{599A4168-56E7-7E15-6A22-A1C68D797A47}"/>
              </a:ext>
            </a:extLst>
          </p:cNvPr>
          <p:cNvSpPr/>
          <p:nvPr/>
        </p:nvSpPr>
        <p:spPr>
          <a:xfrm>
            <a:off x="623880" y="3986544"/>
            <a:ext cx="9986842" cy="76798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45000" rIns="90000" bIns="45000" anchor="t">
            <a:spAutoFit/>
          </a:bodyPr>
          <a:lstStyle/>
          <a:p>
            <a:r>
              <a:rPr lang="ru-RU" sz="4400" b="1" spc="-1" dirty="0">
                <a:solidFill>
                  <a:schemeClr val="lt1"/>
                </a:solidFill>
                <a:latin typeface="Trebuchet MS"/>
                <a:ea typeface="PT Sans Regular"/>
              </a:rPr>
              <a:t>Безупречный сервис как система:</a:t>
            </a:r>
            <a:endParaRPr lang="ru-RU" sz="4400" b="1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4373908" y="1683786"/>
            <a:ext cx="3456000" cy="5186925"/>
          </a:xfrm>
          <a:prstGeom prst="rect">
            <a:avLst/>
          </a:prstGeom>
          <a:solidFill>
            <a:srgbClr val="373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endParaRPr spc="-1" dirty="0">
              <a:latin typeface="Calibri"/>
            </a:endParaRPr>
          </a:p>
        </p:txBody>
      </p:sp>
      <p:sp>
        <p:nvSpPr>
          <p:cNvPr id="63" name="Полилиния: фигура 62"/>
          <p:cNvSpPr/>
          <p:nvPr/>
        </p:nvSpPr>
        <p:spPr bwMode="auto">
          <a:xfrm>
            <a:off x="623391" y="3022906"/>
            <a:ext cx="3456000" cy="3224440"/>
          </a:xfrm>
          <a:custGeom>
            <a:avLst/>
            <a:gdLst>
              <a:gd name="connsiteX0" fmla="*/ 0 w 3456000"/>
              <a:gd name="connsiteY0" fmla="*/ 132373 h 3356813"/>
              <a:gd name="connsiteX1" fmla="*/ 1750313 w 3456000"/>
              <a:gd name="connsiteY1" fmla="*/ 581327 h 3356813"/>
              <a:gd name="connsiteX2" fmla="*/ 3456000 w 3456000"/>
              <a:gd name="connsiteY2" fmla="*/ 137509 h 3356813"/>
              <a:gd name="connsiteX3" fmla="*/ 3456000 w 3456000"/>
              <a:gd name="connsiteY3" fmla="*/ 3356813 h 3356813"/>
              <a:gd name="connsiteX4" fmla="*/ 0 w 3456000"/>
              <a:gd name="connsiteY4" fmla="*/ 3356813 h 3356813"/>
              <a:gd name="connsiteX5" fmla="*/ 0 w 3456000"/>
              <a:gd name="connsiteY5" fmla="*/ 0 h 3356813"/>
              <a:gd name="connsiteX6" fmla="*/ 3456000 w 3456000"/>
              <a:gd name="connsiteY6" fmla="*/ 0 h 3356813"/>
              <a:gd name="connsiteX7" fmla="*/ 3456000 w 3456000"/>
              <a:gd name="connsiteY7" fmla="*/ 45045 h 3356813"/>
              <a:gd name="connsiteX8" fmla="*/ 1750334 w 3456000"/>
              <a:gd name="connsiteY8" fmla="*/ 488857 h 3356813"/>
              <a:gd name="connsiteX9" fmla="*/ 0 w 3456000"/>
              <a:gd name="connsiteY9" fmla="*/ 39898 h 3356813"/>
              <a:gd name="connsiteX0" fmla="*/ 0 w 3456000"/>
              <a:gd name="connsiteY0" fmla="*/ 132373 h 3356813"/>
              <a:gd name="connsiteX1" fmla="*/ 1750313 w 3456000"/>
              <a:gd name="connsiteY1" fmla="*/ 581327 h 3356813"/>
              <a:gd name="connsiteX2" fmla="*/ 3456000 w 3456000"/>
              <a:gd name="connsiteY2" fmla="*/ 137509 h 3356813"/>
              <a:gd name="connsiteX3" fmla="*/ 3456000 w 3456000"/>
              <a:gd name="connsiteY3" fmla="*/ 3356813 h 3356813"/>
              <a:gd name="connsiteX4" fmla="*/ 0 w 3456000"/>
              <a:gd name="connsiteY4" fmla="*/ 3356813 h 3356813"/>
              <a:gd name="connsiteX5" fmla="*/ 0 w 3456000"/>
              <a:gd name="connsiteY5" fmla="*/ 132373 h 3356813"/>
              <a:gd name="connsiteX6" fmla="*/ 0 w 3456000"/>
              <a:gd name="connsiteY6" fmla="*/ 0 h 3356813"/>
              <a:gd name="connsiteX7" fmla="*/ 3456000 w 3456000"/>
              <a:gd name="connsiteY7" fmla="*/ 0 h 3356813"/>
              <a:gd name="connsiteX8" fmla="*/ 1750334 w 3456000"/>
              <a:gd name="connsiteY8" fmla="*/ 488857 h 3356813"/>
              <a:gd name="connsiteX9" fmla="*/ 0 w 3456000"/>
              <a:gd name="connsiteY9" fmla="*/ 39898 h 3356813"/>
              <a:gd name="connsiteX10" fmla="*/ 0 w 3456000"/>
              <a:gd name="connsiteY10" fmla="*/ 0 h 3356813"/>
              <a:gd name="connsiteX0" fmla="*/ 0 w 3456000"/>
              <a:gd name="connsiteY0" fmla="*/ 132373 h 3356813"/>
              <a:gd name="connsiteX1" fmla="*/ 1750313 w 3456000"/>
              <a:gd name="connsiteY1" fmla="*/ 581327 h 3356813"/>
              <a:gd name="connsiteX2" fmla="*/ 3456000 w 3456000"/>
              <a:gd name="connsiteY2" fmla="*/ 137509 h 3356813"/>
              <a:gd name="connsiteX3" fmla="*/ 3456000 w 3456000"/>
              <a:gd name="connsiteY3" fmla="*/ 3356813 h 3356813"/>
              <a:gd name="connsiteX4" fmla="*/ 0 w 3456000"/>
              <a:gd name="connsiteY4" fmla="*/ 3356813 h 3356813"/>
              <a:gd name="connsiteX5" fmla="*/ 0 w 3456000"/>
              <a:gd name="connsiteY5" fmla="*/ 132373 h 3356813"/>
              <a:gd name="connsiteX6" fmla="*/ 0 w 3456000"/>
              <a:gd name="connsiteY6" fmla="*/ 0 h 3356813"/>
              <a:gd name="connsiteX7" fmla="*/ 3456000 w 3456000"/>
              <a:gd name="connsiteY7" fmla="*/ 0 h 3356813"/>
              <a:gd name="connsiteX8" fmla="*/ 0 w 3456000"/>
              <a:gd name="connsiteY8" fmla="*/ 39898 h 3356813"/>
              <a:gd name="connsiteX9" fmla="*/ 0 w 3456000"/>
              <a:gd name="connsiteY9" fmla="*/ 0 h 3356813"/>
              <a:gd name="connsiteX0" fmla="*/ 0 w 3456000"/>
              <a:gd name="connsiteY0" fmla="*/ 132373 h 3356813"/>
              <a:gd name="connsiteX1" fmla="*/ 1750313 w 3456000"/>
              <a:gd name="connsiteY1" fmla="*/ 581327 h 3356813"/>
              <a:gd name="connsiteX2" fmla="*/ 3456000 w 3456000"/>
              <a:gd name="connsiteY2" fmla="*/ 137509 h 3356813"/>
              <a:gd name="connsiteX3" fmla="*/ 3456000 w 3456000"/>
              <a:gd name="connsiteY3" fmla="*/ 3356813 h 3356813"/>
              <a:gd name="connsiteX4" fmla="*/ 0 w 3456000"/>
              <a:gd name="connsiteY4" fmla="*/ 3356813 h 3356813"/>
              <a:gd name="connsiteX5" fmla="*/ 0 w 3456000"/>
              <a:gd name="connsiteY5" fmla="*/ 132373 h 3356813"/>
              <a:gd name="connsiteX6" fmla="*/ 0 w 3456000"/>
              <a:gd name="connsiteY6" fmla="*/ 39898 h 3356813"/>
              <a:gd name="connsiteX7" fmla="*/ 3456000 w 3456000"/>
              <a:gd name="connsiteY7" fmla="*/ 0 h 3356813"/>
              <a:gd name="connsiteX8" fmla="*/ 0 w 3456000"/>
              <a:gd name="connsiteY8" fmla="*/ 39898 h 3356813"/>
              <a:gd name="connsiteX0" fmla="*/ 0 w 3456000"/>
              <a:gd name="connsiteY0" fmla="*/ 0 h 3224440"/>
              <a:gd name="connsiteX1" fmla="*/ 1750313 w 3456000"/>
              <a:gd name="connsiteY1" fmla="*/ 448954 h 3224440"/>
              <a:gd name="connsiteX2" fmla="*/ 3456000 w 3456000"/>
              <a:gd name="connsiteY2" fmla="*/ 5136 h 3224440"/>
              <a:gd name="connsiteX3" fmla="*/ 3456000 w 3456000"/>
              <a:gd name="connsiteY3" fmla="*/ 3224440 h 3224440"/>
              <a:gd name="connsiteX4" fmla="*/ 0 w 3456000"/>
              <a:gd name="connsiteY4" fmla="*/ 3224440 h 3224440"/>
              <a:gd name="connsiteX5" fmla="*/ 0 w 3456000"/>
              <a:gd name="connsiteY5" fmla="*/ 0 h 3224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56000" h="3224440" extrusionOk="0">
                <a:moveTo>
                  <a:pt x="0" y="0"/>
                </a:moveTo>
                <a:lnTo>
                  <a:pt x="1750313" y="448954"/>
                </a:lnTo>
                <a:lnTo>
                  <a:pt x="3456000" y="5136"/>
                </a:lnTo>
                <a:lnTo>
                  <a:pt x="3456000" y="3224440"/>
                </a:lnTo>
                <a:lnTo>
                  <a:pt x="0" y="322444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45" name="TextBox 44"/>
          <p:cNvSpPr txBox="1"/>
          <p:nvPr/>
        </p:nvSpPr>
        <p:spPr bwMode="auto">
          <a:xfrm>
            <a:off x="623391" y="2034426"/>
            <a:ext cx="2854372" cy="301109"/>
          </a:xfrm>
          <a:prstGeom prst="snip1Rect">
            <a:avLst>
              <a:gd name="adj" fmla="val 16667"/>
            </a:avLst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indent="0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/>
              <a:buNone/>
              <a:defRPr sz="2400" b="0" i="0">
                <a:latin typeface="Oswald Medium"/>
                <a:ea typeface="VTB Group Cond Book"/>
                <a:cs typeface="VTB Group Cond Light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/>
              <a:buChar char="•"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/>
                <a:ea typeface="VTB Group Cond Light"/>
                <a:cs typeface="VTB Group Cond Light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/>
              <a:buChar char="•"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/>
                <a:ea typeface="VTB Group Cond Light"/>
                <a:cs typeface="VTB Group Cond Light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/>
              <a:buChar char="•"/>
              <a:defRPr sz="1000" b="0" i="0">
                <a:solidFill>
                  <a:schemeClr val="bg2">
                    <a:lumMod val="50000"/>
                  </a:schemeClr>
                </a:solidFill>
                <a:latin typeface="VTB Group Cond Light"/>
                <a:ea typeface="VTB Group Cond Light"/>
                <a:cs typeface="VTB Group Cond Light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/>
              <a:buChar char="•"/>
              <a:defRPr sz="1000" b="0" i="0">
                <a:solidFill>
                  <a:schemeClr val="bg2">
                    <a:lumMod val="50000"/>
                  </a:schemeClr>
                </a:solidFill>
                <a:latin typeface="VTB Group Cond Light"/>
                <a:ea typeface="VTB Group Cond Light"/>
                <a:cs typeface="VTB Group Cond Ligh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pPr>
              <a:defRPr/>
            </a:pPr>
            <a:r>
              <a:rPr lang="ru-RU" sz="2000" b="1" dirty="0">
                <a:solidFill>
                  <a:srgbClr val="323232"/>
                </a:solidFill>
                <a:latin typeface="Trebuchet MS"/>
              </a:rPr>
              <a:t>Данные</a:t>
            </a:r>
            <a:endParaRPr dirty="0"/>
          </a:p>
        </p:txBody>
      </p:sp>
      <p:sp>
        <p:nvSpPr>
          <p:cNvPr id="50" name="TextBox 49"/>
          <p:cNvSpPr txBox="1"/>
          <p:nvPr/>
        </p:nvSpPr>
        <p:spPr bwMode="auto">
          <a:xfrm>
            <a:off x="623888" y="2614370"/>
            <a:ext cx="3436066" cy="369186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90000" bIns="45000" anchor="t">
            <a:spAutoFit/>
          </a:bodyPr>
          <a:lstStyle>
            <a:defPPr>
              <a:defRPr lang="ru-RU"/>
            </a:defPPr>
            <a:lvl1pPr marL="285840" indent="-285840">
              <a:lnSpc>
                <a:spcPct val="90000"/>
              </a:lnSpc>
              <a:spcAft>
                <a:spcPts val="1800"/>
              </a:spcAft>
              <a:buClr>
                <a:srgbClr val="283380"/>
              </a:buClr>
              <a:buFont typeface="Wingdings" charset="2"/>
              <a:buChar char=""/>
              <a:defRPr sz="1400" b="0" strike="noStrike" spc="-1">
                <a:solidFill>
                  <a:schemeClr val="dk1"/>
                </a:solidFill>
                <a:latin typeface="Calibri"/>
                <a:ea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/>
              <a:buChar char="•"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/>
                <a:ea typeface="VTB Group Cond Light"/>
                <a:cs typeface="VTB Group Cond Light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/>
              <a:buChar char="•"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/>
                <a:ea typeface="VTB Group Cond Light"/>
                <a:cs typeface="VTB Group Cond Light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/>
              <a:buChar char="•"/>
              <a:defRPr sz="1000" b="0" i="0">
                <a:solidFill>
                  <a:schemeClr val="bg2">
                    <a:lumMod val="50000"/>
                  </a:schemeClr>
                </a:solidFill>
                <a:latin typeface="VTB Group Cond Light"/>
                <a:ea typeface="VTB Group Cond Light"/>
                <a:cs typeface="VTB Group Cond Light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/>
              <a:buChar char="•"/>
              <a:defRPr sz="1000" b="0" i="0">
                <a:solidFill>
                  <a:schemeClr val="bg2">
                    <a:lumMod val="50000"/>
                  </a:schemeClr>
                </a:solidFill>
                <a:latin typeface="VTB Group Cond Light"/>
                <a:ea typeface="VTB Group Cond Light"/>
                <a:cs typeface="VTB Group Cond Ligh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r>
              <a:rPr lang="ru-RU" dirty="0"/>
              <a:t>Создан полный цифровой двойник объекта — двух офисных башен с общим стилобатом, торговой галереей и паркингом в офисном квартале STONE </a:t>
            </a:r>
            <a:r>
              <a:rPr lang="ru-RU" dirty="0" err="1"/>
              <a:t>Towers</a:t>
            </a:r>
            <a:r>
              <a:rPr lang="ru-RU" dirty="0"/>
              <a:t>.</a:t>
            </a:r>
          </a:p>
          <a:p>
            <a:r>
              <a:rPr lang="ru-RU" dirty="0"/>
              <a:t>Структурировано свыше 1000 локаций с указанием расположенного в них оборудования и инженерных систем.</a:t>
            </a:r>
          </a:p>
          <a:p>
            <a:r>
              <a:rPr lang="ru-RU" dirty="0"/>
              <a:t>Настроены диаграммы и дашборды для анализа статистики в режиме реального времени.</a:t>
            </a:r>
          </a:p>
          <a:p>
            <a:r>
              <a:rPr lang="ru-RU" dirty="0"/>
              <a:t>Реализован справочник подрядных организаций с указанием типов и подтипов обслуживаемого ими оборудования.</a:t>
            </a:r>
          </a:p>
        </p:txBody>
      </p:sp>
      <p:sp>
        <p:nvSpPr>
          <p:cNvPr id="26" name="Rectangle 7"/>
          <p:cNvSpPr/>
          <p:nvPr/>
        </p:nvSpPr>
        <p:spPr bwMode="auto">
          <a:xfrm>
            <a:off x="623888" y="301782"/>
            <a:ext cx="7206020" cy="9772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45000" rIns="90000" bIns="45000" anchor="t">
            <a:spAutoFit/>
          </a:bodyPr>
          <a:lstStyle/>
          <a:p>
            <a:pPr>
              <a:lnSpc>
                <a:spcPct val="90000"/>
              </a:lnSpc>
              <a:spcAft>
                <a:spcPts val="799"/>
              </a:spcAft>
            </a:pPr>
            <a:r>
              <a:rPr lang="ru-RU" sz="3200" b="1" spc="-1" dirty="0">
                <a:solidFill>
                  <a:srgbClr val="283380"/>
                </a:solidFill>
                <a:latin typeface="Trebuchet MS"/>
              </a:rPr>
              <a:t>Результаты управляющей компании </a:t>
            </a:r>
            <a:r>
              <a:rPr lang="en-US" sz="3200" b="1" spc="-1" dirty="0">
                <a:solidFill>
                  <a:srgbClr val="283380"/>
                </a:solidFill>
                <a:latin typeface="Trebuchet MS"/>
              </a:rPr>
              <a:t>STONE Office</a:t>
            </a:r>
            <a:endParaRPr lang="ru-RU" sz="3200" b="1" spc="-1" dirty="0">
              <a:solidFill>
                <a:srgbClr val="283380"/>
              </a:solidFill>
              <a:latin typeface="Trebuchet MS"/>
            </a:endParaRPr>
          </a:p>
        </p:txBody>
      </p:sp>
      <p:sp>
        <p:nvSpPr>
          <p:cNvPr id="68" name="Полилиния: фигура 67"/>
          <p:cNvSpPr/>
          <p:nvPr/>
        </p:nvSpPr>
        <p:spPr bwMode="auto">
          <a:xfrm>
            <a:off x="8113424" y="3022906"/>
            <a:ext cx="3456000" cy="3224440"/>
          </a:xfrm>
          <a:custGeom>
            <a:avLst/>
            <a:gdLst>
              <a:gd name="connsiteX0" fmla="*/ 0 w 3456000"/>
              <a:gd name="connsiteY0" fmla="*/ 132373 h 3356813"/>
              <a:gd name="connsiteX1" fmla="*/ 1750313 w 3456000"/>
              <a:gd name="connsiteY1" fmla="*/ 581327 h 3356813"/>
              <a:gd name="connsiteX2" fmla="*/ 3456000 w 3456000"/>
              <a:gd name="connsiteY2" fmla="*/ 137509 h 3356813"/>
              <a:gd name="connsiteX3" fmla="*/ 3456000 w 3456000"/>
              <a:gd name="connsiteY3" fmla="*/ 3356813 h 3356813"/>
              <a:gd name="connsiteX4" fmla="*/ 0 w 3456000"/>
              <a:gd name="connsiteY4" fmla="*/ 3356813 h 3356813"/>
              <a:gd name="connsiteX5" fmla="*/ 0 w 3456000"/>
              <a:gd name="connsiteY5" fmla="*/ 0 h 3356813"/>
              <a:gd name="connsiteX6" fmla="*/ 3456000 w 3456000"/>
              <a:gd name="connsiteY6" fmla="*/ 0 h 3356813"/>
              <a:gd name="connsiteX7" fmla="*/ 3456000 w 3456000"/>
              <a:gd name="connsiteY7" fmla="*/ 45045 h 3356813"/>
              <a:gd name="connsiteX8" fmla="*/ 1750334 w 3456000"/>
              <a:gd name="connsiteY8" fmla="*/ 488857 h 3356813"/>
              <a:gd name="connsiteX9" fmla="*/ 0 w 3456000"/>
              <a:gd name="connsiteY9" fmla="*/ 39898 h 3356813"/>
              <a:gd name="connsiteX0" fmla="*/ 0 w 3456000"/>
              <a:gd name="connsiteY0" fmla="*/ 132373 h 3356813"/>
              <a:gd name="connsiteX1" fmla="*/ 1750313 w 3456000"/>
              <a:gd name="connsiteY1" fmla="*/ 581327 h 3356813"/>
              <a:gd name="connsiteX2" fmla="*/ 3456000 w 3456000"/>
              <a:gd name="connsiteY2" fmla="*/ 137509 h 3356813"/>
              <a:gd name="connsiteX3" fmla="*/ 3456000 w 3456000"/>
              <a:gd name="connsiteY3" fmla="*/ 3356813 h 3356813"/>
              <a:gd name="connsiteX4" fmla="*/ 0 w 3456000"/>
              <a:gd name="connsiteY4" fmla="*/ 3356813 h 3356813"/>
              <a:gd name="connsiteX5" fmla="*/ 0 w 3456000"/>
              <a:gd name="connsiteY5" fmla="*/ 132373 h 3356813"/>
              <a:gd name="connsiteX6" fmla="*/ 0 w 3456000"/>
              <a:gd name="connsiteY6" fmla="*/ 0 h 3356813"/>
              <a:gd name="connsiteX7" fmla="*/ 3456000 w 3456000"/>
              <a:gd name="connsiteY7" fmla="*/ 0 h 3356813"/>
              <a:gd name="connsiteX8" fmla="*/ 1750334 w 3456000"/>
              <a:gd name="connsiteY8" fmla="*/ 488857 h 3356813"/>
              <a:gd name="connsiteX9" fmla="*/ 0 w 3456000"/>
              <a:gd name="connsiteY9" fmla="*/ 39898 h 3356813"/>
              <a:gd name="connsiteX10" fmla="*/ 0 w 3456000"/>
              <a:gd name="connsiteY10" fmla="*/ 0 h 3356813"/>
              <a:gd name="connsiteX0" fmla="*/ 0 w 3456000"/>
              <a:gd name="connsiteY0" fmla="*/ 132373 h 3356813"/>
              <a:gd name="connsiteX1" fmla="*/ 1750313 w 3456000"/>
              <a:gd name="connsiteY1" fmla="*/ 581327 h 3356813"/>
              <a:gd name="connsiteX2" fmla="*/ 3456000 w 3456000"/>
              <a:gd name="connsiteY2" fmla="*/ 137509 h 3356813"/>
              <a:gd name="connsiteX3" fmla="*/ 3456000 w 3456000"/>
              <a:gd name="connsiteY3" fmla="*/ 3356813 h 3356813"/>
              <a:gd name="connsiteX4" fmla="*/ 0 w 3456000"/>
              <a:gd name="connsiteY4" fmla="*/ 3356813 h 3356813"/>
              <a:gd name="connsiteX5" fmla="*/ 0 w 3456000"/>
              <a:gd name="connsiteY5" fmla="*/ 132373 h 3356813"/>
              <a:gd name="connsiteX6" fmla="*/ 0 w 3456000"/>
              <a:gd name="connsiteY6" fmla="*/ 0 h 3356813"/>
              <a:gd name="connsiteX7" fmla="*/ 3456000 w 3456000"/>
              <a:gd name="connsiteY7" fmla="*/ 0 h 3356813"/>
              <a:gd name="connsiteX8" fmla="*/ 0 w 3456000"/>
              <a:gd name="connsiteY8" fmla="*/ 39898 h 3356813"/>
              <a:gd name="connsiteX9" fmla="*/ 0 w 3456000"/>
              <a:gd name="connsiteY9" fmla="*/ 0 h 3356813"/>
              <a:gd name="connsiteX0" fmla="*/ 0 w 3456000"/>
              <a:gd name="connsiteY0" fmla="*/ 132373 h 3356813"/>
              <a:gd name="connsiteX1" fmla="*/ 1750313 w 3456000"/>
              <a:gd name="connsiteY1" fmla="*/ 581327 h 3356813"/>
              <a:gd name="connsiteX2" fmla="*/ 3456000 w 3456000"/>
              <a:gd name="connsiteY2" fmla="*/ 137509 h 3356813"/>
              <a:gd name="connsiteX3" fmla="*/ 3456000 w 3456000"/>
              <a:gd name="connsiteY3" fmla="*/ 3356813 h 3356813"/>
              <a:gd name="connsiteX4" fmla="*/ 0 w 3456000"/>
              <a:gd name="connsiteY4" fmla="*/ 3356813 h 3356813"/>
              <a:gd name="connsiteX5" fmla="*/ 0 w 3456000"/>
              <a:gd name="connsiteY5" fmla="*/ 132373 h 3356813"/>
              <a:gd name="connsiteX6" fmla="*/ 0 w 3456000"/>
              <a:gd name="connsiteY6" fmla="*/ 39898 h 3356813"/>
              <a:gd name="connsiteX7" fmla="*/ 3456000 w 3456000"/>
              <a:gd name="connsiteY7" fmla="*/ 0 h 3356813"/>
              <a:gd name="connsiteX8" fmla="*/ 0 w 3456000"/>
              <a:gd name="connsiteY8" fmla="*/ 39898 h 3356813"/>
              <a:gd name="connsiteX0" fmla="*/ 0 w 3456000"/>
              <a:gd name="connsiteY0" fmla="*/ 0 h 3224440"/>
              <a:gd name="connsiteX1" fmla="*/ 1750313 w 3456000"/>
              <a:gd name="connsiteY1" fmla="*/ 448954 h 3224440"/>
              <a:gd name="connsiteX2" fmla="*/ 3456000 w 3456000"/>
              <a:gd name="connsiteY2" fmla="*/ 5136 h 3224440"/>
              <a:gd name="connsiteX3" fmla="*/ 3456000 w 3456000"/>
              <a:gd name="connsiteY3" fmla="*/ 3224440 h 3224440"/>
              <a:gd name="connsiteX4" fmla="*/ 0 w 3456000"/>
              <a:gd name="connsiteY4" fmla="*/ 3224440 h 3224440"/>
              <a:gd name="connsiteX5" fmla="*/ 0 w 3456000"/>
              <a:gd name="connsiteY5" fmla="*/ 0 h 3224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56000" h="3224440" extrusionOk="0">
                <a:moveTo>
                  <a:pt x="0" y="0"/>
                </a:moveTo>
                <a:lnTo>
                  <a:pt x="1750313" y="448954"/>
                </a:lnTo>
                <a:lnTo>
                  <a:pt x="3456000" y="5136"/>
                </a:lnTo>
                <a:lnTo>
                  <a:pt x="3456000" y="3224440"/>
                </a:lnTo>
                <a:lnTo>
                  <a:pt x="0" y="322444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32" name="TextBox 31"/>
          <p:cNvSpPr txBox="1"/>
          <p:nvPr/>
        </p:nvSpPr>
        <p:spPr bwMode="auto">
          <a:xfrm>
            <a:off x="8400255" y="2034426"/>
            <a:ext cx="2520157" cy="301109"/>
          </a:xfrm>
          <a:prstGeom prst="snip1Rect">
            <a:avLst>
              <a:gd name="adj" fmla="val 16667"/>
            </a:avLst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/>
              <a:buNone/>
              <a:defRPr sz="2000" b="1" i="0">
                <a:latin typeface="Trebuchet MS"/>
                <a:ea typeface="VTB Group Cond Book"/>
                <a:cs typeface="VTB Group Cond Light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/>
              <a:buChar char="•"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/>
                <a:ea typeface="VTB Group Cond Light"/>
                <a:cs typeface="VTB Group Cond Light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/>
              <a:buChar char="•"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/>
                <a:ea typeface="VTB Group Cond Light"/>
                <a:cs typeface="VTB Group Cond Light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/>
              <a:buChar char="•"/>
              <a:defRPr sz="1000" b="0" i="0">
                <a:solidFill>
                  <a:schemeClr val="bg2">
                    <a:lumMod val="50000"/>
                  </a:schemeClr>
                </a:solidFill>
                <a:latin typeface="VTB Group Cond Light"/>
                <a:ea typeface="VTB Group Cond Light"/>
                <a:cs typeface="VTB Group Cond Light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/>
              <a:buChar char="•"/>
              <a:defRPr sz="1000" b="0" i="0">
                <a:solidFill>
                  <a:schemeClr val="bg2">
                    <a:lumMod val="50000"/>
                  </a:schemeClr>
                </a:solidFill>
                <a:latin typeface="VTB Group Cond Light"/>
                <a:ea typeface="VTB Group Cond Light"/>
                <a:cs typeface="VTB Group Cond Ligh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pPr>
              <a:defRPr/>
            </a:pPr>
            <a:r>
              <a:rPr lang="ru-RU" dirty="0">
                <a:solidFill>
                  <a:srgbClr val="323232"/>
                </a:solidFill>
              </a:rPr>
              <a:t>Процессы</a:t>
            </a:r>
            <a:endParaRPr dirty="0"/>
          </a:p>
        </p:txBody>
      </p:sp>
      <p:sp>
        <p:nvSpPr>
          <p:cNvPr id="33" name="TextBox 32"/>
          <p:cNvSpPr txBox="1"/>
          <p:nvPr/>
        </p:nvSpPr>
        <p:spPr bwMode="auto">
          <a:xfrm>
            <a:off x="8400255" y="2353354"/>
            <a:ext cx="3452687" cy="446746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45000" rIns="90000" bIns="45000" anchor="t">
            <a:spAutoFit/>
          </a:bodyPr>
          <a:lstStyle>
            <a:defPPr>
              <a:defRPr lang="ru-RU"/>
            </a:defPPr>
            <a:lvl1pPr marL="285840" indent="-285840">
              <a:lnSpc>
                <a:spcPct val="90000"/>
              </a:lnSpc>
              <a:spcAft>
                <a:spcPts val="1800"/>
              </a:spcAft>
              <a:buClr>
                <a:srgbClr val="283380"/>
              </a:buClr>
              <a:buFont typeface="Wingdings" charset="2"/>
              <a:buChar char=""/>
              <a:defRPr sz="1400" b="0" strike="noStrike" spc="-1">
                <a:solidFill>
                  <a:schemeClr val="dk1"/>
                </a:solidFill>
                <a:latin typeface="Calibri"/>
                <a:ea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/>
              <a:buChar char="•"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/>
                <a:ea typeface="VTB Group Cond Light"/>
                <a:cs typeface="VTB Group Cond Light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/>
              <a:buChar char="•"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/>
                <a:ea typeface="VTB Group Cond Light"/>
                <a:cs typeface="VTB Group Cond Light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/>
              <a:buChar char="•"/>
              <a:defRPr sz="1000" b="0" i="0">
                <a:solidFill>
                  <a:schemeClr val="bg2">
                    <a:lumMod val="50000"/>
                  </a:schemeClr>
                </a:solidFill>
                <a:latin typeface="VTB Group Cond Light"/>
                <a:ea typeface="VTB Group Cond Light"/>
                <a:cs typeface="VTB Group Cond Light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/>
              <a:buChar char="•"/>
              <a:defRPr sz="1000" b="0" i="0">
                <a:solidFill>
                  <a:schemeClr val="bg2">
                    <a:lumMod val="50000"/>
                  </a:schemeClr>
                </a:solidFill>
                <a:latin typeface="VTB Group Cond Light"/>
                <a:ea typeface="VTB Group Cond Light"/>
                <a:cs typeface="VTB Group Cond Ligh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r>
              <a:rPr lang="ru-RU" dirty="0"/>
              <a:t>Создана единая цифровая среда, которая заменила собой ручной контроль задач и бумажный документооборот (журналы, обходы, заявки, чек-листы, график ППР).</a:t>
            </a:r>
          </a:p>
          <a:p>
            <a:r>
              <a:rPr lang="ru-RU" dirty="0"/>
              <a:t>Автоматизировано управление внутренними техническими заявками и ППР, включая фильтрацию типов работ в зависимости от типа заявки и выбранного оборудования.</a:t>
            </a:r>
          </a:p>
          <a:p>
            <a:r>
              <a:rPr lang="ru-RU" dirty="0" err="1"/>
              <a:t>Цифровизован</a:t>
            </a:r>
            <a:r>
              <a:rPr lang="ru-RU" dirty="0"/>
              <a:t> процесс управления обходами и контроль соответствия внесенных показателей нормативам.</a:t>
            </a:r>
          </a:p>
          <a:p>
            <a:r>
              <a:rPr lang="ru-RU" dirty="0"/>
              <a:t>Управляющая компания планирует тиражировать отработанную модель на другие объекты в своем портфеле и уже приступила к перспективному масштабированию на бизнес-центр STONE «Савеловский».</a:t>
            </a:r>
          </a:p>
        </p:txBody>
      </p:sp>
      <p:sp>
        <p:nvSpPr>
          <p:cNvPr id="39" name="TextBox 38"/>
          <p:cNvSpPr txBox="1"/>
          <p:nvPr/>
        </p:nvSpPr>
        <p:spPr bwMode="auto">
          <a:xfrm>
            <a:off x="4661907" y="2034426"/>
            <a:ext cx="3089985" cy="301109"/>
          </a:xfrm>
          <a:prstGeom prst="snip1Rect">
            <a:avLst>
              <a:gd name="adj" fmla="val 16667"/>
            </a:avLst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/>
              <a:buNone/>
              <a:defRPr sz="2000" b="1" i="0">
                <a:latin typeface="Trebuchet MS"/>
                <a:ea typeface="VTB Group Cond Book"/>
                <a:cs typeface="VTB Group Cond Light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/>
              <a:buChar char="•"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/>
                <a:ea typeface="VTB Group Cond Light"/>
                <a:cs typeface="VTB Group Cond Light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/>
              <a:buChar char="•"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/>
                <a:ea typeface="VTB Group Cond Light"/>
                <a:cs typeface="VTB Group Cond Light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/>
              <a:buChar char="•"/>
              <a:defRPr sz="1000" b="0" i="0">
                <a:solidFill>
                  <a:schemeClr val="bg2">
                    <a:lumMod val="50000"/>
                  </a:schemeClr>
                </a:solidFill>
                <a:latin typeface="VTB Group Cond Light"/>
                <a:ea typeface="VTB Group Cond Light"/>
                <a:cs typeface="VTB Group Cond Light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/>
              <a:buChar char="•"/>
              <a:defRPr sz="1000" b="0" i="0">
                <a:solidFill>
                  <a:schemeClr val="bg2">
                    <a:lumMod val="50000"/>
                  </a:schemeClr>
                </a:solidFill>
                <a:latin typeface="VTB Group Cond Light"/>
                <a:ea typeface="VTB Group Cond Light"/>
                <a:cs typeface="VTB Group Cond Ligh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pPr>
              <a:defRPr/>
            </a:pPr>
            <a:r>
              <a:rPr lang="ru-RU" dirty="0">
                <a:solidFill>
                  <a:schemeClr val="bg1"/>
                </a:solidFill>
              </a:rPr>
              <a:t>Люди</a:t>
            </a:r>
            <a:endParaRPr dirty="0"/>
          </a:p>
        </p:txBody>
      </p:sp>
      <p:sp>
        <p:nvSpPr>
          <p:cNvPr id="40" name="TextBox 39"/>
          <p:cNvSpPr txBox="1"/>
          <p:nvPr/>
        </p:nvSpPr>
        <p:spPr bwMode="auto">
          <a:xfrm>
            <a:off x="4661907" y="2614370"/>
            <a:ext cx="3089984" cy="394184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90000" bIns="45000" anchor="t">
            <a:spAutoFit/>
          </a:bodyPr>
          <a:lstStyle>
            <a:defPPr>
              <a:defRPr lang="ru-RU"/>
            </a:defPPr>
            <a:lvl1pPr marL="285840" indent="-285840">
              <a:lnSpc>
                <a:spcPct val="90000"/>
              </a:lnSpc>
              <a:spcAft>
                <a:spcPts val="1800"/>
              </a:spcAft>
              <a:buClr>
                <a:srgbClr val="DB0723"/>
              </a:buClr>
              <a:buFont typeface="Wingdings" charset="2"/>
              <a:buChar char=""/>
              <a:defRPr sz="1400" b="0" strike="noStrike" spc="-1">
                <a:solidFill>
                  <a:schemeClr val="dk1"/>
                </a:solidFill>
                <a:latin typeface="Calibri"/>
                <a:ea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/>
              <a:buChar char="•"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/>
                <a:ea typeface="VTB Group Cond Light"/>
                <a:cs typeface="VTB Group Cond Light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/>
              <a:buChar char="•"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/>
                <a:ea typeface="VTB Group Cond Light"/>
                <a:cs typeface="VTB Group Cond Light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/>
              <a:buChar char="•"/>
              <a:defRPr sz="1000" b="0" i="0">
                <a:solidFill>
                  <a:schemeClr val="bg2">
                    <a:lumMod val="50000"/>
                  </a:schemeClr>
                </a:solidFill>
                <a:latin typeface="VTB Group Cond Light"/>
                <a:ea typeface="VTB Group Cond Light"/>
                <a:cs typeface="VTB Group Cond Light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/>
              <a:buChar char="•"/>
              <a:defRPr sz="1000" b="0" i="0">
                <a:solidFill>
                  <a:schemeClr val="bg2">
                    <a:lumMod val="50000"/>
                  </a:schemeClr>
                </a:solidFill>
                <a:latin typeface="VTB Group Cond Light"/>
                <a:ea typeface="VTB Group Cond Light"/>
                <a:cs typeface="VTB Group Cond Ligh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pPr>
              <a:buClr>
                <a:schemeClr val="bg1"/>
              </a:buClr>
            </a:pPr>
            <a:r>
              <a:rPr lang="ru-RU" dirty="0">
                <a:solidFill>
                  <a:schemeClr val="bg1"/>
                </a:solidFill>
              </a:rPr>
              <a:t>Четко разграничены зоны ответственности между инженерным персоналом, типы оборудования закреплены за конкретными ответственными сотрудниками.</a:t>
            </a:r>
          </a:p>
          <a:p>
            <a:pPr>
              <a:buClr>
                <a:schemeClr val="bg1"/>
              </a:buClr>
            </a:pPr>
            <a:r>
              <a:rPr lang="ru-RU" dirty="0">
                <a:solidFill>
                  <a:schemeClr val="bg1"/>
                </a:solidFill>
              </a:rPr>
              <a:t>Внедрены мобильные технологии для работы сотрудников «в полях»‎, чтобы обеспечить мгновенный доступ к задачам и возможность фиксации результатов (фотоотчеты).</a:t>
            </a:r>
          </a:p>
          <a:p>
            <a:pPr>
              <a:buClr>
                <a:schemeClr val="bg1"/>
              </a:buClr>
            </a:pPr>
            <a:r>
              <a:rPr lang="ru-RU" dirty="0">
                <a:solidFill>
                  <a:schemeClr val="bg1"/>
                </a:solidFill>
              </a:rPr>
              <a:t>Настроена логика управления документацией по виду работ и выгрузке актов и нарядов по шаблону с возможностью их хранения в контексте выполненных работ для упрощения работы сотрудников.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F9E0684-960C-AC88-2668-563A93419A2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9851265" y="266039"/>
            <a:ext cx="1528560" cy="438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B41BEDA-298B-7DAD-763D-EA2F515A41C1}"/>
              </a:ext>
            </a:extLst>
          </p:cNvPr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9835793" y="838037"/>
            <a:ext cx="1732320" cy="188907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647837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Полилиния: фигура 29"/>
          <p:cNvSpPr/>
          <p:nvPr/>
        </p:nvSpPr>
        <p:spPr>
          <a:xfrm rot="2680200" flipH="1" flipV="1">
            <a:off x="4671000" y="1062000"/>
            <a:ext cx="1161720" cy="1128240"/>
          </a:xfrm>
          <a:custGeom>
            <a:avLst/>
            <a:gdLst>
              <a:gd name="textAreaLeft" fmla="*/ -360 w 1161720"/>
              <a:gd name="textAreaRight" fmla="*/ 1161720 w 1161720"/>
              <a:gd name="textAreaTop" fmla="*/ 360 h 1128240"/>
              <a:gd name="textAreaBottom" fmla="*/ 1128960 h 1128240"/>
            </a:gdLst>
            <a:ahLst/>
            <a:cxnLst/>
            <a:rect l="textAreaLeft" t="textAreaTop" r="textAreaRight" b="textAreaBottom"/>
            <a:pathLst>
              <a:path w="1623412" h="1576636">
                <a:moveTo>
                  <a:pt x="1623412" y="0"/>
                </a:moveTo>
                <a:lnTo>
                  <a:pt x="1623412" y="1576636"/>
                </a:lnTo>
                <a:lnTo>
                  <a:pt x="0" y="1576636"/>
                </a:lnTo>
                <a:close/>
              </a:path>
            </a:pathLst>
          </a:custGeom>
          <a:solidFill>
            <a:srgbClr val="EE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  <a:ea typeface="Arial"/>
            </a:endParaRPr>
          </a:p>
        </p:txBody>
      </p:sp>
      <p:grpSp>
        <p:nvGrpSpPr>
          <p:cNvPr id="111" name="Группа 2"/>
          <p:cNvGrpSpPr/>
          <p:nvPr/>
        </p:nvGrpSpPr>
        <p:grpSpPr>
          <a:xfrm>
            <a:off x="2094480" y="-429480"/>
            <a:ext cx="4021200" cy="2063160"/>
            <a:chOff x="2094480" y="-429480"/>
            <a:chExt cx="4021200" cy="2063160"/>
          </a:xfrm>
        </p:grpSpPr>
        <p:sp>
          <p:nvSpPr>
            <p:cNvPr id="112" name="Полилиния: фигура 21"/>
            <p:cNvSpPr/>
            <p:nvPr/>
          </p:nvSpPr>
          <p:spPr>
            <a:xfrm rot="2561400">
              <a:off x="2208600" y="-291960"/>
              <a:ext cx="632880" cy="583920"/>
            </a:xfrm>
            <a:custGeom>
              <a:avLst/>
              <a:gdLst>
                <a:gd name="textAreaLeft" fmla="*/ 0 w 632880"/>
                <a:gd name="textAreaRight" fmla="*/ 633240 w 632880"/>
                <a:gd name="textAreaTop" fmla="*/ 0 h 583920"/>
                <a:gd name="textAreaBottom" fmla="*/ 584280 h 583920"/>
              </a:gdLst>
              <a:ahLst/>
              <a:cxnLst/>
              <a:rect l="textAreaLeft" t="textAreaTop" r="textAreaRight" b="textAreaBottom"/>
              <a:pathLst>
                <a:path w="633270" h="584243">
                  <a:moveTo>
                    <a:pt x="0" y="584243"/>
                  </a:moveTo>
                  <a:lnTo>
                    <a:pt x="633270" y="0"/>
                  </a:lnTo>
                  <a:lnTo>
                    <a:pt x="633270" y="584243"/>
                  </a:lnTo>
                  <a:close/>
                </a:path>
              </a:pathLst>
            </a:custGeom>
            <a:solidFill>
              <a:srgbClr val="EEED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lt1"/>
                </a:solidFill>
                <a:latin typeface="Calibri"/>
                <a:ea typeface="Arial"/>
              </a:endParaRPr>
            </a:p>
          </p:txBody>
        </p:sp>
        <p:sp>
          <p:nvSpPr>
            <p:cNvPr id="113" name="Полилиния: фигура 22"/>
            <p:cNvSpPr/>
            <p:nvPr/>
          </p:nvSpPr>
          <p:spPr>
            <a:xfrm flipH="1" flipV="1">
              <a:off x="2750400" y="0"/>
              <a:ext cx="3364920" cy="1633680"/>
            </a:xfrm>
            <a:custGeom>
              <a:avLst/>
              <a:gdLst>
                <a:gd name="textAreaLeft" fmla="*/ -360 w 3364920"/>
                <a:gd name="textAreaRight" fmla="*/ 3364920 w 3364920"/>
                <a:gd name="textAreaTop" fmla="*/ 360 h 1633680"/>
                <a:gd name="textAreaBottom" fmla="*/ 1634400 h 1633680"/>
              </a:gdLst>
              <a:ahLst/>
              <a:cxnLst/>
              <a:rect l="textAreaLeft" t="textAreaTop" r="textAreaRight" b="textAreaBottom"/>
              <a:pathLst>
                <a:path w="3365234" h="1634136">
                  <a:moveTo>
                    <a:pt x="3365234" y="1634136"/>
                  </a:moveTo>
                  <a:lnTo>
                    <a:pt x="0" y="1634136"/>
                  </a:lnTo>
                  <a:lnTo>
                    <a:pt x="1682617" y="0"/>
                  </a:ln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endParaRPr lang="ru-RU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114" name="Полилиния: фигура 23"/>
            <p:cNvSpPr/>
            <p:nvPr/>
          </p:nvSpPr>
          <p:spPr>
            <a:xfrm flipH="1" flipV="1">
              <a:off x="4432680" y="0"/>
              <a:ext cx="1682280" cy="1633680"/>
            </a:xfrm>
            <a:custGeom>
              <a:avLst/>
              <a:gdLst>
                <a:gd name="textAreaLeft" fmla="*/ -360 w 1682280"/>
                <a:gd name="textAreaRight" fmla="*/ 1682280 w 1682280"/>
                <a:gd name="textAreaTop" fmla="*/ 360 h 1633680"/>
                <a:gd name="textAreaBottom" fmla="*/ 1634400 h 1633680"/>
              </a:gdLst>
              <a:ahLst/>
              <a:cxnLst/>
              <a:rect l="textAreaLeft" t="textAreaTop" r="textAreaRight" b="textAreaBottom"/>
              <a:pathLst>
                <a:path w="1682617" h="1634136">
                  <a:moveTo>
                    <a:pt x="1682617" y="1634136"/>
                  </a:moveTo>
                  <a:lnTo>
                    <a:pt x="0" y="1634136"/>
                  </a:lnTo>
                  <a:lnTo>
                    <a:pt x="1682617" y="0"/>
                  </a:lnTo>
                  <a:close/>
                </a:path>
              </a:pathLst>
            </a:custGeom>
            <a:solidFill>
              <a:srgbClr val="373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endParaRPr lang="ru-RU" spc="-1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15" name="Группа 3"/>
          <p:cNvGrpSpPr/>
          <p:nvPr/>
        </p:nvGrpSpPr>
        <p:grpSpPr>
          <a:xfrm>
            <a:off x="6562080" y="-1091160"/>
            <a:ext cx="5634000" cy="9047880"/>
            <a:chOff x="6562080" y="-1091160"/>
            <a:chExt cx="5634000" cy="9047880"/>
          </a:xfrm>
        </p:grpSpPr>
        <p:sp>
          <p:nvSpPr>
            <p:cNvPr id="116" name="Полилиния: фигура 24"/>
            <p:cNvSpPr/>
            <p:nvPr/>
          </p:nvSpPr>
          <p:spPr>
            <a:xfrm rot="2722200" flipH="1" flipV="1">
              <a:off x="6208560" y="949320"/>
              <a:ext cx="6384600" cy="1552680"/>
            </a:xfrm>
            <a:custGeom>
              <a:avLst/>
              <a:gdLst>
                <a:gd name="textAreaLeft" fmla="*/ -360 w 6384600"/>
                <a:gd name="textAreaRight" fmla="*/ 6384600 w 6384600"/>
                <a:gd name="textAreaTop" fmla="*/ -360 h 1552680"/>
                <a:gd name="textAreaBottom" fmla="*/ 1552680 h 1552680"/>
              </a:gdLst>
              <a:ahLst/>
              <a:cxnLst/>
              <a:rect l="textAreaLeft" t="textAreaTop" r="textAreaRight" b="textAreaBottom"/>
              <a:pathLst>
                <a:path w="6384933" h="1552886">
                  <a:moveTo>
                    <a:pt x="6384933" y="0"/>
                  </a:moveTo>
                  <a:lnTo>
                    <a:pt x="4852237" y="1552886"/>
                  </a:lnTo>
                  <a:lnTo>
                    <a:pt x="0" y="15528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D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lt1"/>
                </a:solidFill>
                <a:latin typeface="Calibri"/>
                <a:ea typeface="Arial"/>
              </a:endParaRPr>
            </a:p>
          </p:txBody>
        </p:sp>
        <p:sp>
          <p:nvSpPr>
            <p:cNvPr id="117" name="Полилиния: фигура 27"/>
            <p:cNvSpPr/>
            <p:nvPr/>
          </p:nvSpPr>
          <p:spPr>
            <a:xfrm rot="18903600" flipV="1">
              <a:off x="6179400" y="4380480"/>
              <a:ext cx="6370920" cy="1552680"/>
            </a:xfrm>
            <a:custGeom>
              <a:avLst/>
              <a:gdLst>
                <a:gd name="textAreaLeft" fmla="*/ 0 w 6370920"/>
                <a:gd name="textAreaRight" fmla="*/ 6371280 w 6370920"/>
                <a:gd name="textAreaTop" fmla="*/ -360 h 1552680"/>
                <a:gd name="textAreaBottom" fmla="*/ 1552680 h 1552680"/>
              </a:gdLst>
              <a:ahLst/>
              <a:cxnLst/>
              <a:rect l="textAreaLeft" t="textAreaTop" r="textAreaRight" b="textAreaBottom"/>
              <a:pathLst>
                <a:path w="6371356" h="1552886">
                  <a:moveTo>
                    <a:pt x="6371356" y="1552886"/>
                  </a:moveTo>
                  <a:lnTo>
                    <a:pt x="6371356" y="0"/>
                  </a:lnTo>
                  <a:lnTo>
                    <a:pt x="1555904" y="0"/>
                  </a:lnTo>
                  <a:lnTo>
                    <a:pt x="0" y="1552886"/>
                  </a:lnTo>
                  <a:close/>
                </a:path>
              </a:pathLst>
            </a:custGeom>
            <a:solidFill>
              <a:srgbClr val="373A36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endParaRPr lang="ru-RU" spc="-1">
                <a:solidFill>
                  <a:schemeClr val="lt1"/>
                </a:solidFill>
                <a:latin typeface="Calibri"/>
              </a:endParaRPr>
            </a:p>
          </p:txBody>
        </p:sp>
      </p:grpSp>
      <p:sp>
        <p:nvSpPr>
          <p:cNvPr id="118" name="Google Shape;481;p19"/>
          <p:cNvSpPr/>
          <p:nvPr/>
        </p:nvSpPr>
        <p:spPr>
          <a:xfrm>
            <a:off x="623880" y="1554480"/>
            <a:ext cx="3425606" cy="520612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45000" rIns="90000" bIns="45000" anchor="t">
            <a:spAutoFit/>
          </a:bodyPr>
          <a:lstStyle/>
          <a:p>
            <a:pPr marL="285840" indent="-285840">
              <a:lnSpc>
                <a:spcPct val="90000"/>
              </a:lnSpc>
              <a:spcAft>
                <a:spcPts val="600"/>
              </a:spcAft>
              <a:buClr>
                <a:srgbClr val="283380"/>
              </a:buClr>
              <a:buFont typeface="Wingdings" charset="2"/>
              <a:buChar char=""/>
            </a:pPr>
            <a:r>
              <a:rPr lang="ru-RU" sz="1400" spc="-1" dirty="0">
                <a:solidFill>
                  <a:schemeClr val="dk1"/>
                </a:solidFill>
                <a:latin typeface="Calibri"/>
              </a:rPr>
              <a:t>Создана централизованная система, аккумулирующая внутренние технические заявки из всех источников (почта, звонки, сервис и др.).</a:t>
            </a:r>
          </a:p>
          <a:p>
            <a:pPr marL="285840" indent="-285840">
              <a:lnSpc>
                <a:spcPct val="90000"/>
              </a:lnSpc>
              <a:spcAft>
                <a:spcPts val="600"/>
              </a:spcAft>
              <a:buClr>
                <a:srgbClr val="283380"/>
              </a:buClr>
              <a:buFont typeface="Wingdings" charset="2"/>
              <a:buChar char=""/>
            </a:pPr>
            <a:r>
              <a:rPr lang="ru-RU" sz="1400" spc="-1" dirty="0">
                <a:solidFill>
                  <a:schemeClr val="dk1"/>
                </a:solidFill>
                <a:latin typeface="Calibri"/>
              </a:rPr>
              <a:t>Повышена скорость реагирования на инциденты за счет автоматизации трекинга и обработки внутренних заявок технических служб.</a:t>
            </a:r>
          </a:p>
          <a:p>
            <a:pPr marL="285840" indent="-285840">
              <a:lnSpc>
                <a:spcPct val="90000"/>
              </a:lnSpc>
              <a:spcAft>
                <a:spcPts val="600"/>
              </a:spcAft>
              <a:buClr>
                <a:srgbClr val="283380"/>
              </a:buClr>
              <a:buFont typeface="Wingdings" charset="2"/>
              <a:buChar char=""/>
            </a:pPr>
            <a:r>
              <a:rPr lang="ru-RU" sz="1400" spc="-1" dirty="0">
                <a:solidFill>
                  <a:schemeClr val="dk1"/>
                </a:solidFill>
                <a:latin typeface="Calibri"/>
              </a:rPr>
              <a:t>Настроена прозрачная система мониторинга статуса заявок.</a:t>
            </a:r>
          </a:p>
          <a:p>
            <a:pPr marL="285840" indent="-285840">
              <a:lnSpc>
                <a:spcPct val="90000"/>
              </a:lnSpc>
              <a:spcAft>
                <a:spcPts val="600"/>
              </a:spcAft>
              <a:buClr>
                <a:srgbClr val="283380"/>
              </a:buClr>
              <a:buFont typeface="Wingdings" charset="2"/>
              <a:buChar char=""/>
            </a:pPr>
            <a:r>
              <a:rPr lang="ru-RU" sz="1400" spc="-1" dirty="0">
                <a:solidFill>
                  <a:schemeClr val="dk1"/>
                </a:solidFill>
                <a:latin typeface="Calibri"/>
              </a:rPr>
              <a:t>Автоматизированы процессы организации и управления плановыми и внеплановыми ремонтными работами с поддержкой сценария переназначения задач.</a:t>
            </a:r>
          </a:p>
          <a:p>
            <a:pPr marL="285840" indent="-285840">
              <a:lnSpc>
                <a:spcPct val="90000"/>
              </a:lnSpc>
              <a:spcAft>
                <a:spcPts val="600"/>
              </a:spcAft>
              <a:buClr>
                <a:srgbClr val="283380"/>
              </a:buClr>
              <a:buFont typeface="Wingdings" charset="2"/>
              <a:buChar char=""/>
            </a:pPr>
            <a:r>
              <a:rPr lang="ru-RU" sz="1400" spc="-1" dirty="0">
                <a:solidFill>
                  <a:schemeClr val="dk1"/>
                </a:solidFill>
                <a:latin typeface="Calibri"/>
              </a:rPr>
              <a:t>Сокращен бумажный документооборот.</a:t>
            </a:r>
          </a:p>
          <a:p>
            <a:pPr marL="285840" indent="-285840">
              <a:lnSpc>
                <a:spcPct val="90000"/>
              </a:lnSpc>
              <a:spcAft>
                <a:spcPts val="600"/>
              </a:spcAft>
              <a:buClr>
                <a:srgbClr val="283380"/>
              </a:buClr>
              <a:buFont typeface="Wingdings" charset="2"/>
              <a:buChar char=""/>
            </a:pPr>
            <a:r>
              <a:rPr lang="ru-RU" sz="1400" spc="-1" dirty="0">
                <a:solidFill>
                  <a:schemeClr val="dk1"/>
                </a:solidFill>
                <a:latin typeface="Calibri"/>
              </a:rPr>
              <a:t>Реализованы механизмы автоматического закрепления ответственных сотрудников за работами.</a:t>
            </a:r>
          </a:p>
          <a:p>
            <a:pPr marL="285840" indent="-285840">
              <a:lnSpc>
                <a:spcPct val="90000"/>
              </a:lnSpc>
              <a:spcAft>
                <a:spcPts val="600"/>
              </a:spcAft>
              <a:buClr>
                <a:srgbClr val="283380"/>
              </a:buClr>
              <a:buFont typeface="Wingdings" charset="2"/>
              <a:buChar char=""/>
            </a:pPr>
            <a:r>
              <a:rPr lang="ru-RU" sz="1400" spc="-1" dirty="0">
                <a:solidFill>
                  <a:schemeClr val="dk1"/>
                </a:solidFill>
                <a:latin typeface="Calibri"/>
              </a:rPr>
              <a:t>Работы назначаются в строгой привязке к конкретному оборудованию и его типу.</a:t>
            </a:r>
          </a:p>
        </p:txBody>
      </p:sp>
      <p:sp>
        <p:nvSpPr>
          <p:cNvPr id="119" name="Google Shape;483;p19"/>
          <p:cNvSpPr/>
          <p:nvPr/>
        </p:nvSpPr>
        <p:spPr>
          <a:xfrm>
            <a:off x="6124462" y="369720"/>
            <a:ext cx="545019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45000" rIns="90000" bIns="45000" anchor="t">
            <a:spAutoFit/>
          </a:bodyPr>
          <a:lstStyle/>
          <a:p>
            <a:pPr>
              <a:lnSpc>
                <a:spcPct val="90000"/>
              </a:lnSpc>
              <a:spcAft>
                <a:spcPts val="799"/>
              </a:spcAft>
            </a:pPr>
            <a:r>
              <a:rPr lang="ru-RU" sz="2000" b="1" spc="-1" dirty="0">
                <a:solidFill>
                  <a:srgbClr val="283380"/>
                </a:solidFill>
                <a:latin typeface="Trebuchet MS"/>
              </a:rPr>
              <a:t>Автоматизация заявок и планово-предупредительных ремонтов</a:t>
            </a:r>
          </a:p>
        </p:txBody>
      </p:sp>
      <p:grpSp>
        <p:nvGrpSpPr>
          <p:cNvPr id="120" name="Группа 39"/>
          <p:cNvGrpSpPr/>
          <p:nvPr/>
        </p:nvGrpSpPr>
        <p:grpSpPr>
          <a:xfrm>
            <a:off x="4272480" y="1490040"/>
            <a:ext cx="7295760" cy="4746960"/>
            <a:chOff x="4272480" y="1490040"/>
            <a:chExt cx="7295760" cy="4746960"/>
          </a:xfrm>
        </p:grpSpPr>
        <p:sp>
          <p:nvSpPr>
            <p:cNvPr id="121" name="Прямоугольник: скругленные углы 35"/>
            <p:cNvSpPr/>
            <p:nvPr/>
          </p:nvSpPr>
          <p:spPr>
            <a:xfrm>
              <a:off x="4272480" y="1490040"/>
              <a:ext cx="7295760" cy="4746960"/>
            </a:xfrm>
            <a:prstGeom prst="roundRect">
              <a:avLst>
                <a:gd name="adj" fmla="val 4581"/>
              </a:avLst>
            </a:prstGeom>
            <a:solidFill>
              <a:schemeClr val="tx1"/>
            </a:solidFill>
            <a:ln w="19050">
              <a:solidFill>
                <a:srgbClr val="000000">
                  <a:lumMod val="50000"/>
                  <a:lumOff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lt1"/>
                </a:solidFill>
                <a:latin typeface="Calibri"/>
                <a:ea typeface="Arial"/>
              </a:endParaRPr>
            </a:p>
          </p:txBody>
        </p:sp>
        <p:sp>
          <p:nvSpPr>
            <p:cNvPr id="122" name="Picture 1"/>
            <p:cNvSpPr/>
            <p:nvPr/>
          </p:nvSpPr>
          <p:spPr>
            <a:xfrm>
              <a:off x="4430160" y="1641960"/>
              <a:ext cx="6980040" cy="4443120"/>
            </a:xfrm>
            <a:prstGeom prst="roundRect">
              <a:avLst>
                <a:gd name="adj" fmla="val 874"/>
              </a:avLst>
            </a:prstGeom>
            <a:blipFill rotWithShape="0">
              <a:blip r:embed="rId3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ru-RU" sz="18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5E846BA-6961-BC93-AC4D-1C0C8E871FCD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639360" y="266039"/>
            <a:ext cx="1528560" cy="438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87B7E93-6B46-8AE6-5FBE-058B51331699}"/>
              </a:ext>
            </a:extLst>
          </p:cNvPr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623888" y="838037"/>
            <a:ext cx="1732320" cy="188907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DA5240B-79D8-146A-BED7-AC897D9202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5343" y="1650908"/>
            <a:ext cx="4561759" cy="1750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Полилиния: фигура 16"/>
          <p:cNvSpPr/>
          <p:nvPr/>
        </p:nvSpPr>
        <p:spPr>
          <a:xfrm rot="18919800" flipV="1">
            <a:off x="6359760" y="1062000"/>
            <a:ext cx="1161720" cy="1128240"/>
          </a:xfrm>
          <a:custGeom>
            <a:avLst/>
            <a:gdLst>
              <a:gd name="textAreaLeft" fmla="*/ 0 w 1161720"/>
              <a:gd name="textAreaRight" fmla="*/ 1162080 w 1161720"/>
              <a:gd name="textAreaTop" fmla="*/ 360 h 1128240"/>
              <a:gd name="textAreaBottom" fmla="*/ 1128960 h 1128240"/>
            </a:gdLst>
            <a:ahLst/>
            <a:cxnLst/>
            <a:rect l="textAreaLeft" t="textAreaTop" r="textAreaRight" b="textAreaBottom"/>
            <a:pathLst>
              <a:path w="1623412" h="1576636">
                <a:moveTo>
                  <a:pt x="1623412" y="0"/>
                </a:moveTo>
                <a:lnTo>
                  <a:pt x="1623412" y="1576636"/>
                </a:lnTo>
                <a:lnTo>
                  <a:pt x="0" y="1576636"/>
                </a:lnTo>
                <a:close/>
              </a:path>
            </a:pathLst>
          </a:custGeom>
          <a:solidFill>
            <a:srgbClr val="EE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  <a:ea typeface="Arial"/>
            </a:endParaRPr>
          </a:p>
        </p:txBody>
      </p:sp>
      <p:grpSp>
        <p:nvGrpSpPr>
          <p:cNvPr id="125" name="Группа 2"/>
          <p:cNvGrpSpPr/>
          <p:nvPr/>
        </p:nvGrpSpPr>
        <p:grpSpPr>
          <a:xfrm>
            <a:off x="-3240" y="-1091160"/>
            <a:ext cx="5634720" cy="9047880"/>
            <a:chOff x="-3240" y="-1091160"/>
            <a:chExt cx="5634720" cy="9047880"/>
          </a:xfrm>
        </p:grpSpPr>
        <p:sp>
          <p:nvSpPr>
            <p:cNvPr id="126" name="Полилиния: фигура 24"/>
            <p:cNvSpPr/>
            <p:nvPr/>
          </p:nvSpPr>
          <p:spPr>
            <a:xfrm rot="18877800" flipV="1">
              <a:off x="-399960" y="949320"/>
              <a:ext cx="6384600" cy="1552680"/>
            </a:xfrm>
            <a:custGeom>
              <a:avLst/>
              <a:gdLst>
                <a:gd name="textAreaLeft" fmla="*/ 0 w 6384600"/>
                <a:gd name="textAreaRight" fmla="*/ 6384960 w 6384600"/>
                <a:gd name="textAreaTop" fmla="*/ -360 h 1552680"/>
                <a:gd name="textAreaBottom" fmla="*/ 1552680 h 1552680"/>
              </a:gdLst>
              <a:ahLst/>
              <a:cxnLst/>
              <a:rect l="textAreaLeft" t="textAreaTop" r="textAreaRight" b="textAreaBottom"/>
              <a:pathLst>
                <a:path w="6384933" h="1552886">
                  <a:moveTo>
                    <a:pt x="6384933" y="0"/>
                  </a:moveTo>
                  <a:lnTo>
                    <a:pt x="4852237" y="1552886"/>
                  </a:lnTo>
                  <a:lnTo>
                    <a:pt x="0" y="15528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D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lt1"/>
                </a:solidFill>
                <a:latin typeface="Calibri"/>
                <a:ea typeface="Arial"/>
              </a:endParaRPr>
            </a:p>
          </p:txBody>
        </p:sp>
        <p:sp>
          <p:nvSpPr>
            <p:cNvPr id="127" name="Полилиния: фигура 27"/>
            <p:cNvSpPr/>
            <p:nvPr/>
          </p:nvSpPr>
          <p:spPr>
            <a:xfrm rot="2696400" flipH="1" flipV="1">
              <a:off x="-357120" y="4380480"/>
              <a:ext cx="6370920" cy="1552680"/>
            </a:xfrm>
            <a:custGeom>
              <a:avLst/>
              <a:gdLst>
                <a:gd name="textAreaLeft" fmla="*/ -360 w 6370920"/>
                <a:gd name="textAreaRight" fmla="*/ 6370920 w 6370920"/>
                <a:gd name="textAreaTop" fmla="*/ -360 h 1552680"/>
                <a:gd name="textAreaBottom" fmla="*/ 1552680 h 1552680"/>
              </a:gdLst>
              <a:ahLst/>
              <a:cxnLst/>
              <a:rect l="textAreaLeft" t="textAreaTop" r="textAreaRight" b="textAreaBottom"/>
              <a:pathLst>
                <a:path w="6371356" h="1552886">
                  <a:moveTo>
                    <a:pt x="6371356" y="1552886"/>
                  </a:moveTo>
                  <a:lnTo>
                    <a:pt x="6371356" y="0"/>
                  </a:lnTo>
                  <a:lnTo>
                    <a:pt x="1555904" y="0"/>
                  </a:lnTo>
                  <a:lnTo>
                    <a:pt x="0" y="1552886"/>
                  </a:lnTo>
                  <a:close/>
                </a:path>
              </a:pathLst>
            </a:custGeom>
            <a:solidFill>
              <a:srgbClr val="373A36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endParaRPr lang="ru-RU" spc="-1">
                <a:solidFill>
                  <a:schemeClr val="lt1"/>
                </a:solidFill>
                <a:latin typeface="Calibri"/>
              </a:endParaRPr>
            </a:p>
          </p:txBody>
        </p:sp>
      </p:grpSp>
      <p:sp>
        <p:nvSpPr>
          <p:cNvPr id="128" name="Google Shape;481;p19"/>
          <p:cNvSpPr/>
          <p:nvPr/>
        </p:nvSpPr>
        <p:spPr>
          <a:xfrm>
            <a:off x="8112240" y="2351236"/>
            <a:ext cx="3470640" cy="38857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285840" indent="-285840">
              <a:lnSpc>
                <a:spcPct val="90000"/>
              </a:lnSpc>
              <a:spcAft>
                <a:spcPts val="1800"/>
              </a:spcAft>
              <a:buClr>
                <a:srgbClr val="283380"/>
              </a:buClr>
              <a:buFont typeface="Wingdings" charset="2"/>
              <a:buChar char=""/>
            </a:pPr>
            <a:r>
              <a:rPr lang="ru-RU" sz="1400" spc="-1" dirty="0">
                <a:solidFill>
                  <a:schemeClr val="dk1"/>
                </a:solidFill>
                <a:latin typeface="Calibri"/>
              </a:rPr>
              <a:t>Внедрены электронные обходы с более чем 100 контрольными точками, оснащенными NFC-метками. </a:t>
            </a:r>
          </a:p>
          <a:p>
            <a:pPr marL="285840" indent="-285840">
              <a:lnSpc>
                <a:spcPct val="90000"/>
              </a:lnSpc>
              <a:spcAft>
                <a:spcPts val="1800"/>
              </a:spcAft>
              <a:buClr>
                <a:srgbClr val="283380"/>
              </a:buClr>
              <a:buFont typeface="Wingdings" charset="2"/>
              <a:buChar char=""/>
            </a:pPr>
            <a:r>
              <a:rPr lang="ru-RU" sz="1400" spc="-1" dirty="0">
                <a:solidFill>
                  <a:schemeClr val="dk1"/>
                </a:solidFill>
                <a:latin typeface="Calibri"/>
              </a:rPr>
              <a:t>Бумажный журнал обходов полностью заменен электронным.</a:t>
            </a:r>
          </a:p>
          <a:p>
            <a:pPr marL="285840" indent="-285840">
              <a:lnSpc>
                <a:spcPct val="90000"/>
              </a:lnSpc>
              <a:spcAft>
                <a:spcPts val="1800"/>
              </a:spcAft>
              <a:buClr>
                <a:srgbClr val="283380"/>
              </a:buClr>
              <a:buFont typeface="Wingdings" charset="2"/>
              <a:buChar char=""/>
            </a:pPr>
            <a:r>
              <a:rPr lang="ru-RU" sz="1400" spc="-1" dirty="0">
                <a:solidFill>
                  <a:schemeClr val="dk1"/>
                </a:solidFill>
                <a:latin typeface="Calibri"/>
              </a:rPr>
              <a:t>Система автоматически контролирует, соответствуют ли внесенные во время обхода показатели установленным нормативам, и позволяет быстро выявлять несоответствия.</a:t>
            </a:r>
          </a:p>
          <a:p>
            <a:pPr marL="285840" indent="-285840">
              <a:lnSpc>
                <a:spcPct val="90000"/>
              </a:lnSpc>
              <a:spcAft>
                <a:spcPts val="1800"/>
              </a:spcAft>
              <a:buClr>
                <a:srgbClr val="283380"/>
              </a:buClr>
              <a:buFont typeface="Wingdings" charset="2"/>
              <a:buChar char=""/>
            </a:pPr>
            <a:r>
              <a:rPr lang="ru-RU" sz="1400" spc="-1" dirty="0">
                <a:solidFill>
                  <a:schemeClr val="dk1"/>
                </a:solidFill>
                <a:latin typeface="Calibri"/>
              </a:rPr>
              <a:t>Система предоставляет возможность автоматического расчета для: длительности обходов, анализа трудоемкости процессов, оптимизации маршрутов и затраченных </a:t>
            </a:r>
            <a:r>
              <a:rPr lang="ru-RU" sz="1400" spc="-1" dirty="0" err="1">
                <a:solidFill>
                  <a:schemeClr val="dk1"/>
                </a:solidFill>
                <a:latin typeface="Calibri"/>
              </a:rPr>
              <a:t>человекочасов</a:t>
            </a:r>
            <a:r>
              <a:rPr lang="ru-RU" sz="1400" spc="-1" dirty="0">
                <a:solidFill>
                  <a:schemeClr val="dk1"/>
                </a:solidFill>
                <a:latin typeface="Calibri"/>
              </a:rPr>
              <a:t>.</a:t>
            </a:r>
          </a:p>
        </p:txBody>
      </p:sp>
      <p:sp>
        <p:nvSpPr>
          <p:cNvPr id="129" name="Google Shape;483;p19"/>
          <p:cNvSpPr/>
          <p:nvPr/>
        </p:nvSpPr>
        <p:spPr>
          <a:xfrm>
            <a:off x="8112240" y="1490040"/>
            <a:ext cx="3455873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45000" rIns="90000" bIns="45000" anchor="t">
            <a:spAutoFit/>
          </a:bodyPr>
          <a:lstStyle/>
          <a:p>
            <a:pPr>
              <a:lnSpc>
                <a:spcPct val="90000"/>
              </a:lnSpc>
              <a:spcAft>
                <a:spcPts val="799"/>
              </a:spcAft>
            </a:pPr>
            <a:r>
              <a:rPr lang="ru-RU" sz="2000" b="1" spc="-1" dirty="0">
                <a:solidFill>
                  <a:srgbClr val="283380"/>
                </a:solidFill>
                <a:latin typeface="Trebuchet MS"/>
              </a:rPr>
              <a:t>Автоматизация плановых обходов</a:t>
            </a:r>
          </a:p>
        </p:txBody>
      </p:sp>
      <p:grpSp>
        <p:nvGrpSpPr>
          <p:cNvPr id="131" name="Group 4"/>
          <p:cNvGrpSpPr/>
          <p:nvPr/>
        </p:nvGrpSpPr>
        <p:grpSpPr>
          <a:xfrm>
            <a:off x="3613320" y="-429480"/>
            <a:ext cx="4021560" cy="2063160"/>
            <a:chOff x="3613320" y="-429480"/>
            <a:chExt cx="4021560" cy="2063160"/>
          </a:xfrm>
        </p:grpSpPr>
        <p:sp>
          <p:nvSpPr>
            <p:cNvPr id="132" name="Полилиния: фигура 20"/>
            <p:cNvSpPr/>
            <p:nvPr/>
          </p:nvSpPr>
          <p:spPr>
            <a:xfrm rot="19038600" flipH="1">
              <a:off x="6887880" y="-291960"/>
              <a:ext cx="632880" cy="583920"/>
            </a:xfrm>
            <a:custGeom>
              <a:avLst/>
              <a:gdLst>
                <a:gd name="textAreaLeft" fmla="*/ 360 w 632880"/>
                <a:gd name="textAreaRight" fmla="*/ 633600 w 632880"/>
                <a:gd name="textAreaTop" fmla="*/ 0 h 583920"/>
                <a:gd name="textAreaBottom" fmla="*/ 584280 h 583920"/>
              </a:gdLst>
              <a:ahLst/>
              <a:cxnLst/>
              <a:rect l="textAreaLeft" t="textAreaTop" r="textAreaRight" b="textAreaBottom"/>
              <a:pathLst>
                <a:path w="633270" h="584243">
                  <a:moveTo>
                    <a:pt x="0" y="584243"/>
                  </a:moveTo>
                  <a:lnTo>
                    <a:pt x="633270" y="0"/>
                  </a:lnTo>
                  <a:lnTo>
                    <a:pt x="633270" y="584243"/>
                  </a:lnTo>
                  <a:close/>
                </a:path>
              </a:pathLst>
            </a:custGeom>
            <a:solidFill>
              <a:srgbClr val="EEED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lt1"/>
                </a:solidFill>
                <a:latin typeface="Calibri"/>
                <a:ea typeface="Arial"/>
              </a:endParaRPr>
            </a:p>
          </p:txBody>
        </p:sp>
        <p:sp>
          <p:nvSpPr>
            <p:cNvPr id="133" name="Полилиния: фигура 21"/>
            <p:cNvSpPr/>
            <p:nvPr/>
          </p:nvSpPr>
          <p:spPr>
            <a:xfrm flipV="1">
              <a:off x="3613320" y="0"/>
              <a:ext cx="3364920" cy="1633680"/>
            </a:xfrm>
            <a:custGeom>
              <a:avLst/>
              <a:gdLst>
                <a:gd name="textAreaLeft" fmla="*/ 0 w 3364920"/>
                <a:gd name="textAreaRight" fmla="*/ 3365280 w 3364920"/>
                <a:gd name="textAreaTop" fmla="*/ 360 h 1633680"/>
                <a:gd name="textAreaBottom" fmla="*/ 1634400 h 1633680"/>
              </a:gdLst>
              <a:ahLst/>
              <a:cxnLst/>
              <a:rect l="textAreaLeft" t="textAreaTop" r="textAreaRight" b="textAreaBottom"/>
              <a:pathLst>
                <a:path w="3365234" h="1634136">
                  <a:moveTo>
                    <a:pt x="3365234" y="1634136"/>
                  </a:moveTo>
                  <a:lnTo>
                    <a:pt x="0" y="1634136"/>
                  </a:lnTo>
                  <a:lnTo>
                    <a:pt x="1682617" y="0"/>
                  </a:ln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endParaRPr lang="ru-RU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134" name="Полилиния: фигура 23"/>
            <p:cNvSpPr/>
            <p:nvPr/>
          </p:nvSpPr>
          <p:spPr>
            <a:xfrm flipV="1">
              <a:off x="3613320" y="0"/>
              <a:ext cx="1682280" cy="1633680"/>
            </a:xfrm>
            <a:custGeom>
              <a:avLst/>
              <a:gdLst>
                <a:gd name="textAreaLeft" fmla="*/ 0 w 1682280"/>
                <a:gd name="textAreaRight" fmla="*/ 1682640 w 1682280"/>
                <a:gd name="textAreaTop" fmla="*/ 360 h 1633680"/>
                <a:gd name="textAreaBottom" fmla="*/ 1634400 h 1633680"/>
              </a:gdLst>
              <a:ahLst/>
              <a:cxnLst/>
              <a:rect l="textAreaLeft" t="textAreaTop" r="textAreaRight" b="textAreaBottom"/>
              <a:pathLst>
                <a:path w="1682617" h="1634136">
                  <a:moveTo>
                    <a:pt x="1682617" y="1634136"/>
                  </a:moveTo>
                  <a:lnTo>
                    <a:pt x="0" y="1634136"/>
                  </a:lnTo>
                  <a:lnTo>
                    <a:pt x="1682617" y="0"/>
                  </a:lnTo>
                  <a:close/>
                </a:path>
              </a:pathLst>
            </a:custGeom>
            <a:solidFill>
              <a:srgbClr val="373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endParaRPr lang="ru-RU" spc="-1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35" name="Group 3"/>
          <p:cNvGrpSpPr/>
          <p:nvPr/>
        </p:nvGrpSpPr>
        <p:grpSpPr>
          <a:xfrm>
            <a:off x="609120" y="1490040"/>
            <a:ext cx="7295760" cy="4746960"/>
            <a:chOff x="609120" y="1490040"/>
            <a:chExt cx="7295760" cy="4746960"/>
          </a:xfrm>
        </p:grpSpPr>
        <p:sp>
          <p:nvSpPr>
            <p:cNvPr id="136" name="Прямоугольник: скругленные углы 35"/>
            <p:cNvSpPr/>
            <p:nvPr/>
          </p:nvSpPr>
          <p:spPr>
            <a:xfrm flipH="1">
              <a:off x="609120" y="1490040"/>
              <a:ext cx="7295760" cy="4746960"/>
            </a:xfrm>
            <a:prstGeom prst="roundRect">
              <a:avLst>
                <a:gd name="adj" fmla="val 4581"/>
              </a:avLst>
            </a:prstGeom>
            <a:solidFill>
              <a:schemeClr val="tx1"/>
            </a:solidFill>
            <a:ln w="19050">
              <a:solidFill>
                <a:srgbClr val="000000">
                  <a:lumMod val="50000"/>
                  <a:lumOff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lt1"/>
                </a:solidFill>
                <a:latin typeface="Calibri"/>
                <a:ea typeface="Arial"/>
              </a:endParaRPr>
            </a:p>
          </p:txBody>
        </p:sp>
        <p:sp>
          <p:nvSpPr>
            <p:cNvPr id="137" name="Picture 2"/>
            <p:cNvSpPr/>
            <p:nvPr/>
          </p:nvSpPr>
          <p:spPr>
            <a:xfrm>
              <a:off x="767880" y="1646450"/>
              <a:ext cx="6978600" cy="4394972"/>
            </a:xfrm>
            <a:prstGeom prst="roundRect">
              <a:avLst>
                <a:gd name="adj" fmla="val 870"/>
              </a:avLst>
            </a:prstGeom>
            <a:blipFill rotWithShape="0">
              <a:blip r:embed="rId3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9744D6F-F1D3-50CC-C585-9183425D3BC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639360" y="266039"/>
            <a:ext cx="1528560" cy="438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ABA3479-4E47-F4F6-CB00-6017BCF1777A}"/>
              </a:ext>
            </a:extLst>
          </p:cNvPr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623888" y="838037"/>
            <a:ext cx="1732320" cy="188907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77F84C7-37EA-E3DE-1EAA-854DD9C9C1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8316" y="1670050"/>
            <a:ext cx="1505844" cy="15255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0CFB95D-38F7-C119-5D83-190A0A30B2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8063" y="1655988"/>
            <a:ext cx="4561759" cy="1750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Полилиния: фигура 16"/>
          <p:cNvSpPr/>
          <p:nvPr/>
        </p:nvSpPr>
        <p:spPr>
          <a:xfrm rot="18919800" flipV="1">
            <a:off x="6359760" y="1062000"/>
            <a:ext cx="1161720" cy="1128240"/>
          </a:xfrm>
          <a:custGeom>
            <a:avLst/>
            <a:gdLst>
              <a:gd name="textAreaLeft" fmla="*/ 0 w 1161720"/>
              <a:gd name="textAreaRight" fmla="*/ 1162080 w 1161720"/>
              <a:gd name="textAreaTop" fmla="*/ 360 h 1128240"/>
              <a:gd name="textAreaBottom" fmla="*/ 1128960 h 1128240"/>
            </a:gdLst>
            <a:ahLst/>
            <a:cxnLst/>
            <a:rect l="textAreaLeft" t="textAreaTop" r="textAreaRight" b="textAreaBottom"/>
            <a:pathLst>
              <a:path w="1623412" h="1576636">
                <a:moveTo>
                  <a:pt x="1623412" y="0"/>
                </a:moveTo>
                <a:lnTo>
                  <a:pt x="1623412" y="1576636"/>
                </a:lnTo>
                <a:lnTo>
                  <a:pt x="0" y="1576636"/>
                </a:lnTo>
                <a:close/>
              </a:path>
            </a:pathLst>
          </a:custGeom>
          <a:solidFill>
            <a:srgbClr val="EE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  <a:ea typeface="Arial"/>
            </a:endParaRPr>
          </a:p>
        </p:txBody>
      </p:sp>
      <p:grpSp>
        <p:nvGrpSpPr>
          <p:cNvPr id="181" name="Группа 2"/>
          <p:cNvGrpSpPr/>
          <p:nvPr/>
        </p:nvGrpSpPr>
        <p:grpSpPr>
          <a:xfrm>
            <a:off x="-3240" y="-1091160"/>
            <a:ext cx="5634720" cy="9047880"/>
            <a:chOff x="-3240" y="-1091160"/>
            <a:chExt cx="5634720" cy="9047880"/>
          </a:xfrm>
        </p:grpSpPr>
        <p:sp>
          <p:nvSpPr>
            <p:cNvPr id="182" name="Полилиния: фигура 24"/>
            <p:cNvSpPr/>
            <p:nvPr/>
          </p:nvSpPr>
          <p:spPr>
            <a:xfrm rot="18877800" flipV="1">
              <a:off x="-399960" y="949320"/>
              <a:ext cx="6384600" cy="1552680"/>
            </a:xfrm>
            <a:custGeom>
              <a:avLst/>
              <a:gdLst>
                <a:gd name="textAreaLeft" fmla="*/ 0 w 6384600"/>
                <a:gd name="textAreaRight" fmla="*/ 6384960 w 6384600"/>
                <a:gd name="textAreaTop" fmla="*/ -360 h 1552680"/>
                <a:gd name="textAreaBottom" fmla="*/ 1552680 h 1552680"/>
              </a:gdLst>
              <a:ahLst/>
              <a:cxnLst/>
              <a:rect l="textAreaLeft" t="textAreaTop" r="textAreaRight" b="textAreaBottom"/>
              <a:pathLst>
                <a:path w="6384933" h="1552886">
                  <a:moveTo>
                    <a:pt x="6384933" y="0"/>
                  </a:moveTo>
                  <a:lnTo>
                    <a:pt x="4852237" y="1552886"/>
                  </a:lnTo>
                  <a:lnTo>
                    <a:pt x="0" y="15528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D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lt1"/>
                </a:solidFill>
                <a:latin typeface="Calibri"/>
                <a:ea typeface="Arial"/>
              </a:endParaRPr>
            </a:p>
          </p:txBody>
        </p:sp>
        <p:sp>
          <p:nvSpPr>
            <p:cNvPr id="183" name="Полилиния: фигура 27"/>
            <p:cNvSpPr/>
            <p:nvPr/>
          </p:nvSpPr>
          <p:spPr>
            <a:xfrm rot="2696400" flipH="1" flipV="1">
              <a:off x="-357120" y="4380480"/>
              <a:ext cx="6370920" cy="1552680"/>
            </a:xfrm>
            <a:custGeom>
              <a:avLst/>
              <a:gdLst>
                <a:gd name="textAreaLeft" fmla="*/ -360 w 6370920"/>
                <a:gd name="textAreaRight" fmla="*/ 6370920 w 6370920"/>
                <a:gd name="textAreaTop" fmla="*/ -360 h 1552680"/>
                <a:gd name="textAreaBottom" fmla="*/ 1552680 h 1552680"/>
              </a:gdLst>
              <a:ahLst/>
              <a:cxnLst/>
              <a:rect l="textAreaLeft" t="textAreaTop" r="textAreaRight" b="textAreaBottom"/>
              <a:pathLst>
                <a:path w="6371356" h="1552886">
                  <a:moveTo>
                    <a:pt x="6371356" y="1552886"/>
                  </a:moveTo>
                  <a:lnTo>
                    <a:pt x="6371356" y="0"/>
                  </a:lnTo>
                  <a:lnTo>
                    <a:pt x="1555904" y="0"/>
                  </a:lnTo>
                  <a:lnTo>
                    <a:pt x="0" y="1552886"/>
                  </a:lnTo>
                  <a:close/>
                </a:path>
              </a:pathLst>
            </a:custGeom>
            <a:solidFill>
              <a:srgbClr val="373A36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endParaRPr lang="ru-RU" spc="-1">
                <a:solidFill>
                  <a:schemeClr val="lt1"/>
                </a:solidFill>
                <a:latin typeface="Calibri"/>
              </a:endParaRPr>
            </a:p>
          </p:txBody>
        </p:sp>
      </p:grpSp>
      <p:sp>
        <p:nvSpPr>
          <p:cNvPr id="184" name="Google Shape;481;p19"/>
          <p:cNvSpPr/>
          <p:nvPr/>
        </p:nvSpPr>
        <p:spPr>
          <a:xfrm>
            <a:off x="8178085" y="2017407"/>
            <a:ext cx="3390028" cy="369186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285840" indent="-285840">
              <a:lnSpc>
                <a:spcPct val="90000"/>
              </a:lnSpc>
              <a:spcAft>
                <a:spcPts val="1800"/>
              </a:spcAft>
              <a:buClr>
                <a:srgbClr val="283380"/>
              </a:buClr>
              <a:buFont typeface="Wingdings" charset="2"/>
              <a:buChar char=""/>
            </a:pPr>
            <a:r>
              <a:rPr lang="ru-RU" sz="1400" spc="-1" dirty="0">
                <a:solidFill>
                  <a:schemeClr val="dk1"/>
                </a:solidFill>
                <a:latin typeface="Calibri"/>
              </a:rPr>
              <a:t>Созданы цифровые двойники бизнес-центров, полностью отражающие их FM-структуру с более чем 1000 локациями. </a:t>
            </a:r>
          </a:p>
          <a:p>
            <a:pPr marL="285840" indent="-285840">
              <a:lnSpc>
                <a:spcPct val="90000"/>
              </a:lnSpc>
              <a:spcAft>
                <a:spcPts val="1800"/>
              </a:spcAft>
              <a:buClr>
                <a:srgbClr val="283380"/>
              </a:buClr>
              <a:buFont typeface="Wingdings" charset="2"/>
              <a:buChar char=""/>
            </a:pPr>
            <a:r>
              <a:rPr lang="ru-RU" sz="1400" spc="-1" dirty="0">
                <a:solidFill>
                  <a:schemeClr val="dk1"/>
                </a:solidFill>
                <a:latin typeface="Calibri"/>
              </a:rPr>
              <a:t>Чертежи этажей, технические паспорта помещений и инженерного оборудования оцифрованы и хранятся в системе.</a:t>
            </a:r>
          </a:p>
          <a:p>
            <a:pPr marL="285840" indent="-285840">
              <a:lnSpc>
                <a:spcPct val="90000"/>
              </a:lnSpc>
              <a:spcAft>
                <a:spcPts val="1800"/>
              </a:spcAft>
              <a:buClr>
                <a:srgbClr val="283380"/>
              </a:buClr>
              <a:buFont typeface="Wingdings" charset="2"/>
              <a:buChar char=""/>
            </a:pPr>
            <a:r>
              <a:rPr lang="ru-RU" sz="1400" spc="-1" dirty="0">
                <a:solidFill>
                  <a:schemeClr val="dk1"/>
                </a:solidFill>
                <a:latin typeface="Calibri"/>
              </a:rPr>
              <a:t>База знаний обо всем оборудовании и истории его обслуживания актуализируется автоматически с учетом выполняемых работ.</a:t>
            </a:r>
          </a:p>
          <a:p>
            <a:pPr marL="285840" indent="-285840">
              <a:lnSpc>
                <a:spcPct val="90000"/>
              </a:lnSpc>
              <a:spcAft>
                <a:spcPts val="1800"/>
              </a:spcAft>
              <a:buClr>
                <a:srgbClr val="283380"/>
              </a:buClr>
              <a:buFont typeface="Wingdings" charset="2"/>
              <a:buChar char=""/>
            </a:pPr>
            <a:r>
              <a:rPr lang="ru-RU" sz="1400" spc="-1" dirty="0">
                <a:solidFill>
                  <a:schemeClr val="dk1"/>
                </a:solidFill>
                <a:latin typeface="Calibri"/>
              </a:rPr>
              <a:t>Для анализа статистики в режиме реального времени настроены аналитические </a:t>
            </a:r>
            <a:r>
              <a:rPr lang="ru-RU" sz="1400" spc="-1" dirty="0" err="1">
                <a:solidFill>
                  <a:schemeClr val="dk1"/>
                </a:solidFill>
                <a:latin typeface="Calibri"/>
              </a:rPr>
              <a:t>дашборды</a:t>
            </a:r>
            <a:r>
              <a:rPr lang="ru-RU" sz="1400" spc="-1" dirty="0">
                <a:solidFill>
                  <a:schemeClr val="dk1"/>
                </a:solidFill>
                <a:latin typeface="Calibri"/>
              </a:rPr>
              <a:t>.</a:t>
            </a:r>
          </a:p>
        </p:txBody>
      </p:sp>
      <p:sp>
        <p:nvSpPr>
          <p:cNvPr id="185" name="Google Shape;483;p19"/>
          <p:cNvSpPr/>
          <p:nvPr/>
        </p:nvSpPr>
        <p:spPr>
          <a:xfrm>
            <a:off x="8273662" y="1490040"/>
            <a:ext cx="3596618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45000" rIns="90000" bIns="45000" anchor="t">
            <a:spAutoFit/>
          </a:bodyPr>
          <a:lstStyle/>
          <a:p>
            <a:pPr>
              <a:lnSpc>
                <a:spcPct val="90000"/>
              </a:lnSpc>
              <a:spcAft>
                <a:spcPts val="799"/>
              </a:spcAft>
            </a:pPr>
            <a:r>
              <a:rPr lang="ru-RU" sz="2000" b="1" spc="-1" dirty="0">
                <a:solidFill>
                  <a:srgbClr val="283380"/>
                </a:solidFill>
                <a:latin typeface="Trebuchet MS"/>
              </a:rPr>
              <a:t>Цифровой двойник</a:t>
            </a:r>
          </a:p>
        </p:txBody>
      </p:sp>
      <p:grpSp>
        <p:nvGrpSpPr>
          <p:cNvPr id="187" name="Group 4"/>
          <p:cNvGrpSpPr/>
          <p:nvPr/>
        </p:nvGrpSpPr>
        <p:grpSpPr>
          <a:xfrm>
            <a:off x="4079880" y="-429480"/>
            <a:ext cx="4021560" cy="2063160"/>
            <a:chOff x="4079880" y="-429480"/>
            <a:chExt cx="4021560" cy="2063160"/>
          </a:xfrm>
        </p:grpSpPr>
        <p:sp>
          <p:nvSpPr>
            <p:cNvPr id="188" name="Полилиния: фигура 20"/>
            <p:cNvSpPr/>
            <p:nvPr/>
          </p:nvSpPr>
          <p:spPr>
            <a:xfrm rot="19038600" flipH="1">
              <a:off x="7354440" y="-291960"/>
              <a:ext cx="632880" cy="583920"/>
            </a:xfrm>
            <a:custGeom>
              <a:avLst/>
              <a:gdLst>
                <a:gd name="textAreaLeft" fmla="*/ 360 w 632880"/>
                <a:gd name="textAreaRight" fmla="*/ 633600 w 632880"/>
                <a:gd name="textAreaTop" fmla="*/ 0 h 583920"/>
                <a:gd name="textAreaBottom" fmla="*/ 584280 h 583920"/>
              </a:gdLst>
              <a:ahLst/>
              <a:cxnLst/>
              <a:rect l="textAreaLeft" t="textAreaTop" r="textAreaRight" b="textAreaBottom"/>
              <a:pathLst>
                <a:path w="633270" h="584243">
                  <a:moveTo>
                    <a:pt x="0" y="584243"/>
                  </a:moveTo>
                  <a:lnTo>
                    <a:pt x="633270" y="0"/>
                  </a:lnTo>
                  <a:lnTo>
                    <a:pt x="633270" y="584243"/>
                  </a:lnTo>
                  <a:close/>
                </a:path>
              </a:pathLst>
            </a:custGeom>
            <a:solidFill>
              <a:srgbClr val="EEED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lt1"/>
                </a:solidFill>
                <a:latin typeface="Calibri"/>
                <a:ea typeface="Arial"/>
              </a:endParaRPr>
            </a:p>
          </p:txBody>
        </p:sp>
        <p:sp>
          <p:nvSpPr>
            <p:cNvPr id="189" name="Полилиния: фигура 21"/>
            <p:cNvSpPr/>
            <p:nvPr/>
          </p:nvSpPr>
          <p:spPr>
            <a:xfrm flipV="1">
              <a:off x="4079880" y="0"/>
              <a:ext cx="3364920" cy="1633680"/>
            </a:xfrm>
            <a:custGeom>
              <a:avLst/>
              <a:gdLst>
                <a:gd name="textAreaLeft" fmla="*/ 0 w 3364920"/>
                <a:gd name="textAreaRight" fmla="*/ 3365280 w 3364920"/>
                <a:gd name="textAreaTop" fmla="*/ 360 h 1633680"/>
                <a:gd name="textAreaBottom" fmla="*/ 1634400 h 1633680"/>
              </a:gdLst>
              <a:ahLst/>
              <a:cxnLst/>
              <a:rect l="textAreaLeft" t="textAreaTop" r="textAreaRight" b="textAreaBottom"/>
              <a:pathLst>
                <a:path w="3365234" h="1634136">
                  <a:moveTo>
                    <a:pt x="3365234" y="1634136"/>
                  </a:moveTo>
                  <a:lnTo>
                    <a:pt x="0" y="1634136"/>
                  </a:lnTo>
                  <a:lnTo>
                    <a:pt x="1682617" y="0"/>
                  </a:ln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endParaRPr lang="ru-RU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190" name="Полилиния: фигура 23"/>
            <p:cNvSpPr/>
            <p:nvPr/>
          </p:nvSpPr>
          <p:spPr>
            <a:xfrm flipV="1">
              <a:off x="4079880" y="0"/>
              <a:ext cx="1682280" cy="1633680"/>
            </a:xfrm>
            <a:custGeom>
              <a:avLst/>
              <a:gdLst>
                <a:gd name="textAreaLeft" fmla="*/ 0 w 1682280"/>
                <a:gd name="textAreaRight" fmla="*/ 1682640 w 1682280"/>
                <a:gd name="textAreaTop" fmla="*/ 360 h 1633680"/>
                <a:gd name="textAreaBottom" fmla="*/ 1634400 h 1633680"/>
              </a:gdLst>
              <a:ahLst/>
              <a:cxnLst/>
              <a:rect l="textAreaLeft" t="textAreaTop" r="textAreaRight" b="textAreaBottom"/>
              <a:pathLst>
                <a:path w="1682617" h="1634136">
                  <a:moveTo>
                    <a:pt x="1682617" y="1634136"/>
                  </a:moveTo>
                  <a:lnTo>
                    <a:pt x="0" y="1634136"/>
                  </a:lnTo>
                  <a:lnTo>
                    <a:pt x="1682617" y="0"/>
                  </a:lnTo>
                  <a:close/>
                </a:path>
              </a:pathLst>
            </a:custGeom>
            <a:solidFill>
              <a:srgbClr val="373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endParaRPr lang="ru-RU" spc="-1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91" name="Group 3"/>
          <p:cNvGrpSpPr/>
          <p:nvPr/>
        </p:nvGrpSpPr>
        <p:grpSpPr>
          <a:xfrm>
            <a:off x="609120" y="1490040"/>
            <a:ext cx="7295760" cy="4746960"/>
            <a:chOff x="609120" y="1490040"/>
            <a:chExt cx="7295760" cy="4746960"/>
          </a:xfrm>
        </p:grpSpPr>
        <p:sp>
          <p:nvSpPr>
            <p:cNvPr id="192" name="Прямоугольник: скругленные углы 35"/>
            <p:cNvSpPr/>
            <p:nvPr/>
          </p:nvSpPr>
          <p:spPr>
            <a:xfrm flipH="1">
              <a:off x="609120" y="1490040"/>
              <a:ext cx="7295760" cy="4746960"/>
            </a:xfrm>
            <a:prstGeom prst="roundRect">
              <a:avLst>
                <a:gd name="adj" fmla="val 4581"/>
              </a:avLst>
            </a:prstGeom>
            <a:solidFill>
              <a:schemeClr val="tx1"/>
            </a:solidFill>
            <a:ln w="19050">
              <a:solidFill>
                <a:srgbClr val="000000">
                  <a:lumMod val="50000"/>
                  <a:lumOff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lt1"/>
                </a:solidFill>
                <a:latin typeface="Calibri"/>
                <a:ea typeface="Arial"/>
              </a:endParaRPr>
            </a:p>
          </p:txBody>
        </p:sp>
        <p:sp>
          <p:nvSpPr>
            <p:cNvPr id="193" name="Picture 2"/>
            <p:cNvSpPr/>
            <p:nvPr/>
          </p:nvSpPr>
          <p:spPr>
            <a:xfrm>
              <a:off x="767880" y="1642320"/>
              <a:ext cx="6978600" cy="4442040"/>
            </a:xfrm>
            <a:prstGeom prst="roundRect">
              <a:avLst>
                <a:gd name="adj" fmla="val 870"/>
              </a:avLst>
            </a:prstGeom>
            <a:blipFill rotWithShape="0">
              <a:blip r:embed="rId3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82371FF-D11E-61A4-CC6E-A2B596B54B9C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639360" y="266039"/>
            <a:ext cx="1528560" cy="438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F57ED0C-81FB-CEB9-7673-6A3C557E717F}"/>
              </a:ext>
            </a:extLst>
          </p:cNvPr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623888" y="838037"/>
            <a:ext cx="1732320" cy="188907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0894E07-9493-FFB3-6BAB-1FFAEC848A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7743" y="1650908"/>
            <a:ext cx="4561759" cy="1750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" name="Группа 2"/>
          <p:cNvGrpSpPr/>
          <p:nvPr/>
        </p:nvGrpSpPr>
        <p:grpSpPr>
          <a:xfrm>
            <a:off x="-385764" y="-1467018"/>
            <a:ext cx="6370920" cy="7393672"/>
            <a:chOff x="-389004" y="-1466640"/>
            <a:chExt cx="6370920" cy="7393672"/>
          </a:xfrm>
        </p:grpSpPr>
        <p:sp>
          <p:nvSpPr>
            <p:cNvPr id="284" name="Полилиния: фигура 24"/>
            <p:cNvSpPr/>
            <p:nvPr/>
          </p:nvSpPr>
          <p:spPr>
            <a:xfrm rot="18877800" flipV="1">
              <a:off x="-399960" y="949320"/>
              <a:ext cx="6384600" cy="1552680"/>
            </a:xfrm>
            <a:custGeom>
              <a:avLst/>
              <a:gdLst>
                <a:gd name="textAreaLeft" fmla="*/ 0 w 6384600"/>
                <a:gd name="textAreaRight" fmla="*/ 6384960 w 6384600"/>
                <a:gd name="textAreaTop" fmla="*/ -360 h 1552680"/>
                <a:gd name="textAreaBottom" fmla="*/ 1552680 h 1552680"/>
              </a:gdLst>
              <a:ahLst/>
              <a:cxnLst/>
              <a:rect l="textAreaLeft" t="textAreaTop" r="textAreaRight" b="textAreaBottom"/>
              <a:pathLst>
                <a:path w="6384933" h="1552886">
                  <a:moveTo>
                    <a:pt x="6384933" y="0"/>
                  </a:moveTo>
                  <a:lnTo>
                    <a:pt x="4852237" y="1552886"/>
                  </a:lnTo>
                  <a:lnTo>
                    <a:pt x="0" y="15528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D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lt1"/>
                </a:solidFill>
                <a:latin typeface="Calibri"/>
                <a:ea typeface="Arial"/>
              </a:endParaRPr>
            </a:p>
          </p:txBody>
        </p:sp>
        <p:sp>
          <p:nvSpPr>
            <p:cNvPr id="285" name="Полилиния: фигура 27"/>
            <p:cNvSpPr/>
            <p:nvPr/>
          </p:nvSpPr>
          <p:spPr>
            <a:xfrm rot="2696400" flipH="1" flipV="1">
              <a:off x="-389004" y="4374352"/>
              <a:ext cx="6370920" cy="1552680"/>
            </a:xfrm>
            <a:custGeom>
              <a:avLst/>
              <a:gdLst>
                <a:gd name="textAreaLeft" fmla="*/ -360 w 6370920"/>
                <a:gd name="textAreaRight" fmla="*/ 6370920 w 6370920"/>
                <a:gd name="textAreaTop" fmla="*/ -360 h 1552680"/>
                <a:gd name="textAreaBottom" fmla="*/ 1552680 h 1552680"/>
              </a:gdLst>
              <a:ahLst/>
              <a:cxnLst/>
              <a:rect l="textAreaLeft" t="textAreaTop" r="textAreaRight" b="textAreaBottom"/>
              <a:pathLst>
                <a:path w="6371356" h="1552886">
                  <a:moveTo>
                    <a:pt x="6371356" y="1552886"/>
                  </a:moveTo>
                  <a:lnTo>
                    <a:pt x="6371356" y="0"/>
                  </a:lnTo>
                  <a:lnTo>
                    <a:pt x="1555904" y="0"/>
                  </a:lnTo>
                  <a:lnTo>
                    <a:pt x="0" y="1552886"/>
                  </a:lnTo>
                  <a:close/>
                </a:path>
              </a:pathLst>
            </a:custGeom>
            <a:solidFill>
              <a:srgbClr val="373A36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endParaRPr lang="ru-RU" spc="-1">
                <a:solidFill>
                  <a:schemeClr val="lt1"/>
                </a:solidFill>
                <a:latin typeface="Calibri"/>
              </a:endParaRPr>
            </a:p>
          </p:txBody>
        </p:sp>
      </p:grpSp>
      <p:sp>
        <p:nvSpPr>
          <p:cNvPr id="278" name="Полилиния: фигура 16"/>
          <p:cNvSpPr/>
          <p:nvPr/>
        </p:nvSpPr>
        <p:spPr>
          <a:xfrm rot="18919800" flipV="1">
            <a:off x="6359760" y="1062000"/>
            <a:ext cx="1161720" cy="1128240"/>
          </a:xfrm>
          <a:custGeom>
            <a:avLst/>
            <a:gdLst>
              <a:gd name="textAreaLeft" fmla="*/ 0 w 1161720"/>
              <a:gd name="textAreaRight" fmla="*/ 1162080 w 1161720"/>
              <a:gd name="textAreaTop" fmla="*/ 360 h 1128240"/>
              <a:gd name="textAreaBottom" fmla="*/ 1128960 h 1128240"/>
            </a:gdLst>
            <a:ahLst/>
            <a:cxnLst/>
            <a:rect l="textAreaLeft" t="textAreaTop" r="textAreaRight" b="textAreaBottom"/>
            <a:pathLst>
              <a:path w="1623412" h="1576636">
                <a:moveTo>
                  <a:pt x="1623412" y="0"/>
                </a:moveTo>
                <a:lnTo>
                  <a:pt x="1623412" y="1576636"/>
                </a:lnTo>
                <a:lnTo>
                  <a:pt x="0" y="1576636"/>
                </a:lnTo>
                <a:close/>
              </a:path>
            </a:pathLst>
          </a:custGeom>
          <a:solidFill>
            <a:srgbClr val="EE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  <a:ea typeface="Arial"/>
            </a:endParaRPr>
          </a:p>
        </p:txBody>
      </p:sp>
      <p:grpSp>
        <p:nvGrpSpPr>
          <p:cNvPr id="279" name="Group 4"/>
          <p:cNvGrpSpPr/>
          <p:nvPr/>
        </p:nvGrpSpPr>
        <p:grpSpPr>
          <a:xfrm>
            <a:off x="4079880" y="-429480"/>
            <a:ext cx="4021560" cy="2063160"/>
            <a:chOff x="4079880" y="-429480"/>
            <a:chExt cx="4021560" cy="2063160"/>
          </a:xfrm>
        </p:grpSpPr>
        <p:sp>
          <p:nvSpPr>
            <p:cNvPr id="280" name="Полилиния: фигура 20"/>
            <p:cNvSpPr/>
            <p:nvPr/>
          </p:nvSpPr>
          <p:spPr>
            <a:xfrm rot="19038600" flipH="1">
              <a:off x="7354440" y="-291960"/>
              <a:ext cx="632880" cy="583920"/>
            </a:xfrm>
            <a:custGeom>
              <a:avLst/>
              <a:gdLst>
                <a:gd name="textAreaLeft" fmla="*/ 360 w 632880"/>
                <a:gd name="textAreaRight" fmla="*/ 633600 w 632880"/>
                <a:gd name="textAreaTop" fmla="*/ 0 h 583920"/>
                <a:gd name="textAreaBottom" fmla="*/ 584280 h 583920"/>
              </a:gdLst>
              <a:ahLst/>
              <a:cxnLst/>
              <a:rect l="textAreaLeft" t="textAreaTop" r="textAreaRight" b="textAreaBottom"/>
              <a:pathLst>
                <a:path w="633270" h="584243">
                  <a:moveTo>
                    <a:pt x="0" y="584243"/>
                  </a:moveTo>
                  <a:lnTo>
                    <a:pt x="633270" y="0"/>
                  </a:lnTo>
                  <a:lnTo>
                    <a:pt x="633270" y="584243"/>
                  </a:lnTo>
                  <a:close/>
                </a:path>
              </a:pathLst>
            </a:custGeom>
            <a:solidFill>
              <a:srgbClr val="EEED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lt1"/>
                </a:solidFill>
                <a:latin typeface="Calibri"/>
                <a:ea typeface="Arial"/>
              </a:endParaRPr>
            </a:p>
          </p:txBody>
        </p:sp>
        <p:sp>
          <p:nvSpPr>
            <p:cNvPr id="281" name="Полилиния: фигура 21"/>
            <p:cNvSpPr/>
            <p:nvPr/>
          </p:nvSpPr>
          <p:spPr>
            <a:xfrm flipV="1">
              <a:off x="4079880" y="0"/>
              <a:ext cx="3364920" cy="1633680"/>
            </a:xfrm>
            <a:custGeom>
              <a:avLst/>
              <a:gdLst>
                <a:gd name="textAreaLeft" fmla="*/ 0 w 3364920"/>
                <a:gd name="textAreaRight" fmla="*/ 3365280 w 3364920"/>
                <a:gd name="textAreaTop" fmla="*/ 360 h 1633680"/>
                <a:gd name="textAreaBottom" fmla="*/ 1634400 h 1633680"/>
              </a:gdLst>
              <a:ahLst/>
              <a:cxnLst/>
              <a:rect l="textAreaLeft" t="textAreaTop" r="textAreaRight" b="textAreaBottom"/>
              <a:pathLst>
                <a:path w="3365234" h="1634136">
                  <a:moveTo>
                    <a:pt x="3365234" y="1634136"/>
                  </a:moveTo>
                  <a:lnTo>
                    <a:pt x="0" y="1634136"/>
                  </a:lnTo>
                  <a:lnTo>
                    <a:pt x="1682617" y="0"/>
                  </a:ln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endParaRPr lang="ru-RU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282" name="Полилиния: фигура 23"/>
            <p:cNvSpPr/>
            <p:nvPr/>
          </p:nvSpPr>
          <p:spPr>
            <a:xfrm flipV="1">
              <a:off x="4079880" y="0"/>
              <a:ext cx="1682280" cy="1633680"/>
            </a:xfrm>
            <a:custGeom>
              <a:avLst/>
              <a:gdLst>
                <a:gd name="textAreaLeft" fmla="*/ 0 w 1682280"/>
                <a:gd name="textAreaRight" fmla="*/ 1682640 w 1682280"/>
                <a:gd name="textAreaTop" fmla="*/ 360 h 1633680"/>
                <a:gd name="textAreaBottom" fmla="*/ 1634400 h 1633680"/>
              </a:gdLst>
              <a:ahLst/>
              <a:cxnLst/>
              <a:rect l="textAreaLeft" t="textAreaTop" r="textAreaRight" b="textAreaBottom"/>
              <a:pathLst>
                <a:path w="1682617" h="1634136">
                  <a:moveTo>
                    <a:pt x="1682617" y="1634136"/>
                  </a:moveTo>
                  <a:lnTo>
                    <a:pt x="0" y="1634136"/>
                  </a:lnTo>
                  <a:lnTo>
                    <a:pt x="1682617" y="0"/>
                  </a:lnTo>
                  <a:close/>
                </a:path>
              </a:pathLst>
            </a:custGeom>
            <a:solidFill>
              <a:srgbClr val="373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endParaRPr lang="ru-RU" spc="-1">
                <a:solidFill>
                  <a:schemeClr val="lt1"/>
                </a:solidFill>
                <a:latin typeface="Calibri"/>
              </a:endParaRPr>
            </a:p>
          </p:txBody>
        </p:sp>
      </p:grpSp>
      <p:sp>
        <p:nvSpPr>
          <p:cNvPr id="286" name="Google Shape;481;p19"/>
          <p:cNvSpPr/>
          <p:nvPr/>
        </p:nvSpPr>
        <p:spPr>
          <a:xfrm>
            <a:off x="8119440" y="1984887"/>
            <a:ext cx="3448673" cy="326713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285840" indent="-285840">
              <a:lnSpc>
                <a:spcPct val="90000"/>
              </a:lnSpc>
              <a:spcAft>
                <a:spcPts val="1800"/>
              </a:spcAft>
              <a:buClr>
                <a:srgbClr val="283380"/>
              </a:buClr>
              <a:buFont typeface="Wingdings" charset="2"/>
              <a:buChar char=""/>
            </a:pPr>
            <a:r>
              <a:rPr lang="ru-RU" sz="1400" spc="-1" dirty="0">
                <a:solidFill>
                  <a:schemeClr val="dk1"/>
                </a:solidFill>
                <a:latin typeface="Calibri"/>
              </a:rPr>
              <a:t>Обеспечен мгновенный доступ к задачам, технической документации и инструкциям для инженеров и техников, перемещающихся по объекту.</a:t>
            </a:r>
          </a:p>
          <a:p>
            <a:pPr marL="285840" indent="-285840">
              <a:lnSpc>
                <a:spcPct val="90000"/>
              </a:lnSpc>
              <a:spcAft>
                <a:spcPts val="1800"/>
              </a:spcAft>
              <a:buClr>
                <a:srgbClr val="283380"/>
              </a:buClr>
              <a:buFont typeface="Wingdings" charset="2"/>
              <a:buChar char=""/>
            </a:pPr>
            <a:r>
              <a:rPr lang="ru-RU" sz="1400" spc="-1" dirty="0">
                <a:solidFill>
                  <a:schemeClr val="dk1"/>
                </a:solidFill>
                <a:latin typeface="Calibri"/>
              </a:rPr>
              <a:t>Настроена возможность фиксировать результаты работы, включая возможность прикрепления фотоотчетов.</a:t>
            </a:r>
          </a:p>
          <a:p>
            <a:pPr marL="285840" indent="-285840">
              <a:lnSpc>
                <a:spcPct val="90000"/>
              </a:lnSpc>
              <a:spcAft>
                <a:spcPts val="1800"/>
              </a:spcAft>
              <a:buClr>
                <a:srgbClr val="283380"/>
              </a:buClr>
              <a:buFont typeface="Wingdings" charset="2"/>
              <a:buChar char=""/>
            </a:pPr>
            <a:r>
              <a:rPr lang="ru-RU" sz="1400" spc="-1" dirty="0">
                <a:solidFill>
                  <a:schemeClr val="dk1"/>
                </a:solidFill>
                <a:latin typeface="Calibri"/>
              </a:rPr>
              <a:t>Использование мобильного приложения способствовало повышению скорости реагирования на инциденты, а также прозрачности процесса реагирования.</a:t>
            </a:r>
          </a:p>
        </p:txBody>
      </p:sp>
      <p:sp>
        <p:nvSpPr>
          <p:cNvPr id="287" name="Google Shape;483;p19"/>
          <p:cNvSpPr/>
          <p:nvPr/>
        </p:nvSpPr>
        <p:spPr>
          <a:xfrm>
            <a:off x="8119440" y="1440893"/>
            <a:ext cx="360720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45000" rIns="90000" bIns="45000" anchor="t">
            <a:spAutoFit/>
          </a:bodyPr>
          <a:lstStyle/>
          <a:p>
            <a:pPr>
              <a:lnSpc>
                <a:spcPct val="90000"/>
              </a:lnSpc>
              <a:spcAft>
                <a:spcPts val="799"/>
              </a:spcAft>
            </a:pPr>
            <a:r>
              <a:rPr lang="ru-RU" sz="2000" b="1" spc="-1" dirty="0">
                <a:solidFill>
                  <a:srgbClr val="283380"/>
                </a:solidFill>
                <a:latin typeface="Trebuchet MS"/>
              </a:rPr>
              <a:t>Мобильное приложение</a:t>
            </a:r>
          </a:p>
        </p:txBody>
      </p:sp>
      <p:sp>
        <p:nvSpPr>
          <p:cNvPr id="289" name="TextBox 7"/>
          <p:cNvSpPr/>
          <p:nvPr/>
        </p:nvSpPr>
        <p:spPr>
          <a:xfrm>
            <a:off x="5896080" y="4910760"/>
            <a:ext cx="195048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0" strike="noStrike" spc="-1" dirty="0">
                <a:solidFill>
                  <a:schemeClr val="dk1"/>
                </a:solidFill>
                <a:latin typeface="Calibri"/>
                <a:ea typeface="Arial"/>
              </a:rPr>
              <a:t>Мобильное приложение доступно </a:t>
            </a:r>
            <a:r>
              <a:rPr lang="ru-RU" sz="1200" spc="-1" dirty="0">
                <a:solidFill>
                  <a:schemeClr val="dk1"/>
                </a:solidFill>
                <a:latin typeface="Calibri"/>
                <a:ea typeface="Arial"/>
              </a:rPr>
              <a:t>для скачивания </a:t>
            </a:r>
            <a:r>
              <a:rPr lang="ru-RU" sz="1200" b="0" strike="noStrike" spc="-1" dirty="0">
                <a:solidFill>
                  <a:schemeClr val="dk1"/>
                </a:solidFill>
                <a:latin typeface="Calibri"/>
                <a:ea typeface="Arial"/>
              </a:rPr>
              <a:t>в</a:t>
            </a:r>
            <a:endParaRPr lang="ru-RU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90" name="Picture 6" descr="App Store Button Images – Browse 172,630 Stock Photos ...">
            <a:hlinkClick r:id="rId3"/>
          </p:cNvPr>
          <p:cNvPicPr/>
          <p:nvPr/>
        </p:nvPicPr>
        <p:blipFill>
          <a:blip r:embed="rId4"/>
          <a:stretch/>
        </p:blipFill>
        <p:spPr>
          <a:xfrm>
            <a:off x="5878800" y="5403600"/>
            <a:ext cx="1215000" cy="371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1" name="Picture 12"/>
          <p:cNvPicPr/>
          <p:nvPr/>
        </p:nvPicPr>
        <p:blipFill>
          <a:blip r:embed="rId5"/>
          <a:srcRect l="-655" t="-18182" r="655" b="18180"/>
          <a:stretch/>
        </p:blipFill>
        <p:spPr>
          <a:xfrm>
            <a:off x="952309" y="-1061640"/>
            <a:ext cx="3308400" cy="791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3" name="Picture 10"/>
          <p:cNvPicPr/>
          <p:nvPr/>
        </p:nvPicPr>
        <p:blipFill>
          <a:blip r:embed="rId6"/>
          <a:srcRect b="19079"/>
          <a:stretch/>
        </p:blipFill>
        <p:spPr>
          <a:xfrm>
            <a:off x="2842920" y="449280"/>
            <a:ext cx="2861280" cy="6408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2F6452D-E881-C1CA-F29C-EA7437206CB7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639360" y="266039"/>
            <a:ext cx="1528560" cy="438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24FDD59-D4E5-93AD-4CF2-5E1943FA4BE2}"/>
              </a:ext>
            </a:extLst>
          </p:cNvPr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/>
        </p:blipFill>
        <p:spPr>
          <a:xfrm>
            <a:off x="623888" y="838037"/>
            <a:ext cx="1732320" cy="188907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xmlns="" id="{6F9B64B7-07C1-632F-1DD2-7E4E8E3E14D7}"/>
              </a:ext>
            </a:extLst>
          </p:cNvPr>
          <p:cNvSpPr/>
          <p:nvPr/>
        </p:nvSpPr>
        <p:spPr>
          <a:xfrm>
            <a:off x="5872261" y="6341040"/>
            <a:ext cx="1950480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spc="-1" dirty="0">
                <a:solidFill>
                  <a:schemeClr val="dk1"/>
                </a:solidFill>
                <a:latin typeface="Calibri"/>
              </a:rPr>
              <a:t>и через </a:t>
            </a:r>
            <a:r>
              <a:rPr lang="en-US" sz="1200" spc="-1" dirty="0" err="1">
                <a:solidFill>
                  <a:schemeClr val="dk1"/>
                </a:solidFill>
                <a:latin typeface="Calibri"/>
              </a:rPr>
              <a:t>apk</a:t>
            </a:r>
            <a:r>
              <a:rPr lang="en-US" sz="1200" spc="-1" dirty="0">
                <a:solidFill>
                  <a:schemeClr val="dk1"/>
                </a:solidFill>
                <a:latin typeface="Calibri"/>
              </a:rPr>
              <a:t>-</a:t>
            </a:r>
            <a:r>
              <a:rPr lang="ru-RU" sz="1200" spc="-1" dirty="0">
                <a:solidFill>
                  <a:schemeClr val="dk1"/>
                </a:solidFill>
                <a:latin typeface="Calibri"/>
              </a:rPr>
              <a:t>файл.</a:t>
            </a:r>
            <a:endParaRPr lang="ru-RU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88D6075B-B0F0-F70B-5248-B96AA82D41A2}"/>
              </a:ext>
            </a:extLst>
          </p:cNvPr>
          <p:cNvSpPr/>
          <p:nvPr/>
        </p:nvSpPr>
        <p:spPr>
          <a:xfrm>
            <a:off x="5960745" y="5888355"/>
            <a:ext cx="1049655" cy="396240"/>
          </a:xfrm>
          <a:prstGeom prst="roundRect">
            <a:avLst>
              <a:gd name="adj" fmla="val 15705"/>
            </a:avLst>
          </a:prstGeom>
          <a:noFill/>
          <a:ln w="9525">
            <a:solidFill>
              <a:srgbClr val="1313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Изображение выглядит как логотип, Шрифт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AB8A78BF-B5D4-6931-743A-93F2D35EA86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196" y="5979326"/>
            <a:ext cx="886207" cy="221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6" dur="1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7" dur="1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1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4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Равнобедренный треугольник 75"/>
          <p:cNvSpPr/>
          <p:nvPr/>
        </p:nvSpPr>
        <p:spPr>
          <a:xfrm flipH="1">
            <a:off x="9479520" y="1596240"/>
            <a:ext cx="3887640" cy="3351240"/>
          </a:xfrm>
          <a:prstGeom prst="triangle">
            <a:avLst>
              <a:gd name="adj" fmla="val 50000"/>
            </a:avLst>
          </a:prstGeom>
          <a:solidFill>
            <a:srgbClr val="EE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97" name="Прямоугольник 70"/>
          <p:cNvSpPr/>
          <p:nvPr/>
        </p:nvSpPr>
        <p:spPr>
          <a:xfrm>
            <a:off x="0" y="4948200"/>
            <a:ext cx="5230800" cy="1918800"/>
          </a:xfrm>
          <a:custGeom>
            <a:avLst/>
            <a:gdLst>
              <a:gd name="textAreaLeft" fmla="*/ 0 w 5230800"/>
              <a:gd name="textAreaRight" fmla="*/ 5231520 w 5230800"/>
              <a:gd name="textAreaTop" fmla="*/ 0 h 1918800"/>
              <a:gd name="textAreaBottom" fmla="*/ 1919520 h 1918800"/>
            </a:gdLst>
            <a:ahLst/>
            <a:cxnLst/>
            <a:rect l="textAreaLeft" t="textAreaTop" r="textAreaRight" b="textAreaBottom"/>
            <a:pathLst>
              <a:path w="5231542" h="1919684">
                <a:moveTo>
                  <a:pt x="0" y="12032"/>
                </a:moveTo>
                <a:lnTo>
                  <a:pt x="5231542" y="0"/>
                </a:lnTo>
                <a:lnTo>
                  <a:pt x="4124636" y="1919684"/>
                </a:lnTo>
                <a:lnTo>
                  <a:pt x="0" y="1919684"/>
                </a:lnTo>
                <a:lnTo>
                  <a:pt x="0" y="12032"/>
                </a:lnTo>
                <a:close/>
              </a:path>
            </a:pathLst>
          </a:custGeom>
          <a:solidFill>
            <a:srgbClr val="EE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98" name="Рисунок 74"/>
          <p:cNvSpPr/>
          <p:nvPr/>
        </p:nvSpPr>
        <p:spPr>
          <a:xfrm>
            <a:off x="4104360" y="3507840"/>
            <a:ext cx="3886560" cy="3350520"/>
          </a:xfrm>
          <a:custGeom>
            <a:avLst/>
            <a:gdLst>
              <a:gd name="textAreaLeft" fmla="*/ 0 w 3886560"/>
              <a:gd name="textAreaRight" fmla="*/ 3887280 w 3886560"/>
              <a:gd name="textAreaTop" fmla="*/ 0 h 3350520"/>
              <a:gd name="textAreaBottom" fmla="*/ 3351240 h 3350520"/>
            </a:gdLst>
            <a:ahLst/>
            <a:cxnLst/>
            <a:rect l="textAreaLeft" t="textAreaTop" r="textAreaRight" b="textAreaBottom"/>
            <a:pathLst>
              <a:path w="3887412" h="3351217">
                <a:moveTo>
                  <a:pt x="1943706" y="0"/>
                </a:moveTo>
                <a:lnTo>
                  <a:pt x="3887412" y="3351217"/>
                </a:lnTo>
                <a:lnTo>
                  <a:pt x="0" y="3351217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Calibri"/>
              <a:ea typeface="Arial"/>
            </a:endParaRPr>
          </a:p>
        </p:txBody>
      </p:sp>
      <p:sp>
        <p:nvSpPr>
          <p:cNvPr id="99" name="Рисунок 69"/>
          <p:cNvSpPr/>
          <p:nvPr/>
        </p:nvSpPr>
        <p:spPr>
          <a:xfrm>
            <a:off x="6240600" y="3506040"/>
            <a:ext cx="3887640" cy="3351240"/>
          </a:xfrm>
          <a:custGeom>
            <a:avLst/>
            <a:gdLst>
              <a:gd name="textAreaLeft" fmla="*/ 0 w 3887640"/>
              <a:gd name="textAreaRight" fmla="*/ 3888360 w 3887640"/>
              <a:gd name="textAreaTop" fmla="*/ 0 h 3351240"/>
              <a:gd name="textAreaBottom" fmla="*/ 3351960 h 3351240"/>
            </a:gdLst>
            <a:ahLst/>
            <a:cxnLst/>
            <a:rect l="textAreaLeft" t="textAreaTop" r="textAreaRight" b="textAreaBottom"/>
            <a:pathLst>
              <a:path w="3888432" h="3352096">
                <a:moveTo>
                  <a:pt x="0" y="0"/>
                </a:moveTo>
                <a:lnTo>
                  <a:pt x="3888432" y="0"/>
                </a:lnTo>
                <a:lnTo>
                  <a:pt x="1944216" y="3352096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Calibri"/>
              <a:ea typeface="Arial"/>
            </a:endParaRPr>
          </a:p>
        </p:txBody>
      </p:sp>
      <p:sp>
        <p:nvSpPr>
          <p:cNvPr id="100" name="Рисунок 67"/>
          <p:cNvSpPr/>
          <p:nvPr/>
        </p:nvSpPr>
        <p:spPr>
          <a:xfrm>
            <a:off x="6123240" y="0"/>
            <a:ext cx="3887640" cy="3351240"/>
          </a:xfrm>
          <a:custGeom>
            <a:avLst/>
            <a:gdLst>
              <a:gd name="textAreaLeft" fmla="*/ 0 w 3887640"/>
              <a:gd name="textAreaRight" fmla="*/ 3888360 w 3887640"/>
              <a:gd name="textAreaTop" fmla="*/ 0 h 3351240"/>
              <a:gd name="textAreaBottom" fmla="*/ 3351960 h 3351240"/>
            </a:gdLst>
            <a:ahLst/>
            <a:cxnLst/>
            <a:rect l="textAreaLeft" t="textAreaTop" r="textAreaRight" b="textAreaBottom"/>
            <a:pathLst>
              <a:path w="3888432" h="3352096">
                <a:moveTo>
                  <a:pt x="1944216" y="0"/>
                </a:moveTo>
                <a:lnTo>
                  <a:pt x="3888432" y="3352096"/>
                </a:lnTo>
                <a:lnTo>
                  <a:pt x="0" y="3352096"/>
                </a:lnTo>
                <a:close/>
              </a:path>
            </a:pathLst>
          </a:custGeom>
          <a:blipFill rotWithShape="0">
            <a:blip r:embed="rId5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Calibri"/>
              <a:ea typeface="Arial"/>
            </a:endParaRPr>
          </a:p>
        </p:txBody>
      </p:sp>
      <p:sp>
        <p:nvSpPr>
          <p:cNvPr id="101" name="TextBox 22"/>
          <p:cNvSpPr/>
          <p:nvPr/>
        </p:nvSpPr>
        <p:spPr>
          <a:xfrm>
            <a:off x="10552680" y="7908480"/>
            <a:ext cx="183960" cy="36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Calibri"/>
              <a:ea typeface="Arial"/>
            </a:endParaRPr>
          </a:p>
        </p:txBody>
      </p:sp>
      <p:sp>
        <p:nvSpPr>
          <p:cNvPr id="102" name="Rectangle 7"/>
          <p:cNvSpPr/>
          <p:nvPr/>
        </p:nvSpPr>
        <p:spPr>
          <a:xfrm>
            <a:off x="623888" y="359162"/>
            <a:ext cx="6883346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45000" rIns="90000" bIns="45000" anchor="t">
            <a:spAutoFit/>
          </a:bodyPr>
          <a:lstStyle/>
          <a:p>
            <a:pPr>
              <a:lnSpc>
                <a:spcPct val="90000"/>
              </a:lnSpc>
              <a:spcAft>
                <a:spcPts val="799"/>
              </a:spcAft>
            </a:pPr>
            <a:r>
              <a:rPr lang="ru-RU" sz="2000" b="1" spc="-1" dirty="0">
                <a:solidFill>
                  <a:srgbClr val="283380"/>
                </a:solidFill>
                <a:latin typeface="Trebuchet MS"/>
              </a:rPr>
              <a:t>Общая справка о продукте </a:t>
            </a:r>
            <a:r>
              <a:rPr lang="en-US" sz="2000" b="1" spc="-1" dirty="0" err="1">
                <a:solidFill>
                  <a:srgbClr val="283380"/>
                </a:solidFill>
                <a:latin typeface="Trebuchet MS"/>
              </a:rPr>
              <a:t>Comindware</a:t>
            </a:r>
            <a:r>
              <a:rPr lang="en-US" sz="2000" b="1" spc="-1" dirty="0">
                <a:solidFill>
                  <a:srgbClr val="283380"/>
                </a:solidFill>
                <a:latin typeface="Trebuchet MS"/>
              </a:rPr>
              <a:t> </a:t>
            </a:r>
            <a:r>
              <a:rPr lang="ru-RU" sz="2000" b="1" spc="-1" dirty="0">
                <a:solidFill>
                  <a:srgbClr val="283380"/>
                </a:solidFill>
                <a:latin typeface="Trebuchet MS"/>
              </a:rPr>
              <a:t>Моё здание,</a:t>
            </a:r>
          </a:p>
        </p:txBody>
      </p:sp>
      <p:sp>
        <p:nvSpPr>
          <p:cNvPr id="103" name="TextBox 48"/>
          <p:cNvSpPr/>
          <p:nvPr/>
        </p:nvSpPr>
        <p:spPr>
          <a:xfrm>
            <a:off x="623888" y="825418"/>
            <a:ext cx="6119640" cy="3063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90000" bIns="45000" anchor="t">
            <a:spAutoFit/>
          </a:bodyPr>
          <a:lstStyle/>
          <a:p>
            <a:r>
              <a:rPr lang="ru-RU" sz="1400" spc="-1" dirty="0">
                <a:solidFill>
                  <a:schemeClr val="dk1"/>
                </a:solidFill>
                <a:latin typeface="Calibri"/>
              </a:rPr>
              <a:t>который позволяет решать задачи управления недвижимости:</a:t>
            </a:r>
          </a:p>
        </p:txBody>
      </p:sp>
      <p:sp>
        <p:nvSpPr>
          <p:cNvPr id="104" name="Рисунок 68"/>
          <p:cNvSpPr/>
          <p:nvPr/>
        </p:nvSpPr>
        <p:spPr>
          <a:xfrm>
            <a:off x="8251560" y="0"/>
            <a:ext cx="3887640" cy="3351240"/>
          </a:xfrm>
          <a:custGeom>
            <a:avLst/>
            <a:gdLst>
              <a:gd name="textAreaLeft" fmla="*/ 0 w 3887640"/>
              <a:gd name="textAreaRight" fmla="*/ 3888360 w 3887640"/>
              <a:gd name="textAreaTop" fmla="*/ 0 h 3351240"/>
              <a:gd name="textAreaBottom" fmla="*/ 3351960 h 3351240"/>
            </a:gdLst>
            <a:ahLst/>
            <a:cxnLst/>
            <a:rect l="textAreaLeft" t="textAreaTop" r="textAreaRight" b="textAreaBottom"/>
            <a:pathLst>
              <a:path w="3888432" h="3352096">
                <a:moveTo>
                  <a:pt x="0" y="0"/>
                </a:moveTo>
                <a:lnTo>
                  <a:pt x="3888432" y="0"/>
                </a:lnTo>
                <a:lnTo>
                  <a:pt x="1944216" y="3352096"/>
                </a:lnTo>
                <a:close/>
              </a:path>
            </a:pathLst>
          </a:custGeom>
          <a:blipFill rotWithShape="0">
            <a:blip r:embed="rId6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Calibri"/>
              <a:ea typeface="Arial"/>
            </a:endParaRPr>
          </a:p>
        </p:txBody>
      </p:sp>
      <p:sp>
        <p:nvSpPr>
          <p:cNvPr id="105" name="Rectangle 3"/>
          <p:cNvSpPr/>
          <p:nvPr/>
        </p:nvSpPr>
        <p:spPr>
          <a:xfrm>
            <a:off x="623880" y="1230120"/>
            <a:ext cx="5498640" cy="146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90000" bIns="45000" anchor="t">
            <a:spAutoFit/>
          </a:bodyPr>
          <a:lstStyle/>
          <a:p>
            <a:pPr marL="432000" lvl="1" indent="-285840" defTabSz="914400">
              <a:lnSpc>
                <a:spcPct val="100000"/>
              </a:lnSpc>
              <a:spcAft>
                <a:spcPts val="601"/>
              </a:spcAft>
              <a:buClr>
                <a:srgbClr val="283380"/>
              </a:buClr>
              <a:buFont typeface="Wingdings" charset="2"/>
              <a:buChar char=""/>
            </a:pPr>
            <a:r>
              <a:rPr lang="en-US" sz="1400" b="0" strike="noStrike" spc="-1" dirty="0" err="1">
                <a:solidFill>
                  <a:schemeClr val="dk1"/>
                </a:solidFill>
                <a:latin typeface="Calibri"/>
                <a:ea typeface="PT Sans Regular"/>
              </a:rPr>
              <a:t>Управл</a:t>
            </a:r>
            <a:r>
              <a:rPr lang="ru-RU" sz="1400" b="0" strike="noStrike" spc="-1" dirty="0" err="1">
                <a:solidFill>
                  <a:schemeClr val="dk1"/>
                </a:solidFill>
                <a:latin typeface="Calibri"/>
                <a:ea typeface="PT Sans Regular"/>
              </a:rPr>
              <a:t>ение</a:t>
            </a:r>
            <a:r>
              <a:rPr lang="ru-RU" sz="1400" b="0" strike="noStrike" spc="-1" dirty="0">
                <a:solidFill>
                  <a:schemeClr val="dk1"/>
                </a:solidFill>
                <a:latin typeface="Calibri"/>
                <a:ea typeface="PT Sans Regular"/>
              </a:rPr>
              <a:t> помещениями / арендой / договорами</a:t>
            </a:r>
            <a:endParaRPr lang="ru-RU" sz="1400" b="0" strike="noStrike" spc="-1" dirty="0">
              <a:solidFill>
                <a:srgbClr val="000000"/>
              </a:solidFill>
              <a:latin typeface="Calibri"/>
            </a:endParaRPr>
          </a:p>
          <a:p>
            <a:pPr marL="432000" lvl="1" indent="-285840" defTabSz="914400">
              <a:lnSpc>
                <a:spcPct val="100000"/>
              </a:lnSpc>
              <a:spcAft>
                <a:spcPts val="601"/>
              </a:spcAft>
              <a:buClr>
                <a:srgbClr val="283380"/>
              </a:buClr>
              <a:buFont typeface="Wingdings" charset="2"/>
              <a:buChar char=""/>
            </a:pPr>
            <a:r>
              <a:rPr lang="ru-RU" sz="1400" b="0" strike="noStrike" spc="-1" dirty="0">
                <a:solidFill>
                  <a:schemeClr val="dk1"/>
                </a:solidFill>
                <a:latin typeface="Calibri"/>
                <a:ea typeface="PT Sans Regular"/>
              </a:rPr>
              <a:t>Заявки от арендаторов / сотрудников / QR</a:t>
            </a:r>
            <a:r>
              <a:rPr lang="en-US" sz="1400" b="0" strike="noStrike" spc="-1" dirty="0">
                <a:solidFill>
                  <a:schemeClr val="dk1"/>
                </a:solidFill>
                <a:latin typeface="Calibri"/>
                <a:ea typeface="PT Sans Regular"/>
              </a:rPr>
              <a:t>-</a:t>
            </a:r>
            <a:r>
              <a:rPr lang="ru-RU" sz="1400" b="0" strike="noStrike" spc="-1" dirty="0">
                <a:solidFill>
                  <a:schemeClr val="dk1"/>
                </a:solidFill>
                <a:latin typeface="Calibri"/>
                <a:ea typeface="PT Sans Regular"/>
              </a:rPr>
              <a:t>коды на объекте</a:t>
            </a:r>
            <a:endParaRPr lang="ru-RU" sz="1400" b="0" strike="noStrike" spc="-1" dirty="0">
              <a:solidFill>
                <a:srgbClr val="000000"/>
              </a:solidFill>
              <a:latin typeface="Calibri"/>
            </a:endParaRPr>
          </a:p>
          <a:p>
            <a:pPr marL="432000" lvl="1" indent="-285840" defTabSz="914400">
              <a:lnSpc>
                <a:spcPct val="100000"/>
              </a:lnSpc>
              <a:spcAft>
                <a:spcPts val="601"/>
              </a:spcAft>
              <a:buClr>
                <a:srgbClr val="283380"/>
              </a:buClr>
              <a:buFont typeface="Wingdings" charset="2"/>
              <a:buChar char=""/>
            </a:pPr>
            <a:r>
              <a:rPr lang="ru-RU" sz="1400" b="0" strike="noStrike" spc="-1" dirty="0">
                <a:solidFill>
                  <a:schemeClr val="dk1"/>
                </a:solidFill>
                <a:latin typeface="Calibri"/>
                <a:ea typeface="PT Sans Regular"/>
              </a:rPr>
              <a:t>Управление людьми / работами / ППР / Клининг</a:t>
            </a:r>
            <a:endParaRPr lang="ru-RU" sz="1400" b="0" strike="noStrike" spc="-1" dirty="0">
              <a:solidFill>
                <a:srgbClr val="000000"/>
              </a:solidFill>
              <a:latin typeface="Calibri"/>
            </a:endParaRPr>
          </a:p>
          <a:p>
            <a:pPr marL="432000" lvl="1" indent="-285840" defTabSz="914400">
              <a:lnSpc>
                <a:spcPct val="100000"/>
              </a:lnSpc>
              <a:spcAft>
                <a:spcPts val="601"/>
              </a:spcAft>
              <a:buClr>
                <a:srgbClr val="283380"/>
              </a:buClr>
              <a:buFont typeface="Wingdings" charset="2"/>
              <a:buChar char=""/>
            </a:pPr>
            <a:r>
              <a:rPr lang="ru-RU" sz="1400" b="0" strike="noStrike" spc="-1" dirty="0">
                <a:solidFill>
                  <a:schemeClr val="dk1"/>
                </a:solidFill>
                <a:latin typeface="Calibri"/>
                <a:ea typeface="PT Sans Regular"/>
              </a:rPr>
              <a:t>Управление материалами / ЗИП</a:t>
            </a:r>
            <a:endParaRPr lang="ru-RU" sz="1400" b="0" strike="noStrike" spc="-1" dirty="0">
              <a:solidFill>
                <a:srgbClr val="000000"/>
              </a:solidFill>
              <a:latin typeface="Calibri"/>
            </a:endParaRPr>
          </a:p>
          <a:p>
            <a:pPr marL="432000" lvl="1" indent="-285840" defTabSz="914400">
              <a:lnSpc>
                <a:spcPct val="100000"/>
              </a:lnSpc>
              <a:spcAft>
                <a:spcPts val="601"/>
              </a:spcAft>
              <a:buClr>
                <a:srgbClr val="283380"/>
              </a:buClr>
              <a:buFont typeface="Wingdings" charset="2"/>
              <a:buChar char=""/>
            </a:pPr>
            <a:r>
              <a:rPr lang="ru-RU" sz="1400" b="0" strike="noStrike" spc="-1" dirty="0">
                <a:solidFill>
                  <a:schemeClr val="dk1"/>
                </a:solidFill>
                <a:latin typeface="Calibri"/>
                <a:ea typeface="Arial"/>
              </a:rPr>
              <a:t>Современные сервисы для жителей/арендаторов/ посетителей</a:t>
            </a:r>
            <a:endParaRPr lang="ru-RU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Rectangle 11"/>
          <p:cNvSpPr/>
          <p:nvPr/>
        </p:nvSpPr>
        <p:spPr>
          <a:xfrm>
            <a:off x="623888" y="5384160"/>
            <a:ext cx="3920752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45000" rIns="90000" bIns="45000" anchor="t">
            <a:spAutoFit/>
          </a:bodyPr>
          <a:lstStyle/>
          <a:p>
            <a:r>
              <a:rPr lang="en-GB" sz="1200" b="1" spc="-1" dirty="0" err="1">
                <a:solidFill>
                  <a:schemeClr val="dk1"/>
                </a:solidFill>
                <a:latin typeface="Calibri"/>
              </a:rPr>
              <a:t>Comindware</a:t>
            </a:r>
            <a:r>
              <a:rPr lang="en-GB" sz="1200" b="1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ru-RU" sz="1200" b="1" spc="-1" dirty="0">
                <a:solidFill>
                  <a:schemeClr val="dk1"/>
                </a:solidFill>
                <a:latin typeface="Calibri"/>
              </a:rPr>
              <a:t>Моё здание </a:t>
            </a:r>
            <a:r>
              <a:rPr sz="1200" spc="-1" dirty="0">
                <a:solidFill>
                  <a:schemeClr val="dk1"/>
                </a:solidFill>
                <a:latin typeface="Calibri"/>
              </a:rPr>
              <a:t/>
            </a:r>
            <a:br>
              <a:rPr sz="1200" spc="-1" dirty="0">
                <a:solidFill>
                  <a:schemeClr val="dk1"/>
                </a:solidFill>
                <a:latin typeface="Calibri"/>
              </a:rPr>
            </a:br>
            <a:r>
              <a:rPr lang="ru-RU" sz="1200" spc="-1" dirty="0">
                <a:solidFill>
                  <a:schemeClr val="dk1"/>
                </a:solidFill>
                <a:latin typeface="Calibri"/>
              </a:rPr>
              <a:t>В основе более чем 12 лет опыта в автоматизации управления недвижимостью и проверенные международные методологии (BPM, GEFMA)</a:t>
            </a:r>
          </a:p>
        </p:txBody>
      </p:sp>
      <p:sp>
        <p:nvSpPr>
          <p:cNvPr id="107" name="TextBox 1973935252"/>
          <p:cNvSpPr/>
          <p:nvPr/>
        </p:nvSpPr>
        <p:spPr>
          <a:xfrm>
            <a:off x="623880" y="2790819"/>
            <a:ext cx="5267520" cy="73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90000" bIns="45000" anchor="t">
            <a:spAutoFit/>
          </a:bodyPr>
          <a:lstStyle/>
          <a:p>
            <a:r>
              <a:rPr lang="ru-RU" sz="1400" spc="-1" dirty="0">
                <a:solidFill>
                  <a:schemeClr val="dk1"/>
                </a:solidFill>
                <a:latin typeface="Calibri"/>
              </a:rPr>
              <a:t>С продуктом компания получает цифровой двойник объекта с подробной актуальной информацией о его состоянии для эффективного управления ресурсами и планирования</a:t>
            </a:r>
          </a:p>
        </p:txBody>
      </p:sp>
      <p:grpSp>
        <p:nvGrpSpPr>
          <p:cNvPr id="108" name="Group 340023584"/>
          <p:cNvGrpSpPr/>
          <p:nvPr/>
        </p:nvGrpSpPr>
        <p:grpSpPr>
          <a:xfrm>
            <a:off x="9029520" y="5932080"/>
            <a:ext cx="3066120" cy="599400"/>
            <a:chOff x="9029520" y="5932080"/>
            <a:chExt cx="3066120" cy="599400"/>
          </a:xfrm>
        </p:grpSpPr>
        <p:sp>
          <p:nvSpPr>
            <p:cNvPr id="109" name="Rectangle 6"/>
            <p:cNvSpPr/>
            <p:nvPr/>
          </p:nvSpPr>
          <p:spPr>
            <a:xfrm>
              <a:off x="9770040" y="6024600"/>
              <a:ext cx="2325600" cy="409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  <a:spcAft>
                  <a:spcPts val="397"/>
                </a:spcAft>
              </a:pPr>
              <a:r>
                <a:rPr lang="ru-RU" sz="800" b="0" strike="noStrike" spc="-1">
                  <a:solidFill>
                    <a:schemeClr val="dk1"/>
                  </a:solidFill>
                  <a:latin typeface="Calibri"/>
                  <a:ea typeface="Arial"/>
                </a:rPr>
                <a:t>Российское решение построено на основе европейского стандарта </a:t>
              </a:r>
              <a:r>
                <a:rPr lang="en" sz="800" b="0" strike="noStrike" spc="-1">
                  <a:solidFill>
                    <a:schemeClr val="dk1"/>
                  </a:solidFill>
                  <a:latin typeface="Calibri"/>
                  <a:ea typeface="Arial"/>
                </a:rPr>
                <a:t>GEFMA 444</a:t>
              </a:r>
              <a:r>
                <a:rPr lang="ru-RU" sz="800" b="0" strike="noStrike" spc="-1">
                  <a:solidFill>
                    <a:schemeClr val="dk1"/>
                  </a:solidFill>
                  <a:latin typeface="Calibri"/>
                  <a:ea typeface="Arial"/>
                </a:rPr>
                <a:t> и адаптировано под российский рынок.</a:t>
              </a:r>
              <a:endParaRPr lang="ru-RU" sz="8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pic>
          <p:nvPicPr>
            <p:cNvPr id="110" name="Grafik 359" descr="GEFMA_Zert_LOGO.jpg"/>
            <p:cNvPicPr/>
            <p:nvPr/>
          </p:nvPicPr>
          <p:blipFill>
            <a:blip r:embed="rId7"/>
            <a:stretch/>
          </p:blipFill>
          <p:spPr>
            <a:xfrm>
              <a:off x="9029520" y="5932080"/>
              <a:ext cx="615600" cy="59940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111" name="Group 1294184890"/>
          <p:cNvGrpSpPr/>
          <p:nvPr/>
        </p:nvGrpSpPr>
        <p:grpSpPr>
          <a:xfrm>
            <a:off x="9057600" y="5433840"/>
            <a:ext cx="2766600" cy="409680"/>
            <a:chOff x="9057600" y="5433840"/>
            <a:chExt cx="2766600" cy="409680"/>
          </a:xfrm>
        </p:grpSpPr>
        <p:sp>
          <p:nvSpPr>
            <p:cNvPr id="112" name="Rectangle 6"/>
            <p:cNvSpPr/>
            <p:nvPr/>
          </p:nvSpPr>
          <p:spPr>
            <a:xfrm>
              <a:off x="9763920" y="5433840"/>
              <a:ext cx="2060280" cy="409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  <a:spcAft>
                  <a:spcPts val="1199"/>
                </a:spcAft>
              </a:pPr>
              <a:r>
                <a:rPr lang="ru-RU" sz="800" b="0" strike="noStrike" spc="-1">
                  <a:solidFill>
                    <a:schemeClr val="dk1"/>
                  </a:solidFill>
                  <a:latin typeface="Calibri"/>
                  <a:ea typeface="Calibri"/>
                </a:rPr>
                <a:t>Команда экспертов и интеграция лучшего  опыта на рынке автоматизации управления недвижимостью </a:t>
              </a:r>
              <a:endParaRPr lang="ru-RU" sz="8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grpSp>
          <p:nvGrpSpPr>
            <p:cNvPr id="113" name="Group 13"/>
            <p:cNvGrpSpPr/>
            <p:nvPr/>
          </p:nvGrpSpPr>
          <p:grpSpPr>
            <a:xfrm>
              <a:off x="9057600" y="5547240"/>
              <a:ext cx="578520" cy="184320"/>
              <a:chOff x="9057600" y="5547240"/>
              <a:chExt cx="578520" cy="184320"/>
            </a:xfrm>
          </p:grpSpPr>
          <p:sp>
            <p:nvSpPr>
              <p:cNvPr id="114" name="Shape 6"/>
              <p:cNvSpPr/>
              <p:nvPr/>
            </p:nvSpPr>
            <p:spPr>
              <a:xfrm>
                <a:off x="9281520" y="5608800"/>
                <a:ext cx="21240" cy="75240"/>
              </a:xfrm>
              <a:custGeom>
                <a:avLst/>
                <a:gdLst>
                  <a:gd name="textAreaLeft" fmla="*/ 0 w 21240"/>
                  <a:gd name="textAreaRight" fmla="*/ 21600 w 21240"/>
                  <a:gd name="textAreaTop" fmla="*/ 0 h 75240"/>
                  <a:gd name="textAreaBottom" fmla="*/ 75600 h 75240"/>
                </a:gdLst>
                <a:ahLst/>
                <a:cxnLst/>
                <a:rect l="textAreaLeft" t="textAreaTop" r="textAreaRight" b="textAreaBottom"/>
                <a:pathLst>
                  <a:path w="35815" h="119715">
                    <a:moveTo>
                      <a:pt x="35815" y="0"/>
                    </a:moveTo>
                    <a:lnTo>
                      <a:pt x="35815" y="17182"/>
                    </a:lnTo>
                    <a:lnTo>
                      <a:pt x="34902" y="18843"/>
                    </a:lnTo>
                    <a:cubicBezTo>
                      <a:pt x="34081" y="22380"/>
                      <a:pt x="34152" y="25906"/>
                      <a:pt x="34611" y="29036"/>
                    </a:cubicBezTo>
                    <a:lnTo>
                      <a:pt x="35815" y="33652"/>
                    </a:lnTo>
                    <a:lnTo>
                      <a:pt x="35815" y="58918"/>
                    </a:lnTo>
                    <a:lnTo>
                      <a:pt x="21425" y="83263"/>
                    </a:lnTo>
                    <a:cubicBezTo>
                      <a:pt x="19266" y="90140"/>
                      <a:pt x="19691" y="95868"/>
                      <a:pt x="22466" y="100840"/>
                    </a:cubicBezTo>
                    <a:cubicBezTo>
                      <a:pt x="24066" y="103698"/>
                      <a:pt x="26097" y="105640"/>
                      <a:pt x="28390" y="106662"/>
                    </a:cubicBezTo>
                    <a:lnTo>
                      <a:pt x="35815" y="106959"/>
                    </a:lnTo>
                    <a:lnTo>
                      <a:pt x="35815" y="118706"/>
                    </a:lnTo>
                    <a:lnTo>
                      <a:pt x="32717" y="119715"/>
                    </a:lnTo>
                    <a:cubicBezTo>
                      <a:pt x="24108" y="119411"/>
                      <a:pt x="16142" y="113648"/>
                      <a:pt x="12243" y="107139"/>
                    </a:cubicBezTo>
                    <a:cubicBezTo>
                      <a:pt x="8788" y="101361"/>
                      <a:pt x="0" y="87315"/>
                      <a:pt x="30505" y="48376"/>
                    </a:cubicBezTo>
                    <a:cubicBezTo>
                      <a:pt x="29883" y="46154"/>
                      <a:pt x="14275" y="14544"/>
                      <a:pt x="35496" y="78"/>
                    </a:cubicBezTo>
                    <a:lnTo>
                      <a:pt x="35815" y="0"/>
                    </a:lnTo>
                    <a:close/>
                  </a:path>
                </a:pathLst>
              </a:custGeom>
              <a:solidFill>
                <a:srgbClr val="1E4E8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30600" rIns="90000" bIns="306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350" b="0" strike="noStrike" spc="-1">
                  <a:solidFill>
                    <a:schemeClr val="accent2">
                      <a:lumMod val="75000"/>
                    </a:schemeClr>
                  </a:solidFill>
                  <a:latin typeface="Calibri"/>
                  <a:ea typeface="Arial"/>
                </a:endParaRPr>
              </a:p>
            </p:txBody>
          </p:sp>
          <p:sp>
            <p:nvSpPr>
              <p:cNvPr id="115" name="Shape 7"/>
              <p:cNvSpPr/>
              <p:nvPr/>
            </p:nvSpPr>
            <p:spPr>
              <a:xfrm>
                <a:off x="9303120" y="5606640"/>
                <a:ext cx="31680" cy="76680"/>
              </a:xfrm>
              <a:custGeom>
                <a:avLst/>
                <a:gdLst>
                  <a:gd name="textAreaLeft" fmla="*/ 0 w 31680"/>
                  <a:gd name="textAreaRight" fmla="*/ 32040 w 31680"/>
                  <a:gd name="textAreaTop" fmla="*/ 0 h 76680"/>
                  <a:gd name="textAreaBottom" fmla="*/ 77040 h 76680"/>
                </a:gdLst>
                <a:ahLst/>
                <a:cxnLst/>
                <a:rect l="textAreaLeft" t="textAreaTop" r="textAreaRight" b="textAreaBottom"/>
                <a:pathLst>
                  <a:path w="53124" h="122206">
                    <a:moveTo>
                      <a:pt x="14222" y="0"/>
                    </a:moveTo>
                    <a:cubicBezTo>
                      <a:pt x="18478" y="886"/>
                      <a:pt x="21793" y="3648"/>
                      <a:pt x="23113" y="7680"/>
                    </a:cubicBezTo>
                    <a:cubicBezTo>
                      <a:pt x="27457" y="20939"/>
                      <a:pt x="12369" y="45412"/>
                      <a:pt x="6845" y="53248"/>
                    </a:cubicBezTo>
                    <a:lnTo>
                      <a:pt x="22618" y="83474"/>
                    </a:lnTo>
                    <a:cubicBezTo>
                      <a:pt x="28651" y="72679"/>
                      <a:pt x="29400" y="58823"/>
                      <a:pt x="36182" y="60423"/>
                    </a:cubicBezTo>
                    <a:cubicBezTo>
                      <a:pt x="42760" y="61986"/>
                      <a:pt x="34061" y="82179"/>
                      <a:pt x="27495" y="93088"/>
                    </a:cubicBezTo>
                    <a:cubicBezTo>
                      <a:pt x="36182" y="110639"/>
                      <a:pt x="43687" y="89189"/>
                      <a:pt x="47675" y="94434"/>
                    </a:cubicBezTo>
                    <a:cubicBezTo>
                      <a:pt x="53124" y="101609"/>
                      <a:pt x="39763" y="113040"/>
                      <a:pt x="32994" y="112773"/>
                    </a:cubicBezTo>
                    <a:cubicBezTo>
                      <a:pt x="25031" y="112455"/>
                      <a:pt x="22313" y="105254"/>
                      <a:pt x="21234" y="103045"/>
                    </a:cubicBezTo>
                    <a:cubicBezTo>
                      <a:pt x="17999" y="110706"/>
                      <a:pt x="14068" y="115825"/>
                      <a:pt x="9870" y="118990"/>
                    </a:cubicBezTo>
                    <a:lnTo>
                      <a:pt x="0" y="122206"/>
                    </a:lnTo>
                    <a:lnTo>
                      <a:pt x="0" y="110459"/>
                    </a:lnTo>
                    <a:lnTo>
                      <a:pt x="72" y="110461"/>
                    </a:lnTo>
                    <a:cubicBezTo>
                      <a:pt x="5371" y="108814"/>
                      <a:pt x="11048" y="103464"/>
                      <a:pt x="15760" y="94371"/>
                    </a:cubicBezTo>
                    <a:cubicBezTo>
                      <a:pt x="14122" y="91094"/>
                      <a:pt x="7937" y="78229"/>
                      <a:pt x="76" y="62290"/>
                    </a:cubicBezTo>
                    <a:lnTo>
                      <a:pt x="0" y="62418"/>
                    </a:lnTo>
                    <a:lnTo>
                      <a:pt x="0" y="37152"/>
                    </a:lnTo>
                    <a:lnTo>
                      <a:pt x="834" y="40350"/>
                    </a:lnTo>
                    <a:cubicBezTo>
                      <a:pt x="1566" y="42301"/>
                      <a:pt x="2184" y="43469"/>
                      <a:pt x="2184" y="43469"/>
                    </a:cubicBezTo>
                    <a:cubicBezTo>
                      <a:pt x="7010" y="36141"/>
                      <a:pt x="15100" y="23466"/>
                      <a:pt x="14160" y="14081"/>
                    </a:cubicBezTo>
                    <a:cubicBezTo>
                      <a:pt x="13995" y="12449"/>
                      <a:pt x="12601" y="10963"/>
                      <a:pt x="10766" y="10379"/>
                    </a:cubicBezTo>
                    <a:cubicBezTo>
                      <a:pt x="8931" y="9795"/>
                      <a:pt x="6654" y="10112"/>
                      <a:pt x="4724" y="12087"/>
                    </a:cubicBezTo>
                    <a:lnTo>
                      <a:pt x="0" y="20682"/>
                    </a:lnTo>
                    <a:lnTo>
                      <a:pt x="0" y="3500"/>
                    </a:lnTo>
                    <a:lnTo>
                      <a:pt x="14222" y="0"/>
                    </a:lnTo>
                    <a:close/>
                  </a:path>
                </a:pathLst>
              </a:custGeom>
              <a:solidFill>
                <a:srgbClr val="1E4E8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32040" rIns="90000" bIns="3204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350" b="0" strike="noStrike" spc="-1">
                  <a:solidFill>
                    <a:schemeClr val="accent2">
                      <a:lumMod val="75000"/>
                    </a:schemeClr>
                  </a:solidFill>
                  <a:latin typeface="Calibri"/>
                  <a:ea typeface="Arial"/>
                </a:endParaRPr>
              </a:p>
            </p:txBody>
          </p:sp>
          <p:sp>
            <p:nvSpPr>
              <p:cNvPr id="116" name="Shape 8"/>
              <p:cNvSpPr/>
              <p:nvPr/>
            </p:nvSpPr>
            <p:spPr>
              <a:xfrm>
                <a:off x="9057600" y="5563440"/>
                <a:ext cx="52920" cy="157320"/>
              </a:xfrm>
              <a:custGeom>
                <a:avLst/>
                <a:gdLst>
                  <a:gd name="textAreaLeft" fmla="*/ 0 w 52920"/>
                  <a:gd name="textAreaRight" fmla="*/ 53280 w 52920"/>
                  <a:gd name="textAreaTop" fmla="*/ 0 h 157320"/>
                  <a:gd name="textAreaBottom" fmla="*/ 157680 h 157320"/>
                </a:gdLst>
                <a:ahLst/>
                <a:cxnLst/>
                <a:rect l="textAreaLeft" t="textAreaTop" r="textAreaRight" b="textAreaBottom"/>
                <a:pathLst>
                  <a:path w="87795" h="249288">
                    <a:moveTo>
                      <a:pt x="41656" y="826"/>
                    </a:moveTo>
                    <a:cubicBezTo>
                      <a:pt x="43612" y="0"/>
                      <a:pt x="54458" y="1321"/>
                      <a:pt x="52388" y="8179"/>
                    </a:cubicBezTo>
                    <a:cubicBezTo>
                      <a:pt x="39675" y="50216"/>
                      <a:pt x="16586" y="142583"/>
                      <a:pt x="19342" y="218643"/>
                    </a:cubicBezTo>
                    <a:cubicBezTo>
                      <a:pt x="32703" y="207696"/>
                      <a:pt x="58217" y="187135"/>
                      <a:pt x="70879" y="182740"/>
                    </a:cubicBezTo>
                    <a:cubicBezTo>
                      <a:pt x="78791" y="179984"/>
                      <a:pt x="83388" y="180150"/>
                      <a:pt x="85281" y="184671"/>
                    </a:cubicBezTo>
                    <a:cubicBezTo>
                      <a:pt x="87795" y="190627"/>
                      <a:pt x="82563" y="192799"/>
                      <a:pt x="69596" y="200470"/>
                    </a:cubicBezTo>
                    <a:cubicBezTo>
                      <a:pt x="46507" y="214135"/>
                      <a:pt x="26340" y="239179"/>
                      <a:pt x="17386" y="243078"/>
                    </a:cubicBezTo>
                    <a:cubicBezTo>
                      <a:pt x="3150" y="249288"/>
                      <a:pt x="1511" y="232537"/>
                      <a:pt x="1219" y="228397"/>
                    </a:cubicBezTo>
                    <a:cubicBezTo>
                      <a:pt x="0" y="210553"/>
                      <a:pt x="7798" y="91846"/>
                      <a:pt x="32525" y="18669"/>
                    </a:cubicBezTo>
                    <a:cubicBezTo>
                      <a:pt x="34874" y="11684"/>
                      <a:pt x="38405" y="2197"/>
                      <a:pt x="41656" y="826"/>
                    </a:cubicBezTo>
                    <a:close/>
                  </a:path>
                </a:pathLst>
              </a:custGeom>
              <a:solidFill>
                <a:srgbClr val="1E4E8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350" b="0" strike="noStrike" spc="-1">
                  <a:solidFill>
                    <a:schemeClr val="accent2">
                      <a:lumMod val="75000"/>
                    </a:schemeClr>
                  </a:solidFill>
                  <a:latin typeface="Calibri"/>
                  <a:ea typeface="Arial"/>
                </a:endParaRPr>
              </a:p>
            </p:txBody>
          </p:sp>
          <p:sp>
            <p:nvSpPr>
              <p:cNvPr id="117" name="Shape 9"/>
              <p:cNvSpPr/>
              <p:nvPr/>
            </p:nvSpPr>
            <p:spPr>
              <a:xfrm>
                <a:off x="9114480" y="5609520"/>
                <a:ext cx="20880" cy="73440"/>
              </a:xfrm>
              <a:custGeom>
                <a:avLst/>
                <a:gdLst>
                  <a:gd name="textAreaLeft" fmla="*/ 0 w 20880"/>
                  <a:gd name="textAreaRight" fmla="*/ 21240 w 20880"/>
                  <a:gd name="textAreaTop" fmla="*/ 0 h 73440"/>
                  <a:gd name="textAreaBottom" fmla="*/ 73800 h 73440"/>
                </a:gdLst>
                <a:ahLst/>
                <a:cxnLst/>
                <a:rect l="textAreaLeft" t="textAreaTop" r="textAreaRight" b="textAreaBottom"/>
                <a:pathLst>
                  <a:path w="35171" h="117073">
                    <a:moveTo>
                      <a:pt x="35171" y="0"/>
                    </a:moveTo>
                    <a:lnTo>
                      <a:pt x="35171" y="21245"/>
                    </a:lnTo>
                    <a:lnTo>
                      <a:pt x="33330" y="23048"/>
                    </a:lnTo>
                    <a:cubicBezTo>
                      <a:pt x="22331" y="38301"/>
                      <a:pt x="17861" y="77163"/>
                      <a:pt x="24109" y="91679"/>
                    </a:cubicBezTo>
                    <a:cubicBezTo>
                      <a:pt x="26456" y="97124"/>
                      <a:pt x="29277" y="99077"/>
                      <a:pt x="32152" y="98667"/>
                    </a:cubicBezTo>
                    <a:lnTo>
                      <a:pt x="35171" y="96075"/>
                    </a:lnTo>
                    <a:lnTo>
                      <a:pt x="35171" y="115094"/>
                    </a:lnTo>
                    <a:lnTo>
                      <a:pt x="31615" y="116761"/>
                    </a:lnTo>
                    <a:cubicBezTo>
                      <a:pt x="0" y="117073"/>
                      <a:pt x="1299" y="29688"/>
                      <a:pt x="27446" y="4102"/>
                    </a:cubicBezTo>
                    <a:lnTo>
                      <a:pt x="35171" y="0"/>
                    </a:lnTo>
                    <a:close/>
                  </a:path>
                </a:pathLst>
              </a:custGeom>
              <a:solidFill>
                <a:srgbClr val="1E4E8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28800" rIns="90000" bIns="28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350" b="0" strike="noStrike" spc="-1">
                  <a:solidFill>
                    <a:schemeClr val="accent2">
                      <a:lumMod val="75000"/>
                    </a:schemeClr>
                  </a:solidFill>
                  <a:latin typeface="Calibri"/>
                  <a:ea typeface="Arial"/>
                </a:endParaRPr>
              </a:p>
            </p:txBody>
          </p:sp>
          <p:sp>
            <p:nvSpPr>
              <p:cNvPr id="118" name="Shape 10"/>
              <p:cNvSpPr/>
              <p:nvPr/>
            </p:nvSpPr>
            <p:spPr>
              <a:xfrm>
                <a:off x="9135720" y="5604480"/>
                <a:ext cx="24480" cy="77400"/>
              </a:xfrm>
              <a:custGeom>
                <a:avLst/>
                <a:gdLst>
                  <a:gd name="textAreaLeft" fmla="*/ 0 w 24480"/>
                  <a:gd name="textAreaRight" fmla="*/ 24840 w 24480"/>
                  <a:gd name="textAreaTop" fmla="*/ 0 h 77400"/>
                  <a:gd name="textAreaBottom" fmla="*/ 77760 h 77400"/>
                </a:gdLst>
                <a:ahLst/>
                <a:cxnLst/>
                <a:rect l="textAreaLeft" t="textAreaTop" r="textAreaRight" b="textAreaBottom"/>
                <a:pathLst>
                  <a:path w="41095" h="123072">
                    <a:moveTo>
                      <a:pt x="4979" y="5334"/>
                    </a:moveTo>
                    <a:cubicBezTo>
                      <a:pt x="41095" y="0"/>
                      <a:pt x="33114" y="95167"/>
                      <a:pt x="8119" y="119264"/>
                    </a:cubicBezTo>
                    <a:lnTo>
                      <a:pt x="0" y="123072"/>
                    </a:lnTo>
                    <a:lnTo>
                      <a:pt x="0" y="104053"/>
                    </a:lnTo>
                    <a:lnTo>
                      <a:pt x="5347" y="99462"/>
                    </a:lnTo>
                    <a:cubicBezTo>
                      <a:pt x="10472" y="91456"/>
                      <a:pt x="14129" y="78524"/>
                      <a:pt x="12955" y="69710"/>
                    </a:cubicBezTo>
                    <a:cubicBezTo>
                      <a:pt x="10681" y="69139"/>
                      <a:pt x="7532" y="69088"/>
                      <a:pt x="7544" y="67450"/>
                    </a:cubicBezTo>
                    <a:cubicBezTo>
                      <a:pt x="7570" y="63690"/>
                      <a:pt x="17260" y="40183"/>
                      <a:pt x="12675" y="28423"/>
                    </a:cubicBezTo>
                    <a:cubicBezTo>
                      <a:pt x="11853" y="26311"/>
                      <a:pt x="10746" y="25125"/>
                      <a:pt x="9496" y="24607"/>
                    </a:cubicBezTo>
                    <a:cubicBezTo>
                      <a:pt x="7621" y="23831"/>
                      <a:pt x="5423" y="24557"/>
                      <a:pt x="3375" y="25916"/>
                    </a:cubicBezTo>
                    <a:lnTo>
                      <a:pt x="0" y="29223"/>
                    </a:lnTo>
                    <a:lnTo>
                      <a:pt x="0" y="7978"/>
                    </a:lnTo>
                    <a:lnTo>
                      <a:pt x="4979" y="5334"/>
                    </a:lnTo>
                    <a:close/>
                  </a:path>
                </a:pathLst>
              </a:custGeom>
              <a:solidFill>
                <a:srgbClr val="1E4E8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32760" rIns="90000" bIns="3276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350" b="0" strike="noStrike" spc="-1">
                  <a:solidFill>
                    <a:schemeClr val="accent2">
                      <a:lumMod val="75000"/>
                    </a:schemeClr>
                  </a:solidFill>
                  <a:latin typeface="Calibri"/>
                  <a:ea typeface="Arial"/>
                </a:endParaRPr>
              </a:p>
            </p:txBody>
          </p:sp>
          <p:sp>
            <p:nvSpPr>
              <p:cNvPr id="119" name="Shape 11"/>
              <p:cNvSpPr/>
              <p:nvPr/>
            </p:nvSpPr>
            <p:spPr>
              <a:xfrm>
                <a:off x="9162360" y="5669640"/>
                <a:ext cx="20520" cy="61920"/>
              </a:xfrm>
              <a:custGeom>
                <a:avLst/>
                <a:gdLst>
                  <a:gd name="textAreaLeft" fmla="*/ 0 w 20520"/>
                  <a:gd name="textAreaRight" fmla="*/ 20880 w 20520"/>
                  <a:gd name="textAreaTop" fmla="*/ 0 h 61920"/>
                  <a:gd name="textAreaBottom" fmla="*/ 62280 h 61920"/>
                </a:gdLst>
                <a:ahLst/>
                <a:cxnLst/>
                <a:rect l="textAreaLeft" t="textAreaTop" r="textAreaRight" b="textAreaBottom"/>
                <a:pathLst>
                  <a:path w="34839" h="98792">
                    <a:moveTo>
                      <a:pt x="34839" y="0"/>
                    </a:moveTo>
                    <a:lnTo>
                      <a:pt x="34839" y="23269"/>
                    </a:lnTo>
                    <a:lnTo>
                      <a:pt x="29754" y="31595"/>
                    </a:lnTo>
                    <a:cubicBezTo>
                      <a:pt x="22546" y="45198"/>
                      <a:pt x="17202" y="60248"/>
                      <a:pt x="20549" y="70973"/>
                    </a:cubicBezTo>
                    <a:cubicBezTo>
                      <a:pt x="21730" y="74745"/>
                      <a:pt x="24730" y="78206"/>
                      <a:pt x="28716" y="78391"/>
                    </a:cubicBezTo>
                    <a:lnTo>
                      <a:pt x="34839" y="76033"/>
                    </a:lnTo>
                    <a:lnTo>
                      <a:pt x="34839" y="96617"/>
                    </a:lnTo>
                    <a:lnTo>
                      <a:pt x="33860" y="97273"/>
                    </a:lnTo>
                    <a:cubicBezTo>
                      <a:pt x="29154" y="98792"/>
                      <a:pt x="24117" y="98789"/>
                      <a:pt x="18974" y="96779"/>
                    </a:cubicBezTo>
                    <a:cubicBezTo>
                      <a:pt x="0" y="89363"/>
                      <a:pt x="3289" y="64483"/>
                      <a:pt x="5474" y="53815"/>
                    </a:cubicBezTo>
                    <a:cubicBezTo>
                      <a:pt x="6591" y="48386"/>
                      <a:pt x="12713" y="35769"/>
                      <a:pt x="21172" y="21427"/>
                    </a:cubicBezTo>
                    <a:lnTo>
                      <a:pt x="34839" y="0"/>
                    </a:lnTo>
                    <a:close/>
                  </a:path>
                </a:pathLst>
              </a:custGeom>
              <a:solidFill>
                <a:srgbClr val="1E4E8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17280" rIns="90000" bIns="1728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350" b="0" strike="noStrike" spc="-1">
                  <a:solidFill>
                    <a:schemeClr val="accent2">
                      <a:lumMod val="75000"/>
                    </a:schemeClr>
                  </a:solidFill>
                  <a:latin typeface="Calibri"/>
                  <a:ea typeface="Arial"/>
                </a:endParaRPr>
              </a:p>
            </p:txBody>
          </p:sp>
          <p:sp>
            <p:nvSpPr>
              <p:cNvPr id="120" name="Shape 12"/>
              <p:cNvSpPr/>
              <p:nvPr/>
            </p:nvSpPr>
            <p:spPr>
              <a:xfrm>
                <a:off x="9163080" y="5598720"/>
                <a:ext cx="19800" cy="64440"/>
              </a:xfrm>
              <a:custGeom>
                <a:avLst/>
                <a:gdLst>
                  <a:gd name="textAreaLeft" fmla="*/ 0 w 19800"/>
                  <a:gd name="textAreaRight" fmla="*/ 20160 w 19800"/>
                  <a:gd name="textAreaTop" fmla="*/ 0 h 64440"/>
                  <a:gd name="textAreaBottom" fmla="*/ 64800 h 64440"/>
                </a:gdLst>
                <a:ahLst/>
                <a:cxnLst/>
                <a:rect l="textAreaLeft" t="textAreaTop" r="textAreaRight" b="textAreaBottom"/>
                <a:pathLst>
                  <a:path w="33633" h="102934">
                    <a:moveTo>
                      <a:pt x="22644" y="2337"/>
                    </a:moveTo>
                    <a:cubicBezTo>
                      <a:pt x="31191" y="0"/>
                      <a:pt x="32487" y="11379"/>
                      <a:pt x="30810" y="15278"/>
                    </a:cubicBezTo>
                    <a:cubicBezTo>
                      <a:pt x="29248" y="18898"/>
                      <a:pt x="2565" y="80162"/>
                      <a:pt x="22162" y="77203"/>
                    </a:cubicBezTo>
                    <a:cubicBezTo>
                      <a:pt x="24638" y="76829"/>
                      <a:pt x="27780" y="71980"/>
                      <a:pt x="31141" y="64755"/>
                    </a:cubicBezTo>
                    <a:lnTo>
                      <a:pt x="33633" y="58285"/>
                    </a:lnTo>
                    <a:lnTo>
                      <a:pt x="33633" y="83480"/>
                    </a:lnTo>
                    <a:lnTo>
                      <a:pt x="29650" y="91276"/>
                    </a:lnTo>
                    <a:cubicBezTo>
                      <a:pt x="26046" y="96855"/>
                      <a:pt x="22339" y="100819"/>
                      <a:pt x="18847" y="101524"/>
                    </a:cubicBezTo>
                    <a:cubicBezTo>
                      <a:pt x="11900" y="102934"/>
                      <a:pt x="6972" y="100559"/>
                      <a:pt x="3518" y="92342"/>
                    </a:cubicBezTo>
                    <a:cubicBezTo>
                      <a:pt x="483" y="83604"/>
                      <a:pt x="0" y="71996"/>
                      <a:pt x="2210" y="57582"/>
                    </a:cubicBezTo>
                    <a:cubicBezTo>
                      <a:pt x="4394" y="43180"/>
                      <a:pt x="14592" y="4547"/>
                      <a:pt x="22644" y="2337"/>
                    </a:cubicBezTo>
                    <a:close/>
                  </a:path>
                </a:pathLst>
              </a:custGeom>
              <a:solidFill>
                <a:srgbClr val="1E4E8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19800" rIns="90000" bIns="198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350" b="0" strike="noStrike" spc="-1">
                  <a:solidFill>
                    <a:schemeClr val="accent2">
                      <a:lumMod val="75000"/>
                    </a:schemeClr>
                  </a:solidFill>
                  <a:latin typeface="Calibri"/>
                  <a:ea typeface="Arial"/>
                </a:endParaRPr>
              </a:p>
            </p:txBody>
          </p:sp>
          <p:sp>
            <p:nvSpPr>
              <p:cNvPr id="121" name="Shape 13"/>
              <p:cNvSpPr/>
              <p:nvPr/>
            </p:nvSpPr>
            <p:spPr>
              <a:xfrm>
                <a:off x="9183600" y="5585400"/>
                <a:ext cx="40320" cy="144720"/>
              </a:xfrm>
              <a:custGeom>
                <a:avLst/>
                <a:gdLst>
                  <a:gd name="textAreaLeft" fmla="*/ 0 w 40320"/>
                  <a:gd name="textAreaRight" fmla="*/ 40680 w 40320"/>
                  <a:gd name="textAreaTop" fmla="*/ 0 h 144720"/>
                  <a:gd name="textAreaBottom" fmla="*/ 145080 h 144720"/>
                </a:gdLst>
                <a:ahLst/>
                <a:cxnLst/>
                <a:rect l="textAreaLeft" t="textAreaTop" r="textAreaRight" b="textAreaBottom"/>
                <a:pathLst>
                  <a:path w="67472" h="229542">
                    <a:moveTo>
                      <a:pt x="28661" y="1156"/>
                    </a:moveTo>
                    <a:cubicBezTo>
                      <a:pt x="39176" y="0"/>
                      <a:pt x="39278" y="12954"/>
                      <a:pt x="38668" y="16675"/>
                    </a:cubicBezTo>
                    <a:cubicBezTo>
                      <a:pt x="37068" y="26505"/>
                      <a:pt x="31861" y="60973"/>
                      <a:pt x="32648" y="88316"/>
                    </a:cubicBezTo>
                    <a:cubicBezTo>
                      <a:pt x="43570" y="80162"/>
                      <a:pt x="51216" y="42926"/>
                      <a:pt x="53197" y="35585"/>
                    </a:cubicBezTo>
                    <a:cubicBezTo>
                      <a:pt x="54200" y="31890"/>
                      <a:pt x="59572" y="28753"/>
                      <a:pt x="61884" y="34074"/>
                    </a:cubicBezTo>
                    <a:cubicBezTo>
                      <a:pt x="67472" y="46990"/>
                      <a:pt x="48511" y="91326"/>
                      <a:pt x="31467" y="112776"/>
                    </a:cubicBezTo>
                    <a:cubicBezTo>
                      <a:pt x="31086" y="149987"/>
                      <a:pt x="28026" y="174955"/>
                      <a:pt x="26476" y="188455"/>
                    </a:cubicBezTo>
                    <a:cubicBezTo>
                      <a:pt x="25022" y="201066"/>
                      <a:pt x="19580" y="213389"/>
                      <a:pt x="11930" y="221553"/>
                    </a:cubicBezTo>
                    <a:lnTo>
                      <a:pt x="0" y="229542"/>
                    </a:lnTo>
                    <a:lnTo>
                      <a:pt x="0" y="208958"/>
                    </a:lnTo>
                    <a:lnTo>
                      <a:pt x="491" y="208769"/>
                    </a:lnTo>
                    <a:cubicBezTo>
                      <a:pt x="2873" y="206854"/>
                      <a:pt x="5397" y="203749"/>
                      <a:pt x="7959" y="199085"/>
                    </a:cubicBezTo>
                    <a:cubicBezTo>
                      <a:pt x="14589" y="186995"/>
                      <a:pt x="14881" y="136944"/>
                      <a:pt x="15313" y="133820"/>
                    </a:cubicBezTo>
                    <a:cubicBezTo>
                      <a:pt x="13255" y="136290"/>
                      <a:pt x="9958" y="140564"/>
                      <a:pt x="6274" y="145922"/>
                    </a:cubicBezTo>
                    <a:lnTo>
                      <a:pt x="0" y="156195"/>
                    </a:lnTo>
                    <a:lnTo>
                      <a:pt x="0" y="132925"/>
                    </a:lnTo>
                    <a:lnTo>
                      <a:pt x="443" y="132230"/>
                    </a:lnTo>
                    <a:cubicBezTo>
                      <a:pt x="5509" y="124881"/>
                      <a:pt x="10827" y="117783"/>
                      <a:pt x="16062" y="111620"/>
                    </a:cubicBezTo>
                    <a:cubicBezTo>
                      <a:pt x="17548" y="108140"/>
                      <a:pt x="18856" y="71869"/>
                      <a:pt x="17091" y="62865"/>
                    </a:cubicBezTo>
                    <a:cubicBezTo>
                      <a:pt x="16837" y="63792"/>
                      <a:pt x="12360" y="77997"/>
                      <a:pt x="6201" y="92323"/>
                    </a:cubicBezTo>
                    <a:lnTo>
                      <a:pt x="0" y="104460"/>
                    </a:lnTo>
                    <a:lnTo>
                      <a:pt x="0" y="79265"/>
                    </a:lnTo>
                    <a:lnTo>
                      <a:pt x="7796" y="59023"/>
                    </a:lnTo>
                    <a:cubicBezTo>
                      <a:pt x="14494" y="39256"/>
                      <a:pt x="20272" y="18364"/>
                      <a:pt x="21548" y="13119"/>
                    </a:cubicBezTo>
                    <a:cubicBezTo>
                      <a:pt x="22857" y="6617"/>
                      <a:pt x="24965" y="1562"/>
                      <a:pt x="28661" y="1156"/>
                    </a:cubicBezTo>
                    <a:close/>
                  </a:path>
                </a:pathLst>
              </a:custGeom>
              <a:solidFill>
                <a:srgbClr val="1E4E8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350" b="0" strike="noStrike" spc="-1">
                  <a:solidFill>
                    <a:schemeClr val="accent2">
                      <a:lumMod val="75000"/>
                    </a:schemeClr>
                  </a:solidFill>
                  <a:latin typeface="Calibri"/>
                  <a:ea typeface="Arial"/>
                </a:endParaRPr>
              </a:p>
            </p:txBody>
          </p:sp>
          <p:sp>
            <p:nvSpPr>
              <p:cNvPr id="122" name="Shape 14"/>
              <p:cNvSpPr/>
              <p:nvPr/>
            </p:nvSpPr>
            <p:spPr>
              <a:xfrm>
                <a:off x="9398880" y="5547240"/>
                <a:ext cx="93240" cy="174960"/>
              </a:xfrm>
              <a:custGeom>
                <a:avLst/>
                <a:gdLst>
                  <a:gd name="textAreaLeft" fmla="*/ 0 w 93240"/>
                  <a:gd name="textAreaRight" fmla="*/ 93600 w 93240"/>
                  <a:gd name="textAreaTop" fmla="*/ 0 h 174960"/>
                  <a:gd name="textAreaBottom" fmla="*/ 175320 h 174960"/>
                </a:gdLst>
                <a:ahLst/>
                <a:cxnLst/>
                <a:rect l="textAreaLeft" t="textAreaTop" r="textAreaRight" b="textAreaBottom"/>
                <a:pathLst>
                  <a:path w="153988" h="277139">
                    <a:moveTo>
                      <a:pt x="145783" y="1435"/>
                    </a:moveTo>
                    <a:cubicBezTo>
                      <a:pt x="153988" y="3924"/>
                      <a:pt x="150152" y="14237"/>
                      <a:pt x="149352" y="18212"/>
                    </a:cubicBezTo>
                    <a:cubicBezTo>
                      <a:pt x="148565" y="22174"/>
                      <a:pt x="130277" y="93726"/>
                      <a:pt x="128689" y="99276"/>
                    </a:cubicBezTo>
                    <a:cubicBezTo>
                      <a:pt x="136284" y="96545"/>
                      <a:pt x="146063" y="90500"/>
                      <a:pt x="147777" y="94742"/>
                    </a:cubicBezTo>
                    <a:cubicBezTo>
                      <a:pt x="149454" y="98869"/>
                      <a:pt x="149212" y="99644"/>
                      <a:pt x="148184" y="105359"/>
                    </a:cubicBezTo>
                    <a:cubicBezTo>
                      <a:pt x="147168" y="111074"/>
                      <a:pt x="135941" y="112090"/>
                      <a:pt x="124714" y="119952"/>
                    </a:cubicBezTo>
                    <a:cubicBezTo>
                      <a:pt x="116700" y="149492"/>
                      <a:pt x="109601" y="221717"/>
                      <a:pt x="111989" y="236804"/>
                    </a:cubicBezTo>
                    <a:cubicBezTo>
                      <a:pt x="111989" y="244767"/>
                      <a:pt x="111201" y="247942"/>
                      <a:pt x="108026" y="248729"/>
                    </a:cubicBezTo>
                    <a:cubicBezTo>
                      <a:pt x="102451" y="250317"/>
                      <a:pt x="94920" y="248272"/>
                      <a:pt x="92913" y="239204"/>
                    </a:cubicBezTo>
                    <a:cubicBezTo>
                      <a:pt x="90919" y="230124"/>
                      <a:pt x="100863" y="136639"/>
                      <a:pt x="102451" y="131089"/>
                    </a:cubicBezTo>
                    <a:cubicBezTo>
                      <a:pt x="93713" y="135852"/>
                      <a:pt x="47917" y="164122"/>
                      <a:pt x="42037" y="170040"/>
                    </a:cubicBezTo>
                    <a:cubicBezTo>
                      <a:pt x="40462" y="176784"/>
                      <a:pt x="32525" y="244602"/>
                      <a:pt x="34887" y="263042"/>
                    </a:cubicBezTo>
                    <a:cubicBezTo>
                      <a:pt x="35992" y="271691"/>
                      <a:pt x="34506" y="275196"/>
                      <a:pt x="32029" y="275653"/>
                    </a:cubicBezTo>
                    <a:cubicBezTo>
                      <a:pt x="23825" y="277139"/>
                      <a:pt x="20930" y="273063"/>
                      <a:pt x="19101" y="267208"/>
                    </a:cubicBezTo>
                    <a:cubicBezTo>
                      <a:pt x="16802" y="259778"/>
                      <a:pt x="20447" y="196317"/>
                      <a:pt x="22479" y="184328"/>
                    </a:cubicBezTo>
                    <a:cubicBezTo>
                      <a:pt x="15304" y="189103"/>
                      <a:pt x="10020" y="192697"/>
                      <a:pt x="7163" y="193916"/>
                    </a:cubicBezTo>
                    <a:cubicBezTo>
                      <a:pt x="4305" y="195148"/>
                      <a:pt x="3175" y="191541"/>
                      <a:pt x="1588" y="186779"/>
                    </a:cubicBezTo>
                    <a:cubicBezTo>
                      <a:pt x="0" y="182804"/>
                      <a:pt x="978" y="180010"/>
                      <a:pt x="4318" y="176784"/>
                    </a:cubicBezTo>
                    <a:cubicBezTo>
                      <a:pt x="7163" y="174028"/>
                      <a:pt x="25946" y="162852"/>
                      <a:pt x="25946" y="161265"/>
                    </a:cubicBezTo>
                    <a:cubicBezTo>
                      <a:pt x="27534" y="152527"/>
                      <a:pt x="45403" y="69583"/>
                      <a:pt x="46812" y="62725"/>
                    </a:cubicBezTo>
                    <a:cubicBezTo>
                      <a:pt x="48222" y="55855"/>
                      <a:pt x="51067" y="37948"/>
                      <a:pt x="51575" y="29337"/>
                    </a:cubicBezTo>
                    <a:cubicBezTo>
                      <a:pt x="52146" y="19571"/>
                      <a:pt x="56172" y="15773"/>
                      <a:pt x="61913" y="15024"/>
                    </a:cubicBezTo>
                    <a:cubicBezTo>
                      <a:pt x="68237" y="14199"/>
                      <a:pt x="69787" y="19164"/>
                      <a:pt x="70663" y="22974"/>
                    </a:cubicBezTo>
                    <a:cubicBezTo>
                      <a:pt x="72263" y="30010"/>
                      <a:pt x="46812" y="142215"/>
                      <a:pt x="46012" y="147777"/>
                    </a:cubicBezTo>
                    <a:cubicBezTo>
                      <a:pt x="74638" y="129489"/>
                      <a:pt x="101079" y="112217"/>
                      <a:pt x="108026" y="108826"/>
                    </a:cubicBezTo>
                    <a:cubicBezTo>
                      <a:pt x="114732" y="90119"/>
                      <a:pt x="128867" y="30302"/>
                      <a:pt x="132867" y="10871"/>
                    </a:cubicBezTo>
                    <a:cubicBezTo>
                      <a:pt x="134607" y="2438"/>
                      <a:pt x="141046" y="0"/>
                      <a:pt x="145783" y="1435"/>
                    </a:cubicBezTo>
                    <a:close/>
                  </a:path>
                </a:pathLst>
              </a:custGeom>
              <a:solidFill>
                <a:srgbClr val="1E4E8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350" b="0" strike="noStrike" spc="-1">
                  <a:solidFill>
                    <a:schemeClr val="accent2">
                      <a:lumMod val="75000"/>
                    </a:schemeClr>
                  </a:solidFill>
                  <a:latin typeface="Calibri"/>
                  <a:ea typeface="Arial"/>
                </a:endParaRPr>
              </a:p>
            </p:txBody>
          </p:sp>
          <p:sp>
            <p:nvSpPr>
              <p:cNvPr id="123" name="Shape 15"/>
              <p:cNvSpPr/>
              <p:nvPr/>
            </p:nvSpPr>
            <p:spPr>
              <a:xfrm>
                <a:off x="9493920" y="5618520"/>
                <a:ext cx="52200" cy="66240"/>
              </a:xfrm>
              <a:custGeom>
                <a:avLst/>
                <a:gdLst>
                  <a:gd name="textAreaLeft" fmla="*/ 0 w 52200"/>
                  <a:gd name="textAreaRight" fmla="*/ 52560 w 52200"/>
                  <a:gd name="textAreaTop" fmla="*/ 0 h 66240"/>
                  <a:gd name="textAreaBottom" fmla="*/ 66600 h 66240"/>
                </a:gdLst>
                <a:ahLst/>
                <a:cxnLst/>
                <a:rect l="textAreaLeft" t="textAreaTop" r="textAreaRight" b="textAreaBottom"/>
                <a:pathLst>
                  <a:path w="86639" h="105816">
                    <a:moveTo>
                      <a:pt x="54851" y="241"/>
                    </a:moveTo>
                    <a:cubicBezTo>
                      <a:pt x="59156" y="0"/>
                      <a:pt x="62281" y="4026"/>
                      <a:pt x="62801" y="5017"/>
                    </a:cubicBezTo>
                    <a:cubicBezTo>
                      <a:pt x="66789" y="12586"/>
                      <a:pt x="59195" y="39103"/>
                      <a:pt x="58814" y="42380"/>
                    </a:cubicBezTo>
                    <a:cubicBezTo>
                      <a:pt x="56464" y="62293"/>
                      <a:pt x="65748" y="77356"/>
                      <a:pt x="77102" y="77356"/>
                    </a:cubicBezTo>
                    <a:cubicBezTo>
                      <a:pt x="80289" y="77356"/>
                      <a:pt x="84264" y="78943"/>
                      <a:pt x="85052" y="82118"/>
                    </a:cubicBezTo>
                    <a:cubicBezTo>
                      <a:pt x="86639" y="87681"/>
                      <a:pt x="85052" y="91656"/>
                      <a:pt x="79489" y="93243"/>
                    </a:cubicBezTo>
                    <a:cubicBezTo>
                      <a:pt x="70739" y="95631"/>
                      <a:pt x="64389" y="94056"/>
                      <a:pt x="59626" y="89268"/>
                    </a:cubicBezTo>
                    <a:cubicBezTo>
                      <a:pt x="54851" y="84506"/>
                      <a:pt x="50076" y="77356"/>
                      <a:pt x="46901" y="68605"/>
                    </a:cubicBezTo>
                    <a:cubicBezTo>
                      <a:pt x="43713" y="78143"/>
                      <a:pt x="34480" y="101359"/>
                      <a:pt x="24638" y="103581"/>
                    </a:cubicBezTo>
                    <a:cubicBezTo>
                      <a:pt x="14808" y="105816"/>
                      <a:pt x="8128" y="100330"/>
                      <a:pt x="3975" y="88481"/>
                    </a:cubicBezTo>
                    <a:cubicBezTo>
                      <a:pt x="0" y="77153"/>
                      <a:pt x="1892" y="49924"/>
                      <a:pt x="3175" y="43167"/>
                    </a:cubicBezTo>
                    <a:cubicBezTo>
                      <a:pt x="4470" y="36411"/>
                      <a:pt x="4674" y="22174"/>
                      <a:pt x="7696" y="13310"/>
                    </a:cubicBezTo>
                    <a:cubicBezTo>
                      <a:pt x="9309" y="8585"/>
                      <a:pt x="11925" y="7290"/>
                      <a:pt x="15100" y="7391"/>
                    </a:cubicBezTo>
                    <a:cubicBezTo>
                      <a:pt x="21018" y="7582"/>
                      <a:pt x="23050" y="13754"/>
                      <a:pt x="21450" y="20904"/>
                    </a:cubicBezTo>
                    <a:cubicBezTo>
                      <a:pt x="15888" y="48730"/>
                      <a:pt x="9893" y="83363"/>
                      <a:pt x="23050" y="84506"/>
                    </a:cubicBezTo>
                    <a:cubicBezTo>
                      <a:pt x="35433" y="85598"/>
                      <a:pt x="46139" y="14440"/>
                      <a:pt x="47688" y="8979"/>
                    </a:cubicBezTo>
                    <a:cubicBezTo>
                      <a:pt x="49250" y="3505"/>
                      <a:pt x="51295" y="432"/>
                      <a:pt x="54851" y="241"/>
                    </a:cubicBezTo>
                    <a:close/>
                  </a:path>
                </a:pathLst>
              </a:custGeom>
              <a:solidFill>
                <a:srgbClr val="1E4E8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21600" rIns="90000" bIns="216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350" b="0" strike="noStrike" spc="-1">
                  <a:solidFill>
                    <a:schemeClr val="accent2">
                      <a:lumMod val="75000"/>
                    </a:schemeClr>
                  </a:solidFill>
                  <a:latin typeface="Calibri"/>
                  <a:ea typeface="Arial"/>
                </a:endParaRPr>
              </a:p>
            </p:txBody>
          </p:sp>
          <p:sp>
            <p:nvSpPr>
              <p:cNvPr id="124" name="Shape 16"/>
              <p:cNvSpPr/>
              <p:nvPr/>
            </p:nvSpPr>
            <p:spPr>
              <a:xfrm>
                <a:off x="9545040" y="5554800"/>
                <a:ext cx="51840" cy="109800"/>
              </a:xfrm>
              <a:custGeom>
                <a:avLst/>
                <a:gdLst>
                  <a:gd name="textAreaLeft" fmla="*/ 0 w 51840"/>
                  <a:gd name="textAreaRight" fmla="*/ 52200 w 51840"/>
                  <a:gd name="textAreaTop" fmla="*/ 0 h 109800"/>
                  <a:gd name="textAreaBottom" fmla="*/ 110160 h 109800"/>
                </a:gdLst>
                <a:ahLst/>
                <a:cxnLst/>
                <a:rect l="textAreaLeft" t="textAreaTop" r="textAreaRight" b="textAreaBottom"/>
                <a:pathLst>
                  <a:path w="86144" h="174422">
                    <a:moveTo>
                      <a:pt x="51765" y="1562"/>
                    </a:moveTo>
                    <a:cubicBezTo>
                      <a:pt x="60160" y="4585"/>
                      <a:pt x="46990" y="37325"/>
                      <a:pt x="46990" y="39713"/>
                    </a:cubicBezTo>
                    <a:cubicBezTo>
                      <a:pt x="49390" y="38138"/>
                      <a:pt x="76924" y="19533"/>
                      <a:pt x="81179" y="29388"/>
                    </a:cubicBezTo>
                    <a:cubicBezTo>
                      <a:pt x="86144" y="40881"/>
                      <a:pt x="40234" y="60249"/>
                      <a:pt x="39840" y="61976"/>
                    </a:cubicBezTo>
                    <a:cubicBezTo>
                      <a:pt x="34582" y="84607"/>
                      <a:pt x="22403" y="136995"/>
                      <a:pt x="30302" y="149428"/>
                    </a:cubicBezTo>
                    <a:cubicBezTo>
                      <a:pt x="36335" y="158915"/>
                      <a:pt x="44272" y="154635"/>
                      <a:pt x="50330" y="144983"/>
                    </a:cubicBezTo>
                    <a:cubicBezTo>
                      <a:pt x="52261" y="141897"/>
                      <a:pt x="56769" y="134950"/>
                      <a:pt x="61976" y="136487"/>
                    </a:cubicBezTo>
                    <a:cubicBezTo>
                      <a:pt x="66700" y="137897"/>
                      <a:pt x="64402" y="146406"/>
                      <a:pt x="62954" y="149403"/>
                    </a:cubicBezTo>
                    <a:cubicBezTo>
                      <a:pt x="56718" y="162281"/>
                      <a:pt x="49263" y="173660"/>
                      <a:pt x="39040" y="174066"/>
                    </a:cubicBezTo>
                    <a:cubicBezTo>
                      <a:pt x="28854" y="174422"/>
                      <a:pt x="8916" y="165125"/>
                      <a:pt x="12014" y="138290"/>
                    </a:cubicBezTo>
                    <a:cubicBezTo>
                      <a:pt x="15278" y="110020"/>
                      <a:pt x="19177" y="81852"/>
                      <a:pt x="19964" y="74701"/>
                    </a:cubicBezTo>
                    <a:cubicBezTo>
                      <a:pt x="19177" y="74701"/>
                      <a:pt x="3023" y="81521"/>
                      <a:pt x="889" y="72301"/>
                    </a:cubicBezTo>
                    <a:cubicBezTo>
                      <a:pt x="0" y="68440"/>
                      <a:pt x="2477" y="65151"/>
                      <a:pt x="8039" y="62763"/>
                    </a:cubicBezTo>
                    <a:cubicBezTo>
                      <a:pt x="14402" y="59601"/>
                      <a:pt x="19964" y="56413"/>
                      <a:pt x="25527" y="52438"/>
                    </a:cubicBezTo>
                    <a:cubicBezTo>
                      <a:pt x="31890" y="30188"/>
                      <a:pt x="36665" y="15088"/>
                      <a:pt x="40640" y="7925"/>
                    </a:cubicBezTo>
                    <a:cubicBezTo>
                      <a:pt x="43815" y="3150"/>
                      <a:pt x="47422" y="0"/>
                      <a:pt x="51765" y="1562"/>
                    </a:cubicBezTo>
                    <a:close/>
                  </a:path>
                </a:pathLst>
              </a:custGeom>
              <a:solidFill>
                <a:srgbClr val="1E4E8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350" b="0" strike="noStrike" spc="-1">
                  <a:solidFill>
                    <a:schemeClr val="accent2">
                      <a:lumMod val="75000"/>
                    </a:schemeClr>
                  </a:solidFill>
                  <a:latin typeface="Calibri"/>
                  <a:ea typeface="Arial"/>
                </a:endParaRPr>
              </a:p>
            </p:txBody>
          </p:sp>
          <p:sp>
            <p:nvSpPr>
              <p:cNvPr id="125" name="Shape 17"/>
              <p:cNvSpPr/>
              <p:nvPr/>
            </p:nvSpPr>
            <p:spPr>
              <a:xfrm>
                <a:off x="9592200" y="5578560"/>
                <a:ext cx="43920" cy="77400"/>
              </a:xfrm>
              <a:custGeom>
                <a:avLst/>
                <a:gdLst>
                  <a:gd name="textAreaLeft" fmla="*/ 0 w 43920"/>
                  <a:gd name="textAreaRight" fmla="*/ 44280 w 43920"/>
                  <a:gd name="textAreaTop" fmla="*/ 0 h 77400"/>
                  <a:gd name="textAreaBottom" fmla="*/ 77760 h 77400"/>
                </a:gdLst>
                <a:ahLst/>
                <a:cxnLst/>
                <a:rect l="textAreaLeft" t="textAreaTop" r="textAreaRight" b="textAreaBottom"/>
                <a:pathLst>
                  <a:path w="73177" h="123225">
                    <a:moveTo>
                      <a:pt x="62325" y="379"/>
                    </a:moveTo>
                    <a:cubicBezTo>
                      <a:pt x="65037" y="759"/>
                      <a:pt x="66999" y="1883"/>
                      <a:pt x="68021" y="3413"/>
                    </a:cubicBezTo>
                    <a:cubicBezTo>
                      <a:pt x="73177" y="11109"/>
                      <a:pt x="21857" y="75600"/>
                      <a:pt x="21120" y="96415"/>
                    </a:cubicBezTo>
                    <a:cubicBezTo>
                      <a:pt x="30670" y="90053"/>
                      <a:pt x="53670" y="79245"/>
                      <a:pt x="59271" y="82102"/>
                    </a:cubicBezTo>
                    <a:cubicBezTo>
                      <a:pt x="62205" y="83601"/>
                      <a:pt x="65075" y="82801"/>
                      <a:pt x="64046" y="93228"/>
                    </a:cubicBezTo>
                    <a:cubicBezTo>
                      <a:pt x="63449" y="99349"/>
                      <a:pt x="56401" y="97342"/>
                      <a:pt x="44971" y="100378"/>
                    </a:cubicBezTo>
                    <a:cubicBezTo>
                      <a:pt x="33528" y="103413"/>
                      <a:pt x="18047" y="116481"/>
                      <a:pt x="12382" y="120253"/>
                    </a:cubicBezTo>
                    <a:cubicBezTo>
                      <a:pt x="7925" y="123225"/>
                      <a:pt x="2705" y="119339"/>
                      <a:pt x="2045" y="112316"/>
                    </a:cubicBezTo>
                    <a:cubicBezTo>
                      <a:pt x="1384" y="105280"/>
                      <a:pt x="5334" y="91792"/>
                      <a:pt x="9195" y="82902"/>
                    </a:cubicBezTo>
                    <a:cubicBezTo>
                      <a:pt x="13335" y="73390"/>
                      <a:pt x="43256" y="24940"/>
                      <a:pt x="43383" y="22489"/>
                    </a:cubicBezTo>
                    <a:cubicBezTo>
                      <a:pt x="40653" y="19568"/>
                      <a:pt x="16929" y="33550"/>
                      <a:pt x="9195" y="32814"/>
                    </a:cubicBezTo>
                    <a:cubicBezTo>
                      <a:pt x="5042" y="32420"/>
                      <a:pt x="0" y="18755"/>
                      <a:pt x="4432" y="17713"/>
                    </a:cubicBezTo>
                    <a:cubicBezTo>
                      <a:pt x="21907" y="13573"/>
                      <a:pt x="45593" y="4175"/>
                      <a:pt x="52133" y="1813"/>
                    </a:cubicBezTo>
                    <a:cubicBezTo>
                      <a:pt x="56153" y="365"/>
                      <a:pt x="59614" y="0"/>
                      <a:pt x="62325" y="379"/>
                    </a:cubicBezTo>
                    <a:close/>
                  </a:path>
                </a:pathLst>
              </a:custGeom>
              <a:solidFill>
                <a:srgbClr val="1E4E8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32760" rIns="90000" bIns="3276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en-US" sz="1350" b="0" strike="noStrike" spc="-1">
                  <a:solidFill>
                    <a:schemeClr val="accent2">
                      <a:lumMod val="75000"/>
                    </a:schemeClr>
                  </a:solidFill>
                  <a:latin typeface="Calibri"/>
                  <a:ea typeface="Arial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2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2" dur="7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3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5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42" dur="1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6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7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23"/>
          <p:cNvPicPr/>
          <p:nvPr/>
        </p:nvPicPr>
        <p:blipFill>
          <a:blip r:embed="rId2"/>
          <a:stretch/>
        </p:blipFill>
        <p:spPr>
          <a:xfrm>
            <a:off x="2653104" y="1124856"/>
            <a:ext cx="8964096" cy="5257943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8" name="Равнобедренный треугольник 26"/>
          <p:cNvSpPr/>
          <p:nvPr/>
        </p:nvSpPr>
        <p:spPr>
          <a:xfrm rot="16200000" flipH="1" flipV="1">
            <a:off x="-561600" y="2012760"/>
            <a:ext cx="2237760" cy="1118520"/>
          </a:xfrm>
          <a:prstGeom prst="triangle">
            <a:avLst>
              <a:gd name="adj" fmla="val 50000"/>
            </a:avLst>
          </a:prstGeom>
          <a:solidFill>
            <a:srgbClr val="B1B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endParaRPr lang="ru-RU" spc="-1">
              <a:solidFill>
                <a:schemeClr val="lt1"/>
              </a:solidFill>
              <a:latin typeface="Calibri"/>
            </a:endParaRPr>
          </a:p>
        </p:txBody>
      </p:sp>
      <p:grpSp>
        <p:nvGrpSpPr>
          <p:cNvPr id="129" name="Группа 4"/>
          <p:cNvGrpSpPr/>
          <p:nvPr/>
        </p:nvGrpSpPr>
        <p:grpSpPr>
          <a:xfrm>
            <a:off x="-360" y="-360"/>
            <a:ext cx="4327200" cy="2411280"/>
            <a:chOff x="-360" y="-360"/>
            <a:chExt cx="4327200" cy="2411280"/>
          </a:xfrm>
        </p:grpSpPr>
        <p:sp>
          <p:nvSpPr>
            <p:cNvPr id="130" name="Полилиния: фигура 25"/>
            <p:cNvSpPr/>
            <p:nvPr/>
          </p:nvSpPr>
          <p:spPr>
            <a:xfrm flipH="1" flipV="1">
              <a:off x="-720" y="0"/>
              <a:ext cx="3822120" cy="2411280"/>
            </a:xfrm>
            <a:custGeom>
              <a:avLst/>
              <a:gdLst>
                <a:gd name="textAreaLeft" fmla="*/ 360 w 3822120"/>
                <a:gd name="textAreaRight" fmla="*/ 3823200 w 3822120"/>
                <a:gd name="textAreaTop" fmla="*/ -360 h 2411280"/>
                <a:gd name="textAreaBottom" fmla="*/ 2411640 h 2411280"/>
              </a:gdLst>
              <a:ahLst/>
              <a:cxnLst/>
              <a:rect l="textAreaLeft" t="textAreaTop" r="textAreaRight" b="textAreaBottom"/>
              <a:pathLst>
                <a:path w="3822863" h="2402996">
                  <a:moveTo>
                    <a:pt x="3822863" y="2402996"/>
                  </a:moveTo>
                  <a:lnTo>
                    <a:pt x="0" y="2402996"/>
                  </a:lnTo>
                  <a:lnTo>
                    <a:pt x="2535143" y="0"/>
                  </a:lnTo>
                  <a:lnTo>
                    <a:pt x="3822863" y="1220596"/>
                  </a:lnTo>
                  <a:close/>
                </a:path>
              </a:pathLst>
            </a:custGeom>
            <a:solidFill>
              <a:srgbClr val="EEED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lt1"/>
                </a:solidFill>
                <a:latin typeface="Calibri"/>
                <a:ea typeface="Arial"/>
              </a:endParaRPr>
            </a:p>
          </p:txBody>
        </p:sp>
        <p:sp>
          <p:nvSpPr>
            <p:cNvPr id="131" name="Равнобедренный треугольник 5"/>
            <p:cNvSpPr/>
            <p:nvPr/>
          </p:nvSpPr>
          <p:spPr>
            <a:xfrm flipH="1" flipV="1">
              <a:off x="2887560" y="0"/>
              <a:ext cx="1439280" cy="719280"/>
            </a:xfrm>
            <a:prstGeom prst="triangle">
              <a:avLst>
                <a:gd name="adj" fmla="val 50000"/>
              </a:avLst>
            </a:prstGeom>
            <a:solidFill>
              <a:srgbClr val="373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lt1"/>
                </a:solidFill>
                <a:latin typeface="Calibri"/>
                <a:ea typeface="Arial"/>
              </a:endParaRPr>
            </a:p>
          </p:txBody>
        </p:sp>
      </p:grpSp>
      <p:sp>
        <p:nvSpPr>
          <p:cNvPr id="132" name="Rounded Rectangle 16"/>
          <p:cNvSpPr/>
          <p:nvPr/>
        </p:nvSpPr>
        <p:spPr>
          <a:xfrm>
            <a:off x="9696600" y="262800"/>
            <a:ext cx="2022840" cy="287280"/>
          </a:xfrm>
          <a:prstGeom prst="roundRect">
            <a:avLst>
              <a:gd name="adj" fmla="val 16667"/>
            </a:avLst>
          </a:prstGeom>
          <a:solidFill>
            <a:srgbClr val="E1D4EB"/>
          </a:solidFill>
          <a:ln>
            <a:solidFill>
              <a:srgbClr val="0B52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Calibri"/>
                <a:ea typeface="Arial"/>
              </a:rPr>
              <a:t>Дополнительный функционал</a:t>
            </a:r>
            <a:endParaRPr lang="ru-RU" sz="1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" name="Rounded Rectangle 21"/>
          <p:cNvSpPr/>
          <p:nvPr/>
        </p:nvSpPr>
        <p:spPr>
          <a:xfrm>
            <a:off x="9696600" y="620640"/>
            <a:ext cx="2022840" cy="287280"/>
          </a:xfrm>
          <a:prstGeom prst="roundRect">
            <a:avLst>
              <a:gd name="adj" fmla="val 16667"/>
            </a:avLst>
          </a:prstGeom>
          <a:solidFill>
            <a:srgbClr val="D5EAF6"/>
          </a:solidFill>
          <a:ln>
            <a:solidFill>
              <a:srgbClr val="0B52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strike="noStrike" spc="-1">
                <a:solidFill>
                  <a:schemeClr val="dk1">
                    <a:lumMod val="85000"/>
                    <a:lumOff val="15000"/>
                  </a:schemeClr>
                </a:solidFill>
                <a:latin typeface="Calibri"/>
                <a:ea typeface="Arial"/>
              </a:rPr>
              <a:t>Базовый функционал</a:t>
            </a:r>
            <a:endParaRPr lang="ru-RU" sz="1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Rounded Rectangle 27"/>
          <p:cNvSpPr/>
          <p:nvPr/>
        </p:nvSpPr>
        <p:spPr>
          <a:xfrm>
            <a:off x="9696600" y="978840"/>
            <a:ext cx="2022840" cy="287280"/>
          </a:xfrm>
          <a:prstGeom prst="roundRect">
            <a:avLst>
              <a:gd name="adj" fmla="val 16667"/>
            </a:avLst>
          </a:prstGeom>
          <a:solidFill>
            <a:srgbClr val="EEEEEE"/>
          </a:solidFill>
          <a:ln>
            <a:solidFill>
              <a:srgbClr val="0B52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strike="noStrike" spc="-1" dirty="0">
                <a:solidFill>
                  <a:schemeClr val="dk1">
                    <a:lumMod val="85000"/>
                    <a:lumOff val="15000"/>
                  </a:schemeClr>
                </a:solidFill>
                <a:latin typeface="Calibri"/>
                <a:ea typeface="Arial"/>
              </a:rPr>
              <a:t>Системный функционал</a:t>
            </a:r>
            <a:endParaRPr lang="ru-RU" sz="11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5" name="Picture 1"/>
          <p:cNvPicPr/>
          <p:nvPr/>
        </p:nvPicPr>
        <p:blipFill>
          <a:blip r:embed="rId3"/>
          <a:stretch/>
        </p:blipFill>
        <p:spPr>
          <a:xfrm>
            <a:off x="639360" y="266039"/>
            <a:ext cx="1528560" cy="438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7" name="Google Shape;483;p19"/>
          <p:cNvSpPr/>
          <p:nvPr/>
        </p:nvSpPr>
        <p:spPr>
          <a:xfrm>
            <a:off x="623888" y="4805422"/>
            <a:ext cx="3309714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45000" rIns="90000" bIns="45000" anchor="t">
            <a:spAutoFit/>
          </a:bodyPr>
          <a:lstStyle/>
          <a:p>
            <a:pPr defTabSz="914400">
              <a:lnSpc>
                <a:spcPct val="90000"/>
              </a:lnSpc>
              <a:spcAft>
                <a:spcPts val="799"/>
              </a:spcAft>
            </a:pPr>
            <a:r>
              <a:rPr lang="ru-RU" sz="2000" b="1" spc="-1" dirty="0">
                <a:solidFill>
                  <a:srgbClr val="283380"/>
                </a:solidFill>
                <a:latin typeface="Trebuchet MS"/>
                <a:ea typeface="Arial"/>
              </a:rPr>
              <a:t>Комплексные возможности </a:t>
            </a:r>
            <a:r>
              <a:rPr lang="ru-RU" sz="2000" b="0" strike="noStrike" spc="-1" dirty="0">
                <a:solidFill>
                  <a:srgbClr val="283380"/>
                </a:solidFill>
                <a:latin typeface="Trebuchet MS"/>
                <a:ea typeface="Arial"/>
              </a:rPr>
              <a:t>цифрового двойника в продукте </a:t>
            </a:r>
            <a:br>
              <a:rPr lang="ru-RU" sz="2000" b="0" strike="noStrike" spc="-1" dirty="0">
                <a:solidFill>
                  <a:srgbClr val="283380"/>
                </a:solidFill>
                <a:latin typeface="Trebuchet MS"/>
                <a:ea typeface="Arial"/>
              </a:rPr>
            </a:br>
            <a:r>
              <a:rPr lang="en-US" sz="2000" b="0" strike="noStrike" spc="-1" dirty="0" err="1">
                <a:solidFill>
                  <a:srgbClr val="283380"/>
                </a:solidFill>
                <a:latin typeface="Trebuchet MS"/>
                <a:ea typeface="Arial"/>
              </a:rPr>
              <a:t>Comindware</a:t>
            </a:r>
            <a:r>
              <a:rPr lang="en-US" sz="2000" b="0" strike="noStrike" spc="-1" dirty="0">
                <a:solidFill>
                  <a:srgbClr val="283380"/>
                </a:solidFill>
                <a:latin typeface="Trebuchet MS"/>
                <a:ea typeface="Arial"/>
              </a:rPr>
              <a:t> </a:t>
            </a:r>
            <a:r>
              <a:rPr lang="ru-RU" sz="2000" b="0" strike="noStrike" spc="-1" dirty="0">
                <a:solidFill>
                  <a:srgbClr val="283380"/>
                </a:solidFill>
                <a:latin typeface="Trebuchet MS"/>
                <a:ea typeface="Arial"/>
              </a:rPr>
              <a:t>Моё здание</a:t>
            </a:r>
            <a:endParaRPr lang="ru-RU" sz="2000" b="0" strike="noStrike" spc="-1" dirty="0">
              <a:solidFill>
                <a:srgbClr val="283380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Полилиния: фигура 22"/>
          <p:cNvSpPr/>
          <p:nvPr/>
        </p:nvSpPr>
        <p:spPr>
          <a:xfrm rot="5400000" flipH="1" flipV="1">
            <a:off x="9618480" y="4283640"/>
            <a:ext cx="3090960" cy="2054880"/>
          </a:xfrm>
          <a:custGeom>
            <a:avLst/>
            <a:gdLst>
              <a:gd name="textAreaLeft" fmla="*/ -360 w 3090960"/>
              <a:gd name="textAreaRight" fmla="*/ 3091320 w 3090960"/>
              <a:gd name="textAreaTop" fmla="*/ -360 h 2054880"/>
              <a:gd name="textAreaBottom" fmla="*/ 2055240 h 2054880"/>
            </a:gdLst>
            <a:ahLst/>
            <a:cxnLst/>
            <a:rect l="textAreaLeft" t="textAreaTop" r="textAreaRight" b="textAreaBottom"/>
            <a:pathLst>
              <a:path w="3091784" h="2055670">
                <a:moveTo>
                  <a:pt x="3091784" y="2055670"/>
                </a:moveTo>
                <a:lnTo>
                  <a:pt x="0" y="2055670"/>
                </a:lnTo>
                <a:lnTo>
                  <a:pt x="0" y="1036114"/>
                </a:lnTo>
                <a:lnTo>
                  <a:pt x="1036114" y="0"/>
                </a:lnTo>
                <a:close/>
              </a:path>
            </a:pathLst>
          </a:custGeom>
          <a:solidFill>
            <a:srgbClr val="B1B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endParaRPr lang="ru-RU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98" name="Рисунок 24"/>
          <p:cNvSpPr/>
          <p:nvPr/>
        </p:nvSpPr>
        <p:spPr>
          <a:xfrm>
            <a:off x="4312080" y="0"/>
            <a:ext cx="7878960" cy="5665680"/>
          </a:xfrm>
          <a:custGeom>
            <a:avLst/>
            <a:gdLst>
              <a:gd name="textAreaLeft" fmla="*/ 0 w 7878960"/>
              <a:gd name="textAreaRight" fmla="*/ 7879680 w 7878960"/>
              <a:gd name="textAreaTop" fmla="*/ 0 h 5665680"/>
              <a:gd name="textAreaBottom" fmla="*/ 5666400 h 5665680"/>
            </a:gdLst>
            <a:ahLst/>
            <a:cxnLst/>
            <a:rect l="textAreaLeft" t="textAreaTop" r="textAreaRight" b="textAreaBottom"/>
            <a:pathLst>
              <a:path w="7879791" h="5666259">
                <a:moveTo>
                  <a:pt x="0" y="0"/>
                </a:moveTo>
                <a:lnTo>
                  <a:pt x="7879791" y="0"/>
                </a:lnTo>
                <a:lnTo>
                  <a:pt x="7879791" y="3452726"/>
                </a:lnTo>
                <a:lnTo>
                  <a:pt x="5666259" y="5666259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2540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Calibri"/>
              <a:ea typeface="Arial"/>
            </a:endParaRPr>
          </a:p>
        </p:txBody>
      </p:sp>
      <p:sp>
        <p:nvSpPr>
          <p:cNvPr id="199" name="Равнобедренный треугольник 21"/>
          <p:cNvSpPr/>
          <p:nvPr/>
        </p:nvSpPr>
        <p:spPr>
          <a:xfrm rot="10800000" flipH="1" flipV="1">
            <a:off x="5542920" y="4203000"/>
            <a:ext cx="5587920" cy="2793600"/>
          </a:xfrm>
          <a:prstGeom prst="triangle">
            <a:avLst>
              <a:gd name="adj" fmla="val 50000"/>
            </a:avLst>
          </a:prstGeom>
          <a:solidFill>
            <a:srgbClr val="373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endParaRPr lang="ru-RU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00" name="Rectangle 1"/>
          <p:cNvSpPr/>
          <p:nvPr/>
        </p:nvSpPr>
        <p:spPr>
          <a:xfrm>
            <a:off x="636480" y="3961800"/>
            <a:ext cx="3054240" cy="82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400" b="1" strike="noStrike" spc="-1">
                <a:solidFill>
                  <a:schemeClr val="dk1"/>
                </a:solidFill>
                <a:latin typeface="Trebuchet MS"/>
                <a:ea typeface="Arial"/>
              </a:rPr>
              <a:t>Татьяна Романенко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1" name="TextBox 2"/>
          <p:cNvSpPr/>
          <p:nvPr/>
        </p:nvSpPr>
        <p:spPr>
          <a:xfrm>
            <a:off x="623880" y="4861080"/>
            <a:ext cx="2694960" cy="455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90000" bIns="4500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00" b="0" strike="noStrike" spc="-1" dirty="0">
                <a:solidFill>
                  <a:schemeClr val="dk1"/>
                </a:solidFill>
                <a:latin typeface="Calibri"/>
                <a:ea typeface="PT Sans"/>
              </a:rPr>
              <a:t>E-mail: </a:t>
            </a:r>
            <a:r>
              <a:rPr lang="en-US" sz="1200" b="0" u="sng" strike="noStrike" spc="-1" dirty="0" err="1">
                <a:solidFill>
                  <a:srgbClr val="409ED6"/>
                </a:solidFill>
                <a:uFillTx/>
                <a:latin typeface="Calibri"/>
                <a:ea typeface="Arial"/>
              </a:rPr>
              <a:t>tromanenko@comindware.ru</a:t>
            </a:r>
            <a:endParaRPr lang="ru-RU" sz="12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ru-RU" sz="1200" b="0" strike="noStrike" spc="-1">
                <a:solidFill>
                  <a:schemeClr val="dk1"/>
                </a:solidFill>
                <a:latin typeface="Calibri"/>
                <a:ea typeface="PT Sans"/>
              </a:rPr>
              <a:t>Моб. </a:t>
            </a:r>
            <a:r>
              <a:rPr lang="ru-RU" sz="1200" b="0" strike="noStrike" spc="-1" dirty="0">
                <a:solidFill>
                  <a:schemeClr val="dk1"/>
                </a:solidFill>
                <a:latin typeface="Calibri"/>
                <a:ea typeface="PT Sans"/>
              </a:rPr>
              <a:t>тел.: +7 (</a:t>
            </a:r>
            <a:r>
              <a:rPr lang="en-US" sz="1200" b="0" strike="noStrike" spc="-1" dirty="0">
                <a:solidFill>
                  <a:schemeClr val="dk1"/>
                </a:solidFill>
                <a:latin typeface="Calibri"/>
                <a:ea typeface="PT Sans"/>
              </a:rPr>
              <a:t>913</a:t>
            </a:r>
            <a:r>
              <a:rPr lang="ru-RU" sz="1200" b="0" strike="noStrike" spc="-1" dirty="0">
                <a:solidFill>
                  <a:schemeClr val="dk1"/>
                </a:solidFill>
                <a:latin typeface="Calibri"/>
                <a:ea typeface="PT Sans"/>
              </a:rPr>
              <a:t>) </a:t>
            </a:r>
            <a:r>
              <a:rPr lang="en-US" sz="1200" b="0" strike="noStrike" spc="-1" dirty="0">
                <a:solidFill>
                  <a:schemeClr val="dk1"/>
                </a:solidFill>
                <a:latin typeface="Calibri"/>
                <a:ea typeface="PT Sans"/>
              </a:rPr>
              <a:t>510-4565</a:t>
            </a:r>
            <a:endParaRPr lang="ru-RU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2" name="TextBox 4"/>
          <p:cNvSpPr/>
          <p:nvPr/>
        </p:nvSpPr>
        <p:spPr>
          <a:xfrm>
            <a:off x="623880" y="4412520"/>
            <a:ext cx="277020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400" b="0" strike="noStrike" spc="-1" dirty="0">
                <a:solidFill>
                  <a:schemeClr val="dk1"/>
                </a:solidFill>
                <a:latin typeface="Calibri"/>
                <a:ea typeface="Arial"/>
              </a:rPr>
              <a:t>Руководитель направления</a:t>
            </a:r>
            <a:endParaRPr lang="ru-RU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3" name="TextBox 5"/>
          <p:cNvSpPr/>
          <p:nvPr/>
        </p:nvSpPr>
        <p:spPr>
          <a:xfrm>
            <a:off x="636480" y="1581120"/>
            <a:ext cx="3611160" cy="1735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45000" rIns="90000" bIns="45000" anchor="t">
            <a:spAutoFit/>
          </a:bodyPr>
          <a:lstStyle/>
          <a:p>
            <a:pPr>
              <a:lnSpc>
                <a:spcPct val="90000"/>
              </a:lnSpc>
              <a:spcAft>
                <a:spcPts val="799"/>
              </a:spcAft>
            </a:pPr>
            <a:r>
              <a:rPr lang="bg-BG" sz="3200" b="1" spc="-1">
                <a:solidFill>
                  <a:srgbClr val="283380"/>
                </a:solidFill>
                <a:latin typeface="Trebuchet MS"/>
              </a:rPr>
              <a:t>СПАСИБО</a:t>
            </a:r>
            <a:endParaRPr lang="ru-RU" sz="3200" b="1" spc="-1" dirty="0">
              <a:solidFill>
                <a:srgbClr val="283380"/>
              </a:solidFill>
              <a:latin typeface="Trebuchet MS"/>
            </a:endParaRPr>
          </a:p>
          <a:p>
            <a:pPr>
              <a:lnSpc>
                <a:spcPct val="90000"/>
              </a:lnSpc>
              <a:spcAft>
                <a:spcPts val="799"/>
              </a:spcAft>
            </a:pPr>
            <a:r>
              <a:rPr lang="bg-BG" sz="3200" b="1" spc="-1">
                <a:solidFill>
                  <a:srgbClr val="283380"/>
                </a:solidFill>
                <a:latin typeface="Trebuchet MS"/>
              </a:rPr>
              <a:t>ЗА ВНИМАНИЕ</a:t>
            </a:r>
            <a:endParaRPr lang="ru-RU" sz="3200" b="1" spc="-1" dirty="0">
              <a:solidFill>
                <a:srgbClr val="283380"/>
              </a:solidFill>
              <a:latin typeface="Trebuchet MS"/>
            </a:endParaRPr>
          </a:p>
        </p:txBody>
      </p:sp>
      <p:sp>
        <p:nvSpPr>
          <p:cNvPr id="204" name="помогает в решении задач:"/>
          <p:cNvSpPr/>
          <p:nvPr/>
        </p:nvSpPr>
        <p:spPr>
          <a:xfrm>
            <a:off x="4416480" y="5947200"/>
            <a:ext cx="2160000" cy="13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90000" bIns="0" anchor="t">
            <a:spAutoFit/>
          </a:bodyPr>
          <a:lstStyle/>
          <a:p>
            <a:pPr algn="ctr" defTabSz="309600">
              <a:lnSpc>
                <a:spcPct val="90000"/>
              </a:lnSpc>
              <a:tabLst>
                <a:tab pos="0" algn="l"/>
              </a:tabLst>
            </a:pPr>
            <a:r>
              <a:rPr lang="en-US" sz="1000" b="0" strike="noStrike" spc="-1">
                <a:solidFill>
                  <a:schemeClr val="dk1">
                    <a:lumMod val="50000"/>
                    <a:lumOff val="50000"/>
                  </a:schemeClr>
                </a:solidFill>
                <a:latin typeface="Calibri"/>
                <a:ea typeface="Trebuchet MS"/>
              </a:rPr>
              <a:t>https://www.comindware.ru/tr/</a:t>
            </a:r>
            <a:endParaRPr lang="ru-RU" sz="10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05" name="Рисунок 11"/>
          <p:cNvPicPr/>
          <p:nvPr/>
        </p:nvPicPr>
        <p:blipFill>
          <a:blip r:embed="rId4"/>
          <a:stretch/>
        </p:blipFill>
        <p:spPr>
          <a:xfrm>
            <a:off x="4329360" y="3598200"/>
            <a:ext cx="2267280" cy="2267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B7F8DFE-BD95-1D7B-9615-979817992248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639360" y="266039"/>
            <a:ext cx="1528560" cy="438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6CAC872-A4A9-1BAF-98CA-DE31F802C21F}"/>
              </a:ext>
            </a:extLst>
          </p:cNvPr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/>
        </p:blipFill>
        <p:spPr>
          <a:xfrm>
            <a:off x="623888" y="838037"/>
            <a:ext cx="1732320" cy="188907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7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7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4" dur="7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" dur="75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75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9" dur="75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4268</TotalTime>
  <Words>650</Words>
  <Application>Microsoft Office PowerPoint</Application>
  <PresentationFormat>Widescreen</PresentationFormat>
  <Paragraphs>72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DejaVu Sans</vt:lpstr>
      <vt:lpstr>Oswald Medium</vt:lpstr>
      <vt:lpstr>PT Sans</vt:lpstr>
      <vt:lpstr>PT Sans Regular</vt:lpstr>
      <vt:lpstr>Trebuchet MS</vt:lpstr>
      <vt:lpstr>VTB Group Cond Book</vt:lpstr>
      <vt:lpstr>VTB Group Cond Light</vt:lpstr>
      <vt:lpstr>Wingdings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Dell</dc:creator>
  <dc:description/>
  <cp:lastModifiedBy>Pavel Grebeshkov</cp:lastModifiedBy>
  <cp:revision>161</cp:revision>
  <dcterms:created xsi:type="dcterms:W3CDTF">2022-12-08T14:43:37Z</dcterms:created>
  <dcterms:modified xsi:type="dcterms:W3CDTF">2025-09-29T12:47:23Z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r8>2</vt:r8>
  </property>
  <property fmtid="{D5CDD505-2E9C-101B-9397-08002B2CF9AE}" pid="3" name="Notes">
    <vt:r8>10</vt:r8>
  </property>
  <property fmtid="{D5CDD505-2E9C-101B-9397-08002B2CF9AE}" pid="4" name="PresentationFormat">
    <vt:lpwstr>Widescreen</vt:lpwstr>
  </property>
  <property fmtid="{D5CDD505-2E9C-101B-9397-08002B2CF9AE}" pid="5" name="Slides">
    <vt:r8>10</vt:r8>
  </property>
</Properties>
</file>