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5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FB3C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3293D"/>
                    </a:solidFill>
                    <a:latin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Вовлечённость,
%</c:v>
                </c:pt>
                <c:pt idx="1">
                  <c:v>Мероприятия,
ед.</c:v>
                </c:pt>
                <c:pt idx="2">
                  <c:v>ПК по
наставн., чел.</c:v>
                </c:pt>
                <c:pt idx="3">
                  <c:v>Конкурсы,
ед.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3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B-4F3D-82D3-0081912497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A7F8E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3293D"/>
                    </a:solidFill>
                    <a:latin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Вовлечённость,
%</c:v>
                </c:pt>
                <c:pt idx="1">
                  <c:v>Мероприятия,
ед.</c:v>
                </c:pt>
                <c:pt idx="2">
                  <c:v>ПК по
наставн., чел.</c:v>
                </c:pt>
                <c:pt idx="3">
                  <c:v>Конкурсы,
ед.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</c:v>
                </c:pt>
                <c:pt idx="1">
                  <c:v>16</c:v>
                </c:pt>
                <c:pt idx="2">
                  <c:v>7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AB-4F3D-82D3-0081912497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717A"/>
                </a:solidFill>
                <a:latin typeface="Arial"/>
              </a:defRPr>
            </a:pPr>
            <a:endParaRPr lang="ru-RU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E2E8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717A"/>
                </a:solidFill>
                <a:latin typeface="Arial"/>
              </a:defRPr>
            </a:pPr>
            <a:endParaRPr lang="ru-RU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727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6.jp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9646920" y="502920"/>
            <a:ext cx="2011680" cy="2011680"/>
          </a:xfrm>
          <a:prstGeom prst="ellipse">
            <a:avLst/>
          </a:prstGeom>
          <a:solidFill>
            <a:srgbClr val="FFFFFF"/>
          </a:solidFill>
          <a:ln/>
          <a:effectLst>
            <a:outerShdw blurRad="127000" dist="508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31520" y="162999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b="1" kern="0" spc="100" dirty="0" smtClean="0">
                <a:solidFill>
                  <a:srgbClr val="F6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КОНКУРС «ЛИДЕР СПО» · НОМИНАЦИЯ «ЛИДЕР ПОВЫШЕНИЯ ЭФФЕКТИВНОСТИ ОРГАНИЗАЦИИ В РАЗВИТИИ КАДРОВОГО ПОТЕНЦИАЛА»</a:t>
            </a:r>
            <a:endParaRPr lang="en-US" sz="1400" dirty="0">
              <a:solidFill>
                <a:srgbClr val="F664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58368" y="1729047"/>
            <a:ext cx="8686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Система профессионального сопровождения молодых и начинающих педагогических работников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3060007" y="3950623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7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Особенности реализации программы наставничества в СПО</a:t>
            </a:r>
            <a:endParaRPr lang="en-US" sz="17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50292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54513" y="50292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«Нижнетагильский техникум металлообрабатывающих производств и сервиса»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40080" y="6126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C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Нижний Тагил · Свердловская область · 2026</a:t>
            </a:r>
            <a:endParaRPr lang="en-US" sz="12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DED038-C4EB-F94D-468E-E72CA5A3F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786" y="142679"/>
            <a:ext cx="2754854" cy="27321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СОЦИАЛЬНАЯ ЗНАЧИМОСТЬ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даёт проект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965960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2121408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72768" y="202082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Удержание кадров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01964" y="2715768"/>
            <a:ext cx="30745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быстрая адаптация и закрепление, снижение текучести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325112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BF1E3"/>
          </a:solidFill>
          <a:ln/>
        </p:spPr>
      </p:sp>
      <p:sp>
        <p:nvSpPr>
          <p:cNvPr id="10" name="Shape 7"/>
          <p:cNvSpPr/>
          <p:nvPr/>
        </p:nvSpPr>
        <p:spPr>
          <a:xfrm>
            <a:off x="4599432" y="1965960"/>
            <a:ext cx="603504" cy="603504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121408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49240" y="202082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Качество обучения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617720" y="271576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передача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передовых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методик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подготовки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выпускников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8101584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</p:spPr>
      </p:sp>
      <p:sp>
        <p:nvSpPr>
          <p:cNvPr id="15" name="Shape 11"/>
          <p:cNvSpPr/>
          <p:nvPr/>
        </p:nvSpPr>
        <p:spPr>
          <a:xfrm>
            <a:off x="8375904" y="1965960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352" y="2121408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25712" y="202082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Развитие коллектива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94192" y="271576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обмен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опытом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укрепление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связей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профессионализма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548640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BF1E3"/>
          </a:solidFill>
          <a:ln/>
        </p:spPr>
      </p:sp>
      <p:sp>
        <p:nvSpPr>
          <p:cNvPr id="20" name="Shape 15"/>
          <p:cNvSpPr/>
          <p:nvPr/>
        </p:nvSpPr>
        <p:spPr>
          <a:xfrm>
            <a:off x="822960" y="4160520"/>
            <a:ext cx="603504" cy="603504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4315968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72768" y="421538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Личностный рост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841248" y="491032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самореализация и стремление к постоянному развитию</a:t>
            </a:r>
            <a:endParaRPr lang="en-US" sz="1600" dirty="0"/>
          </a:p>
        </p:txBody>
      </p:sp>
      <p:sp>
        <p:nvSpPr>
          <p:cNvPr id="24" name="Shape 18"/>
          <p:cNvSpPr/>
          <p:nvPr/>
        </p:nvSpPr>
        <p:spPr>
          <a:xfrm>
            <a:off x="4325112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</p:spPr>
      </p:sp>
      <p:sp>
        <p:nvSpPr>
          <p:cNvPr id="25" name="Shape 19"/>
          <p:cNvSpPr/>
          <p:nvPr/>
        </p:nvSpPr>
        <p:spPr>
          <a:xfrm>
            <a:off x="4599432" y="4160520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0" y="4315968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349240" y="421538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Преемственность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617720" y="491032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передача опыта, ценностей и традиций поколений</a:t>
            </a:r>
            <a:endParaRPr lang="en-US" sz="1600" dirty="0"/>
          </a:p>
        </p:txBody>
      </p:sp>
      <p:sp>
        <p:nvSpPr>
          <p:cNvPr id="29" name="Shape 22"/>
          <p:cNvSpPr/>
          <p:nvPr/>
        </p:nvSpPr>
        <p:spPr>
          <a:xfrm>
            <a:off x="8101584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BF1E3"/>
          </a:solidFill>
          <a:ln/>
        </p:spPr>
      </p:sp>
      <p:sp>
        <p:nvSpPr>
          <p:cNvPr id="30" name="Shape 23"/>
          <p:cNvSpPr/>
          <p:nvPr/>
        </p:nvSpPr>
        <p:spPr>
          <a:xfrm>
            <a:off x="8375904" y="4160520"/>
            <a:ext cx="603504" cy="603504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352" y="4315968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25712" y="421538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Привлекательность профессии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394192" y="491032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забота учреждения о сотрудниках, престиж профессии</a:t>
            </a:r>
            <a:endParaRPr lang="en-US" sz="1600" dirty="0"/>
          </a:p>
        </p:txBody>
      </p:sp>
      <p:sp>
        <p:nvSpPr>
          <p:cNvPr id="34" name="Text 26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ПЕРСПЕКТИВЫ РАЗВИТИЯ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Куда развивается проект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078992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63140"/>
            <a:ext cx="914400" cy="914400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251917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48840" y="2057400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 Расширение охвата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2148840" y="2578608"/>
            <a:ext cx="8869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Постепенное вовлечение в программу не только начинающих педагогов, но и опытных специалистов, испытывающих сложности с освоением новых цифровых инструментов и методик.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48640" y="3977640"/>
            <a:ext cx="10789920" cy="1965960"/>
          </a:xfrm>
          <a:prstGeom prst="roundRect">
            <a:avLst>
              <a:gd name="adj" fmla="val 3721"/>
            </a:avLst>
          </a:prstGeom>
          <a:solidFill>
            <a:srgbClr val="FBF1E3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4503420"/>
            <a:ext cx="914400" cy="914400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32" y="4759452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148840" y="4297680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 Тиражирование опыта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2148840" y="4818888"/>
            <a:ext cx="8869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методических рекомендаций по организации наставничества в СПО, обмен опытом с учреждениями Нижнего Тагила и Свердловской области, распространение практик в другие регионы.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32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367528" y="1234440"/>
            <a:ext cx="1463040" cy="146304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097280" y="288036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Быть преподавателем — значит помнить,</a:t>
            </a:r>
            <a:endParaRPr lang="en-US" sz="28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каково это — быть студентом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737360" y="420624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457200">
              <a:lnSpc>
                <a:spcPct val="120000"/>
              </a:lnSpc>
            </a:pPr>
            <a:r>
              <a:rPr lang="en-US" sz="2000" b="1" i="1" dirty="0">
                <a:solidFill>
                  <a:srgbClr val="D956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наставничества ГАПОУ СО «НТТМПС» — вклад в развитие кадрового потенциала среднего профессионального образования</a:t>
            </a:r>
          </a:p>
        </p:txBody>
      </p:sp>
      <p:sp>
        <p:nvSpPr>
          <p:cNvPr id="8" name="Text 5"/>
          <p:cNvSpPr/>
          <p:nvPr/>
        </p:nvSpPr>
        <p:spPr>
          <a:xfrm>
            <a:off x="1069848" y="6492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C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Контактное лицо: Гриценко Наталья Владимировна · +7 912 220-42-49 · gritzenko_n@mail.ru</a:t>
            </a:r>
            <a:endParaRPr lang="en-US" sz="12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24E880-E8C1-269C-0137-4561A0BFA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820" y="563419"/>
            <a:ext cx="2336185" cy="23169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1292" y="5415022"/>
            <a:ext cx="1178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8D3809"/>
                </a:solidFill>
              </a:rPr>
              <a:t>ГОРДИМСЯ ПРОШЛЫМ, ЦЕНИМ НАСТОЯЩЕЕ, </a:t>
            </a:r>
          </a:p>
          <a:p>
            <a:pPr algn="ctr"/>
            <a:r>
              <a:rPr lang="ru-RU" sz="3200" b="1" i="1" dirty="0" smtClean="0">
                <a:solidFill>
                  <a:srgbClr val="8D3809"/>
                </a:solidFill>
              </a:rPr>
              <a:t>СОЗИДАЕМ БУДУЩЕЕ</a:t>
            </a:r>
            <a:endParaRPr lang="ru-RU" sz="3200" b="1" i="1" dirty="0">
              <a:solidFill>
                <a:srgbClr val="8D380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ПРОЕКТЕ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Концепция проекта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400800" cy="15087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наставничества в СПО — это не просто «передача опыта», а комплексный механизм, который помогает молодым педагогам быстрее адаптироваться, раскрыть потенциал и выстроить траекторию профессионального роста.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7033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3D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Цель проекта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48640" y="4114800"/>
            <a:ext cx="64008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Создание эффективной системы профессионального сопровождения молодых и начинающих педагогических работников, обеспечивающей их успешную адаптацию, непрерывный профессиональный рост, развитие педагогического мастерства и закрепление в профессии, в том числе по программе «Профессионалитет».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0" y="1645920"/>
            <a:ext cx="4343400" cy="1371600"/>
          </a:xfrm>
          <a:prstGeom prst="roundRect">
            <a:avLst>
              <a:gd name="adj" fmla="val 5333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589520" y="2029968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968" y="2185416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366760" y="190195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Адаптация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366760" y="230428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быстрое вхождение в профессию и коллектив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315200" y="3154680"/>
            <a:ext cx="4343400" cy="1371600"/>
          </a:xfrm>
          <a:prstGeom prst="roundRect">
            <a:avLst>
              <a:gd name="adj" fmla="val 5333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7589520" y="3538728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68" y="3694176"/>
            <a:ext cx="292608" cy="29260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366760" y="341071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Развитие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8366760" y="381304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педагогического мастерства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7315200" y="4663440"/>
            <a:ext cx="4343400" cy="1371600"/>
          </a:xfrm>
          <a:prstGeom prst="roundRect">
            <a:avLst>
              <a:gd name="adj" fmla="val 5333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7589520" y="5047488"/>
            <a:ext cx="603504" cy="603504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4968" y="5202936"/>
            <a:ext cx="292608" cy="29260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66760" y="491947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Закрепление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366760" y="532180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устойчивая мотивация, снижение выгорания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АКТУАЛЬНОСТЬ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731520" y="1001591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Четыре вызова, стоящих перед системой СПО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440680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74520"/>
            <a:ext cx="640080" cy="640080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202996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5623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A7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Вызов 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600200" y="2130552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Сложности адаптации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41248" y="2624328"/>
            <a:ext cx="48554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Молодые педагоги сталкиваются с многозадачностью: коллектив, нормативная база (ФГОС, УМК), контакт со студентами и связь теории с производственной практикой.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09360" y="1600200"/>
            <a:ext cx="5440680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583680" y="1874520"/>
            <a:ext cx="640080" cy="640080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128" y="2029968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60920" y="185623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Вызов 2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7360920" y="2130552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Требования рынка труда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6601968" y="2624328"/>
            <a:ext cx="48554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Ожидается внедрение современных технологий, проектного обучения, подготовка к демонстрационным экзаменам и чемпионатам «Профессионалы», «Абилимпикс».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548640" y="4005072"/>
            <a:ext cx="5440680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22960" y="4279392"/>
            <a:ext cx="640080" cy="640080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4434840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00200" y="4261104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A7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Вызов 3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1600200" y="4535424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Государственная политика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841248" y="5029200"/>
            <a:ext cx="48554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Нацпроект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«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Образование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 и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федеральные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программы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ставят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задачу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развития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наставничества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создавая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нормативную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базу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</a:t>
            </a:r>
            <a:r>
              <a:rPr lang="en-US" sz="14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стимулы</a:t>
            </a:r>
            <a:r>
              <a:rPr lang="en-US" sz="14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2" name="Shape 17"/>
          <p:cNvSpPr/>
          <p:nvPr/>
        </p:nvSpPr>
        <p:spPr>
          <a:xfrm>
            <a:off x="6309360" y="4005072"/>
            <a:ext cx="5440680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583680" y="4279392"/>
            <a:ext cx="640080" cy="640080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128" y="4434840"/>
            <a:ext cx="329184" cy="32918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360920" y="4261104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Вызов 4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7360920" y="4535424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Удержание кадров</a:t>
            </a:r>
            <a:endParaRPr lang="en-US" sz="1550" dirty="0"/>
          </a:p>
        </p:txBody>
      </p:sp>
      <p:sp>
        <p:nvSpPr>
          <p:cNvPr id="27" name="Text 21"/>
          <p:cNvSpPr/>
          <p:nvPr/>
        </p:nvSpPr>
        <p:spPr>
          <a:xfrm>
            <a:off x="6601968" y="5029200"/>
            <a:ext cx="48554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Наставничество формирует мотивацию к росту, снижает риск раннего выгорания и способствует закреплению специалиста в профессии.</a:t>
            </a:r>
            <a:endParaRPr lang="en-US" sz="1400" dirty="0"/>
          </a:p>
        </p:txBody>
      </p:sp>
      <p:sp>
        <p:nvSpPr>
          <p:cNvPr id="28" name="Text 22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ПРОЕКТА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Восемь задач системы наставничества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</p:spPr>
      </p:sp>
      <p:sp>
        <p:nvSpPr>
          <p:cNvPr id="5" name="Shape 3"/>
          <p:cNvSpPr/>
          <p:nvPr/>
        </p:nvSpPr>
        <p:spPr>
          <a:xfrm>
            <a:off x="1591056" y="1892808"/>
            <a:ext cx="585216" cy="585216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216" y="2029968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2606040"/>
            <a:ext cx="2505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Создать психологически комфортную среду наставничества, раскрывающую потенциал педагогов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355848" y="169164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</p:spPr>
      </p:sp>
      <p:sp>
        <p:nvSpPr>
          <p:cNvPr id="10" name="Shape 7"/>
          <p:cNvSpPr/>
          <p:nvPr/>
        </p:nvSpPr>
        <p:spPr>
          <a:xfrm>
            <a:off x="4398264" y="1892808"/>
            <a:ext cx="585216" cy="585216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424" y="2029968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65576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520440" y="2606040"/>
            <a:ext cx="23408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Помогать в освоении нормативно-правовой базы и учебно-методической документации СПО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163056" y="169164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</p:spPr>
      </p:sp>
      <p:sp>
        <p:nvSpPr>
          <p:cNvPr id="15" name="Shape 11"/>
          <p:cNvSpPr/>
          <p:nvPr/>
        </p:nvSpPr>
        <p:spPr>
          <a:xfrm>
            <a:off x="7205472" y="1892808"/>
            <a:ext cx="585216" cy="585216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2632" y="2029968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72784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6327648" y="2606040"/>
            <a:ext cx="23408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Развивать навыки планирования занятий, разработки УМК и фондов оценочных средств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8970264" y="169164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EEF3F4"/>
          </a:solidFill>
          <a:ln/>
        </p:spPr>
      </p:sp>
      <p:sp>
        <p:nvSpPr>
          <p:cNvPr id="20" name="Shape 15"/>
          <p:cNvSpPr/>
          <p:nvPr/>
        </p:nvSpPr>
        <p:spPr>
          <a:xfrm>
            <a:off x="10012680" y="1892808"/>
            <a:ext cx="585216" cy="585216"/>
          </a:xfrm>
          <a:prstGeom prst="ellipse">
            <a:avLst/>
          </a:prstGeom>
          <a:solidFill>
            <a:srgbClr val="2A7F8E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840" y="2029968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79992" y="1783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9134856" y="2606040"/>
            <a:ext cx="23408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Ускорять профессиональное становление педагога и самостоятельность в работе</a:t>
            </a:r>
            <a:endParaRPr lang="en-US" sz="1400" dirty="0"/>
          </a:p>
        </p:txBody>
      </p:sp>
      <p:sp>
        <p:nvSpPr>
          <p:cNvPr id="24" name="Shape 18"/>
          <p:cNvSpPr/>
          <p:nvPr/>
        </p:nvSpPr>
        <p:spPr>
          <a:xfrm>
            <a:off x="548640" y="406908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</p:spPr>
      </p:sp>
      <p:sp>
        <p:nvSpPr>
          <p:cNvPr id="25" name="Shape 19"/>
          <p:cNvSpPr/>
          <p:nvPr/>
        </p:nvSpPr>
        <p:spPr>
          <a:xfrm>
            <a:off x="1591056" y="4270248"/>
            <a:ext cx="585216" cy="585216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8216" y="4407408"/>
            <a:ext cx="310896" cy="31089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58368" y="4160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713232" y="4983480"/>
            <a:ext cx="23408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Содействовать освоению цифровой среды и современных образовательных технологий</a:t>
            </a:r>
            <a:endParaRPr lang="en-US" sz="1400" dirty="0"/>
          </a:p>
        </p:txBody>
      </p:sp>
      <p:sp>
        <p:nvSpPr>
          <p:cNvPr id="29" name="Shape 22"/>
          <p:cNvSpPr/>
          <p:nvPr/>
        </p:nvSpPr>
        <p:spPr>
          <a:xfrm>
            <a:off x="3355848" y="406908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</p:spPr>
      </p:sp>
      <p:sp>
        <p:nvSpPr>
          <p:cNvPr id="30" name="Shape 23"/>
          <p:cNvSpPr/>
          <p:nvPr/>
        </p:nvSpPr>
        <p:spPr>
          <a:xfrm>
            <a:off x="4398264" y="4270248"/>
            <a:ext cx="585216" cy="585216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5424" y="4407408"/>
            <a:ext cx="310896" cy="310896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465576" y="4160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3" name="Text 25"/>
          <p:cNvSpPr/>
          <p:nvPr/>
        </p:nvSpPr>
        <p:spPr>
          <a:xfrm>
            <a:off x="3355848" y="4983480"/>
            <a:ext cx="2505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Вовлекать наставляемых в конкурсы мастерства и чемпионаты «Профессионалы»</a:t>
            </a:r>
            <a:endParaRPr lang="en-US" sz="1400" dirty="0"/>
          </a:p>
        </p:txBody>
      </p:sp>
      <p:sp>
        <p:nvSpPr>
          <p:cNvPr id="34" name="Shape 26"/>
          <p:cNvSpPr/>
          <p:nvPr/>
        </p:nvSpPr>
        <p:spPr>
          <a:xfrm>
            <a:off x="6163056" y="406908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</p:spPr>
      </p:sp>
      <p:sp>
        <p:nvSpPr>
          <p:cNvPr id="35" name="Shape 27"/>
          <p:cNvSpPr/>
          <p:nvPr/>
        </p:nvSpPr>
        <p:spPr>
          <a:xfrm>
            <a:off x="7205472" y="4270248"/>
            <a:ext cx="585216" cy="585216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2632" y="4407408"/>
            <a:ext cx="310896" cy="310896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272784" y="4160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38" name="Text 29"/>
          <p:cNvSpPr/>
          <p:nvPr/>
        </p:nvSpPr>
        <p:spPr>
          <a:xfrm>
            <a:off x="6272784" y="4983480"/>
            <a:ext cx="239572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Развивать горизонтальные связи между педагогами, создавать условия для обмена опытом</a:t>
            </a:r>
            <a:endParaRPr lang="en-US" sz="1400" dirty="0"/>
          </a:p>
        </p:txBody>
      </p:sp>
      <p:sp>
        <p:nvSpPr>
          <p:cNvPr id="39" name="Shape 30"/>
          <p:cNvSpPr/>
          <p:nvPr/>
        </p:nvSpPr>
        <p:spPr>
          <a:xfrm>
            <a:off x="8970264" y="4069080"/>
            <a:ext cx="2670048" cy="2148840"/>
          </a:xfrm>
          <a:prstGeom prst="roundRect">
            <a:avLst>
              <a:gd name="adj" fmla="val 2979"/>
            </a:avLst>
          </a:prstGeom>
          <a:solidFill>
            <a:srgbClr val="FBF1E3"/>
          </a:solidFill>
          <a:ln/>
        </p:spPr>
      </p:sp>
      <p:sp>
        <p:nvSpPr>
          <p:cNvPr id="40" name="Shape 31"/>
          <p:cNvSpPr/>
          <p:nvPr/>
        </p:nvSpPr>
        <p:spPr>
          <a:xfrm>
            <a:off x="10012680" y="4270248"/>
            <a:ext cx="585216" cy="585216"/>
          </a:xfrm>
          <a:prstGeom prst="ellipse">
            <a:avLst/>
          </a:prstGeom>
          <a:solidFill>
            <a:srgbClr val="E2711D"/>
          </a:solidFill>
          <a:ln/>
        </p:spPr>
      </p:sp>
      <p:pic>
        <p:nvPicPr>
          <p:cNvPr id="4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49840" y="4407408"/>
            <a:ext cx="310896" cy="310896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079992" y="4160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43" name="Text 33"/>
          <p:cNvSpPr/>
          <p:nvPr/>
        </p:nvSpPr>
        <p:spPr>
          <a:xfrm>
            <a:off x="9134856" y="4983480"/>
            <a:ext cx="23408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Обеспечивать мониторинг роста наставляемых и эффективности наставников</a:t>
            </a:r>
            <a:endParaRPr lang="en-US" sz="1400" dirty="0"/>
          </a:p>
        </p:txBody>
      </p:sp>
      <p:sp>
        <p:nvSpPr>
          <p:cNvPr id="44" name="Text 34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45" name="Text 35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ЦЕЛЕВАЯ АУДИТОРИЯ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Кто участвует в программе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920240"/>
            <a:ext cx="4206240" cy="3291840"/>
          </a:xfrm>
          <a:prstGeom prst="roundRect">
            <a:avLst>
              <a:gd name="adj" fmla="val 2778"/>
            </a:avLst>
          </a:prstGeom>
          <a:solidFill>
            <a:srgbClr val="13293D"/>
          </a:solidFill>
          <a:ln/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286000"/>
            <a:ext cx="822960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32461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Наставляемые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97280" y="379476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C7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Молодые и начинающие педагоги ГАПОУ СО «НТТМПС»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623560" y="3200400"/>
            <a:ext cx="914400" cy="914400"/>
          </a:xfrm>
          <a:prstGeom prst="ellipse">
            <a:avLst/>
          </a:prstGeom>
          <a:solidFill>
            <a:srgbClr val="E2711D"/>
          </a:solidFill>
          <a:ln w="38100">
            <a:solidFill>
              <a:srgbClr val="FFFFFF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3429000"/>
            <a:ext cx="457200" cy="4572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7132320" y="1920240"/>
            <a:ext cx="4206240" cy="3291840"/>
          </a:xfrm>
          <a:prstGeom prst="roundRect">
            <a:avLst>
              <a:gd name="adj" fmla="val 2778"/>
            </a:avLst>
          </a:prstGeom>
          <a:solidFill>
            <a:srgbClr val="2A7F8E"/>
          </a:solidFill>
          <a:ln/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60" y="2286000"/>
            <a:ext cx="822960" cy="8229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315200" y="32461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Наставники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7406640" y="379476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EAF6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Опытные педагоги ГАПОУ СО «НТТМПС»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822960" y="55778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Модель наставничества «педагог – педагог»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РЕАЛИЗАЦИИ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1157593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Годовой цикл наставничества (ежегодно с 2023 г.)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737360" y="2286000"/>
            <a:ext cx="8778240" cy="0"/>
          </a:xfrm>
          <a:prstGeom prst="line">
            <a:avLst/>
          </a:prstGeom>
          <a:noFill/>
          <a:ln w="31750">
            <a:solidFill>
              <a:srgbClr val="C7D6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1920240"/>
            <a:ext cx="731520" cy="731520"/>
          </a:xfrm>
          <a:prstGeom prst="ellipse">
            <a:avLst/>
          </a:prstGeom>
          <a:solidFill>
            <a:srgbClr val="2A7F8E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2996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48640" y="2926080"/>
            <a:ext cx="2651760" cy="3063240"/>
          </a:xfrm>
          <a:prstGeom prst="roundRect">
            <a:avLst>
              <a:gd name="adj" fmla="val 2414"/>
            </a:avLst>
          </a:prstGeom>
          <a:solidFill>
            <a:srgbClr val="EEF3F4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3090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сентябрь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43814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Подготовительный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46545" y="4133088"/>
            <a:ext cx="2553855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база, банки наставников и наставляемых, диагностика потребностей, приказ о парах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343400" y="1920240"/>
            <a:ext cx="731520" cy="731520"/>
          </a:xfrm>
          <a:prstGeom prst="ellipse">
            <a:avLst/>
          </a:prstGeom>
          <a:solidFill>
            <a:srgbClr val="2A7F8E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83280" y="202996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3383280" y="2926080"/>
            <a:ext cx="2651760" cy="3063240"/>
          </a:xfrm>
          <a:prstGeom prst="roundRect">
            <a:avLst>
              <a:gd name="adj" fmla="val 2414"/>
            </a:avLst>
          </a:prstGeom>
          <a:solidFill>
            <a:srgbClr val="FBF1E3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3090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сентябрь – октябрь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566160" y="343814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Организационный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472873" y="4133088"/>
            <a:ext cx="2379287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пар, карты индивидуального наставничества, установочное мероприятие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178040" y="1920240"/>
            <a:ext cx="731520" cy="731520"/>
          </a:xfrm>
          <a:prstGeom prst="ellipse">
            <a:avLst/>
          </a:prstGeom>
          <a:solidFill>
            <a:srgbClr val="2A7F8E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0" y="202996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6217920" y="2926080"/>
            <a:ext cx="2651760" cy="3063240"/>
          </a:xfrm>
          <a:prstGeom prst="roundRect">
            <a:avLst>
              <a:gd name="adj" fmla="val 2414"/>
            </a:avLst>
          </a:prstGeom>
          <a:solidFill>
            <a:srgbClr val="EEF3F4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3090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октябрь – апрель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0" y="343814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Основной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217920" y="4133088"/>
            <a:ext cx="24688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Консультации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мастер-классы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взаимопосещения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Школа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молодого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педагога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тренинги</a:t>
            </a:r>
            <a:r>
              <a:rPr lang="en-US" sz="1600" dirty="0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 smtClean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мониторинг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0012680" y="1920240"/>
            <a:ext cx="731520" cy="731520"/>
          </a:xfrm>
          <a:prstGeom prst="ellipse">
            <a:avLst/>
          </a:prstGeom>
          <a:solidFill>
            <a:srgbClr val="E2711D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52560" y="202996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9052560" y="2926080"/>
            <a:ext cx="2651760" cy="3063240"/>
          </a:xfrm>
          <a:prstGeom prst="roundRect">
            <a:avLst>
              <a:gd name="adj" fmla="val 2414"/>
            </a:avLst>
          </a:prstGeom>
          <a:solidFill>
            <a:srgbClr val="FBF1E3"/>
          </a:solidFill>
          <a:ln/>
        </p:spPr>
      </p:sp>
      <p:sp>
        <p:nvSpPr>
          <p:cNvPr id="26" name="Text 24"/>
          <p:cNvSpPr/>
          <p:nvPr/>
        </p:nvSpPr>
        <p:spPr>
          <a:xfrm>
            <a:off x="9235440" y="3090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апрель – май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235440" y="343814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Итогово-аналитический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9144000" y="4133088"/>
            <a:ext cx="23774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Итоговый мониторинг, анализ, презентация лучших практик, награждение наставников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ТЕХНОЛОГИИ И ИНСТРУМЕНТЫ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997388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Инструменты оценки и сопровождения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40680" cy="4297680"/>
          </a:xfrm>
          <a:prstGeom prst="roundRect">
            <a:avLst>
              <a:gd name="adj" fmla="val 1702"/>
            </a:avLst>
          </a:prstGeom>
          <a:solidFill>
            <a:srgbClr val="EEF3F4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74520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874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Трёхэтапная оценка роста наставляемого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22960" y="2468880"/>
            <a:ext cx="4937760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Входная диагностика (начальный уровень)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Промежуточная оценка — январь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b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Итоговая оценка — май</a:t>
            </a:r>
            <a:endParaRPr lang="en-US" sz="12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Критерии: знание нормативной базы, планирование занятия (технологическая карта), методы обучения, качество УМК и КОС, ведение документации, воспитательная работа, психолого-педагогическая компетентность, контроль результатов, ИКТ, методическая активность.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172200" y="1645920"/>
            <a:ext cx="5166360" cy="4297680"/>
          </a:xfrm>
          <a:prstGeom prst="roundRect">
            <a:avLst>
              <a:gd name="adj" fmla="val 1702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1874520"/>
            <a:ext cx="420624" cy="42062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949440" y="1874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chemeClr val="accent2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Карта индивидуального наставничества</a:t>
            </a:r>
            <a:endParaRPr lang="en-US" sz="15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6446520" y="2514600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Персонализированный рабочий документ наставнической пары на учебный год — собственная разработка НТТМПС</a:t>
            </a:r>
            <a:r>
              <a:rPr lang="en-US" sz="1300" dirty="0">
                <a:solidFill>
                  <a:srgbClr val="D7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6446520" y="3566160"/>
            <a:ext cx="46177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✦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Разрабатывается наставником, наставляемым и куратором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✦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позднее 1 октября текущего учебного года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✦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Утверждается заместителем директора по УМР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buSzPct val="100000"/>
              <a:buChar char="✦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Хранится у куратора программы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РЕАЛИЗАЦИИ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1019417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Динамика 2024 → 2025 в цифрах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293D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29384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37744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9FB3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</a:t>
            </a:r>
            <a:r>
              <a:rPr lang="en-US" sz="2000" b="1" dirty="0">
                <a:solidFill>
                  <a:srgbClr val="E27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→  </a:t>
            </a: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18%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22960" y="2990088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C7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педагогов вовлечены в программы наставничества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325112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432" y="1929384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99432" y="237744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B71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r>
              <a:rPr lang="en-US" sz="2000" b="1" dirty="0">
                <a:solidFill>
                  <a:srgbClr val="E27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→  </a:t>
            </a:r>
            <a:r>
              <a:rPr lang="en-US" sz="30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4599432" y="2990088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мероприятий проведено в рамках программы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8101584" y="169164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5904" y="1929384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75904" y="237744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B71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r>
              <a:rPr lang="en-US" sz="2000" b="1" dirty="0">
                <a:solidFill>
                  <a:srgbClr val="E27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→  </a:t>
            </a:r>
            <a:r>
              <a:rPr lang="en-US" sz="30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8375904" y="2990088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педагогов прошли повышение квалификации по наставничеству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548640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4123944"/>
            <a:ext cx="384048" cy="38404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22960" y="457200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B71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2000" b="1" dirty="0">
                <a:solidFill>
                  <a:srgbClr val="E27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→  </a:t>
            </a:r>
            <a:r>
              <a:rPr lang="en-US" sz="30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9" name="Text 13"/>
          <p:cNvSpPr/>
          <p:nvPr/>
        </p:nvSpPr>
        <p:spPr>
          <a:xfrm>
            <a:off x="822960" y="5184648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наставляемых курирует каждый наставник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4325112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EEF3F4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9432" y="4123944"/>
            <a:ext cx="384048" cy="38404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599432" y="457200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B71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r>
              <a:rPr lang="en-US" sz="2000" b="1" dirty="0">
                <a:solidFill>
                  <a:srgbClr val="E27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→  </a:t>
            </a:r>
            <a:r>
              <a:rPr lang="en-US" sz="30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</a:t>
            </a:r>
            <a:endParaRPr lang="en-US" sz="2000" dirty="0"/>
          </a:p>
        </p:txBody>
      </p:sp>
      <p:sp>
        <p:nvSpPr>
          <p:cNvPr id="23" name="Text 16"/>
          <p:cNvSpPr/>
          <p:nvPr/>
        </p:nvSpPr>
        <p:spPr>
          <a:xfrm>
            <a:off x="4599432" y="5184648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конкурсов, олимпиад и семинаров с участием пар</a:t>
            </a:r>
            <a:endParaRPr lang="en-US" sz="1400" dirty="0"/>
          </a:p>
        </p:txBody>
      </p:sp>
      <p:sp>
        <p:nvSpPr>
          <p:cNvPr id="24" name="Shape 17"/>
          <p:cNvSpPr/>
          <p:nvPr/>
        </p:nvSpPr>
        <p:spPr>
          <a:xfrm>
            <a:off x="8101584" y="38862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BF1E3"/>
          </a:solidFill>
          <a:ln/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5904" y="4142232"/>
            <a:ext cx="384048" cy="38404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375904" y="4782312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Устойчивый рост по всем показателям за год</a:t>
            </a: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28" name="Text 20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27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РЕАЛИЗАЦИИ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457200" y="106523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Сформированная методическая база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645920"/>
          <a:ext cx="60350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812280" y="1645920"/>
            <a:ext cx="4526280" cy="4206240"/>
          </a:xfrm>
          <a:prstGeom prst="roundRect">
            <a:avLst>
              <a:gd name="adj" fmla="val 1739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874520"/>
            <a:ext cx="402336" cy="40233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89520" y="187452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9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Нормативно-методические документы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7086600" y="2468880"/>
            <a:ext cx="40233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Положение о наставничестве (2020)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мероприятий целевой модели наставничества 2020–2022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Положение о системе наставничества педагогических работников (2022)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Дорожная карта реализации Положения (2022)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Анкеты входного и выходного тестирования «педагог – педагог»</a:t>
            </a:r>
            <a:endParaRPr lang="en-US" sz="1200" dirty="0"/>
          </a:p>
          <a:p>
            <a:pPr marL="342900" indent="-342900">
              <a:lnSpc>
                <a:spcPct val="112000"/>
              </a:lnSpc>
              <a:buSzPct val="100000"/>
              <a:buChar char="✓"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наставничества педагогических работников (2025)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57200" y="65288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ГАПОУ СО «НТТМПС» · Система наставничества педагогических работников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33856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71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14CACF-62AE-4849-B090-4DC286DA73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0"/>
            <a:ext cx="7296728" cy="14730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939</Words>
  <Application>Microsoft Office PowerPoint</Application>
  <PresentationFormat>Широкоэкранный</PresentationFormat>
  <Paragraphs>166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Cambria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наставничества в СПО — ГАПОУ СО «НТТМПС»</dc:title>
  <dc:subject>PptxGenJS Presentation</dc:subject>
  <dc:creator>ГАПОУ СО «НТТМПС»</dc:creator>
  <cp:lastModifiedBy>Admin</cp:lastModifiedBy>
  <cp:revision>4</cp:revision>
  <dcterms:created xsi:type="dcterms:W3CDTF">2026-07-08T05:20:30Z</dcterms:created>
  <dcterms:modified xsi:type="dcterms:W3CDTF">2026-07-08T06:04:23Z</dcterms:modified>
</cp:coreProperties>
</file>