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8" r:id="rId3"/>
    <p:sldId id="269" r:id="rId4"/>
    <p:sldId id="259" r:id="rId5"/>
    <p:sldId id="260" r:id="rId6"/>
    <p:sldId id="270" r:id="rId7"/>
    <p:sldId id="261" r:id="rId8"/>
    <p:sldId id="262" r:id="rId9"/>
    <p:sldId id="276" r:id="rId10"/>
    <p:sldId id="275" r:id="rId11"/>
    <p:sldId id="271" r:id="rId12"/>
    <p:sldId id="257" r:id="rId13"/>
    <p:sldId id="277" r:id="rId14"/>
    <p:sldId id="264" r:id="rId15"/>
    <p:sldId id="272" r:id="rId16"/>
    <p:sldId id="273" r:id="rId17"/>
    <p:sldId id="265" r:id="rId18"/>
    <p:sldId id="279" r:id="rId19"/>
    <p:sldId id="263" r:id="rId20"/>
    <p:sldId id="278" r:id="rId21"/>
    <p:sldId id="274"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59" autoAdjust="0"/>
    <p:restoredTop sz="94660"/>
  </p:normalViewPr>
  <p:slideViewPr>
    <p:cSldViewPr>
      <p:cViewPr varScale="1">
        <p:scale>
          <a:sx n="69" d="100"/>
          <a:sy n="69" d="100"/>
        </p:scale>
        <p:origin x="-135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B4C71EC6-210F-42DE-9C53-41977AD35B3D}" type="datetimeFigureOut">
              <a:rPr lang="ru-RU" smtClean="0"/>
              <a:pPr/>
              <a:t>28.02.2026</a:t>
            </a:fld>
            <a:endParaRPr lang="ru-RU"/>
          </a:p>
        </p:txBody>
      </p:sp>
      <p:sp>
        <p:nvSpPr>
          <p:cNvPr id="16" name="Номер слайда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B4C71EC6-210F-42DE-9C53-41977AD35B3D}" type="datetimeFigureOut">
              <a:rPr lang="ru-RU" smtClean="0"/>
              <a:pPr/>
              <a:t>28.02.2026</a:t>
            </a:fld>
            <a:endParaRPr lang="ru-RU"/>
          </a:p>
        </p:txBody>
      </p:sp>
      <p:sp>
        <p:nvSpPr>
          <p:cNvPr id="15" name="Номер слайда 14"/>
          <p:cNvSpPr>
            <a:spLocks noGrp="1"/>
          </p:cNvSpPr>
          <p:nvPr>
            <p:ph type="sldNum" sz="quarter" idx="15"/>
          </p:nvPr>
        </p:nvSpPr>
        <p:spPr/>
        <p:txBody>
          <a:bodyPr/>
          <a:lstStyle>
            <a:lvl1pPr algn="ctr">
              <a:defRPr/>
            </a:lvl1pPr>
          </a:lstStyle>
          <a:p>
            <a:fld id="{B19B0651-EE4F-4900-A07F-96A6BFA9D0F0}"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B4C71EC6-210F-42DE-9C53-41977AD35B3D}" type="datetimeFigureOut">
              <a:rPr lang="ru-RU" smtClean="0"/>
              <a:pPr/>
              <a:t>28.02.2026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B4C71EC6-210F-42DE-9C53-41977AD35B3D}" type="datetimeFigureOut">
              <a:rPr lang="ru-RU" smtClean="0"/>
              <a:pPr/>
              <a:t>28.02.2026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28.02.2026</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4C71EC6-210F-42DE-9C53-41977AD35B3D}" type="datetimeFigureOut">
              <a:rPr lang="ru-RU" smtClean="0"/>
              <a:pPr/>
              <a:t>28.02.2026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28.02.2026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B4C71EC6-210F-42DE-9C53-41977AD35B3D}" type="datetimeFigureOut">
              <a:rPr lang="ru-RU" smtClean="0"/>
              <a:pPr/>
              <a:t>28.02.2026</a:t>
            </a:fld>
            <a:endParaRPr lang="ru-RU"/>
          </a:p>
        </p:txBody>
      </p:sp>
      <p:sp>
        <p:nvSpPr>
          <p:cNvPr id="9" name="Номер слайда 8"/>
          <p:cNvSpPr>
            <a:spLocks noGrp="1"/>
          </p:cNvSpPr>
          <p:nvPr>
            <p:ph type="sldNum" sz="quarter" idx="15"/>
          </p:nvPr>
        </p:nvSpPr>
        <p:spPr/>
        <p:txBody>
          <a:bodyPr/>
          <a:lstStyle/>
          <a:p>
            <a:fld id="{B19B0651-EE4F-4900-A07F-96A6BFA9D0F0}"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B4C71EC6-210F-42DE-9C53-41977AD35B3D}" type="datetimeFigureOut">
              <a:rPr lang="ru-RU" smtClean="0"/>
              <a:pPr/>
              <a:t>28.02.2026</a:t>
            </a:fld>
            <a:endParaRPr lang="ru-RU"/>
          </a:p>
        </p:txBody>
      </p:sp>
      <p:sp>
        <p:nvSpPr>
          <p:cNvPr id="9" name="Номер слайда 8"/>
          <p:cNvSpPr>
            <a:spLocks noGrp="1"/>
          </p:cNvSpPr>
          <p:nvPr>
            <p:ph type="sldNum" sz="quarter" idx="11"/>
          </p:nvPr>
        </p:nvSpPr>
        <p:spPr/>
        <p:txBody>
          <a:bodyPr/>
          <a:lstStyle/>
          <a:p>
            <a:fld id="{B19B0651-EE4F-4900-A07F-96A6BFA9D0F0}"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28.02.2026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28.02.2026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C71EC6-210F-42DE-9C53-41977AD35B3D}" type="datetimeFigureOut">
              <a:rPr lang="ru-RU" smtClean="0"/>
              <a:pPr/>
              <a:t>28.02.2026</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19B0651-EE4F-4900-A07F-96A6BFA9D0F0}"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vladikavkaz-osetia.ru/upload/iblock/775/ysas6y4zlxnxfgwe6365gbkugbo155e0.jpg" TargetMode="Externa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39552" y="404664"/>
            <a:ext cx="8223448" cy="6048672"/>
          </a:xfrm>
        </p:spPr>
        <p:txBody>
          <a:bodyPr/>
          <a:lstStyle/>
          <a:p>
            <a:endParaRPr lang="ru-RU" dirty="0"/>
          </a:p>
        </p:txBody>
      </p:sp>
      <p:sp>
        <p:nvSpPr>
          <p:cNvPr id="2" name="Заголовок 1"/>
          <p:cNvSpPr>
            <a:spLocks noGrp="1"/>
          </p:cNvSpPr>
          <p:nvPr>
            <p:ph type="ctrTitle"/>
          </p:nvPr>
        </p:nvSpPr>
        <p:spPr>
          <a:xfrm>
            <a:off x="467544" y="0"/>
            <a:ext cx="7920880" cy="6165304"/>
          </a:xfrm>
        </p:spPr>
        <p:txBody>
          <a:bodyPr/>
          <a:lstStyle/>
          <a:p>
            <a:r>
              <a:rPr lang="ru-RU" sz="2000" b="1" dirty="0" smtClean="0">
                <a:solidFill>
                  <a:schemeClr val="bg2"/>
                </a:solidFill>
              </a:rPr>
              <a:t> </a:t>
            </a:r>
            <a:r>
              <a:rPr lang="ru-RU" sz="2000" b="1" dirty="0" smtClean="0">
                <a:solidFill>
                  <a:schemeClr val="bg2"/>
                </a:solidFill>
                <a:effectLst/>
              </a:rPr>
              <a:t> </a:t>
            </a:r>
            <a:r>
              <a:rPr lang="ru-RU" sz="2000" b="1" dirty="0">
                <a:solidFill>
                  <a:schemeClr val="bg1"/>
                </a:solidFill>
                <a:effectLst/>
              </a:rPr>
              <a:t>Республиканский конкурс   исследовательских  и туристических               </a:t>
            </a:r>
            <a:br>
              <a:rPr lang="ru-RU" sz="2000" b="1" dirty="0">
                <a:solidFill>
                  <a:schemeClr val="bg1"/>
                </a:solidFill>
                <a:effectLst/>
              </a:rPr>
            </a:br>
            <a:r>
              <a:rPr lang="ru-RU" sz="2000" b="1" dirty="0">
                <a:solidFill>
                  <a:schemeClr val="bg1"/>
                </a:solidFill>
                <a:effectLst/>
              </a:rPr>
              <a:t>           проектов «Экскурс-прорыв: направление – Осетия</a:t>
            </a:r>
            <a:r>
              <a:rPr lang="ru-RU" sz="2000" b="1" dirty="0" smtClean="0">
                <a:solidFill>
                  <a:schemeClr val="bg1"/>
                </a:solidFill>
                <a:effectLst/>
              </a:rPr>
              <a:t>»!</a:t>
            </a:r>
            <a:r>
              <a:rPr lang="ru-RU" sz="2000" b="1" dirty="0" smtClean="0">
                <a:solidFill>
                  <a:schemeClr val="bg1"/>
                </a:solidFill>
              </a:rPr>
              <a:t/>
            </a:r>
            <a:br>
              <a:rPr lang="ru-RU" sz="2000" b="1" dirty="0" smtClean="0">
                <a:solidFill>
                  <a:schemeClr val="bg1"/>
                </a:solidFill>
              </a:rPr>
            </a:br>
            <a:r>
              <a:rPr lang="ru-RU" sz="1600" dirty="0" smtClean="0">
                <a:solidFill>
                  <a:schemeClr val="bg1"/>
                </a:solidFill>
                <a:effectLst/>
                <a:latin typeface="Arial Black" panose="020B0A04020102020204" pitchFamily="34" charset="0"/>
              </a:rPr>
              <a:t>Тема работы</a:t>
            </a:r>
            <a:r>
              <a:rPr lang="ru-RU" sz="1600" dirty="0">
                <a:solidFill>
                  <a:schemeClr val="bg1"/>
                </a:solidFill>
                <a:effectLst/>
                <a:latin typeface="Arial Black" panose="020B0A04020102020204" pitchFamily="34" charset="0"/>
              </a:rPr>
              <a:t>:</a:t>
            </a:r>
            <a:br>
              <a:rPr lang="ru-RU" sz="1600" dirty="0">
                <a:solidFill>
                  <a:schemeClr val="bg1"/>
                </a:solidFill>
                <a:effectLst/>
                <a:latin typeface="Arial Black" panose="020B0A04020102020204" pitchFamily="34" charset="0"/>
              </a:rPr>
            </a:br>
            <a:r>
              <a:rPr lang="ru-RU" sz="1600" dirty="0" smtClean="0">
                <a:solidFill>
                  <a:schemeClr val="bg1"/>
                </a:solidFill>
                <a:effectLst/>
                <a:latin typeface="Arial Black" panose="020B0A04020102020204" pitchFamily="34" charset="0"/>
              </a:rPr>
              <a:t>Проект ««</a:t>
            </a:r>
            <a:r>
              <a:rPr lang="ru-RU" sz="1600" dirty="0">
                <a:solidFill>
                  <a:schemeClr val="bg1"/>
                </a:solidFill>
                <a:effectLst/>
                <a:latin typeface="Arial Black" panose="020B0A04020102020204" pitchFamily="34" charset="0"/>
              </a:rPr>
              <a:t>Наследие предков - наследие народа».</a:t>
            </a:r>
            <a:br>
              <a:rPr lang="ru-RU" sz="1600" dirty="0">
                <a:solidFill>
                  <a:schemeClr val="bg1"/>
                </a:solidFill>
                <a:effectLst/>
                <a:latin typeface="Arial Black" panose="020B0A04020102020204" pitchFamily="34" charset="0"/>
              </a:rPr>
            </a:br>
            <a:r>
              <a:rPr lang="ru-RU" sz="1600" dirty="0">
                <a:solidFill>
                  <a:schemeClr val="bg1"/>
                </a:solidFill>
                <a:effectLst/>
                <a:latin typeface="Arial Black" panose="020B0A04020102020204" pitchFamily="34" charset="0"/>
              </a:rPr>
              <a:t>(Сквер имени Аксо Колиева – единение природы и человека)».</a:t>
            </a:r>
            <a:br>
              <a:rPr lang="ru-RU" sz="1600" dirty="0">
                <a:solidFill>
                  <a:schemeClr val="bg1"/>
                </a:solidFill>
                <a:effectLst/>
                <a:latin typeface="Arial Black" panose="020B0A04020102020204" pitchFamily="34" charset="0"/>
              </a:rPr>
            </a:br>
            <a:r>
              <a:rPr lang="ru-RU" sz="1600" dirty="0">
                <a:solidFill>
                  <a:schemeClr val="bg1"/>
                </a:solidFill>
                <a:effectLst/>
                <a:latin typeface="Arial Black" panose="020B0A04020102020204" pitchFamily="34" charset="0"/>
              </a:rPr>
              <a:t> </a:t>
            </a:r>
            <a:br>
              <a:rPr lang="ru-RU" sz="1600" dirty="0">
                <a:solidFill>
                  <a:schemeClr val="bg1"/>
                </a:solidFill>
                <a:effectLst/>
                <a:latin typeface="Arial Black" panose="020B0A04020102020204" pitchFamily="34" charset="0"/>
              </a:rPr>
            </a:br>
            <a:r>
              <a:rPr lang="ru-RU" sz="1600" dirty="0">
                <a:solidFill>
                  <a:schemeClr val="bg1"/>
                </a:solidFill>
                <a:effectLst/>
                <a:latin typeface="Arial Black" panose="020B0A04020102020204" pitchFamily="34" charset="0"/>
              </a:rPr>
              <a:t>Номинация: Рациональное использование природных богатств как составная часть  патриотического воспитания молодежи.</a:t>
            </a:r>
            <a:br>
              <a:rPr lang="ru-RU" sz="1600" dirty="0">
                <a:solidFill>
                  <a:schemeClr val="bg1"/>
                </a:solidFill>
                <a:effectLst/>
                <a:latin typeface="Arial Black" panose="020B0A04020102020204" pitchFamily="34" charset="0"/>
              </a:rPr>
            </a:br>
            <a:r>
              <a:rPr lang="ru-RU" sz="1600" i="1" dirty="0">
                <a:solidFill>
                  <a:schemeClr val="bg1"/>
                </a:solidFill>
                <a:effectLst/>
                <a:latin typeface="Arial Black" panose="020B0A04020102020204" pitchFamily="34" charset="0"/>
              </a:rPr>
              <a:t> </a:t>
            </a:r>
            <a:r>
              <a:rPr lang="ru-RU" sz="1600" dirty="0">
                <a:solidFill>
                  <a:schemeClr val="bg1"/>
                </a:solidFill>
                <a:effectLst/>
                <a:latin typeface="Arial Black" panose="020B0A04020102020204" pitchFamily="34" charset="0"/>
              </a:rPr>
              <a:t/>
            </a:r>
            <a:br>
              <a:rPr lang="ru-RU" sz="1600" dirty="0">
                <a:solidFill>
                  <a:schemeClr val="bg1"/>
                </a:solidFill>
                <a:effectLst/>
                <a:latin typeface="Arial Black" panose="020B0A04020102020204" pitchFamily="34" charset="0"/>
              </a:rPr>
            </a:br>
            <a:r>
              <a:rPr lang="ru-RU" sz="1600" dirty="0" smtClean="0">
                <a:solidFill>
                  <a:schemeClr val="bg1"/>
                </a:solidFill>
                <a:effectLst/>
                <a:latin typeface="Arial Black" panose="020B0A04020102020204" pitchFamily="34" charset="0"/>
              </a:rPr>
              <a:t/>
            </a:r>
            <a:br>
              <a:rPr lang="ru-RU" sz="1600" dirty="0" smtClean="0">
                <a:solidFill>
                  <a:schemeClr val="bg1"/>
                </a:solidFill>
                <a:effectLst/>
                <a:latin typeface="Arial Black" panose="020B0A04020102020204" pitchFamily="34" charset="0"/>
              </a:rPr>
            </a:br>
            <a:r>
              <a:rPr lang="ru-RU" sz="1600" dirty="0" smtClean="0">
                <a:solidFill>
                  <a:schemeClr val="bg1"/>
                </a:solidFill>
                <a:effectLst/>
                <a:latin typeface="Arial Black" panose="020B0A04020102020204" pitchFamily="34" charset="0"/>
              </a:rPr>
              <a:t>                                                               </a:t>
            </a:r>
            <a:r>
              <a:rPr lang="ru-RU" sz="1600" i="1" dirty="0" smtClean="0">
                <a:solidFill>
                  <a:schemeClr val="bg1"/>
                </a:solidFill>
                <a:effectLst/>
                <a:latin typeface="Arial Black" panose="020B0A04020102020204" pitchFamily="34" charset="0"/>
              </a:rPr>
              <a:t>Выполнил:: </a:t>
            </a:r>
            <a:r>
              <a:rPr lang="ru-RU" sz="1600" i="1" dirty="0" smtClean="0">
                <a:solidFill>
                  <a:schemeClr val="bg1"/>
                </a:solidFill>
                <a:effectLst/>
                <a:latin typeface="Arial Black" panose="020B0A04020102020204" pitchFamily="34" charset="0"/>
              </a:rPr>
              <a:t/>
            </a:r>
            <a:br>
              <a:rPr lang="ru-RU" sz="1600" i="1" dirty="0" smtClean="0">
                <a:solidFill>
                  <a:schemeClr val="bg1"/>
                </a:solidFill>
                <a:effectLst/>
                <a:latin typeface="Arial Black" panose="020B0A04020102020204" pitchFamily="34" charset="0"/>
              </a:rPr>
            </a:br>
            <a:r>
              <a:rPr lang="ru-RU" sz="1600" i="1" dirty="0" smtClean="0">
                <a:solidFill>
                  <a:schemeClr val="bg1"/>
                </a:solidFill>
                <a:effectLst/>
                <a:latin typeface="Arial Black" panose="020B0A04020102020204" pitchFamily="34" charset="0"/>
              </a:rPr>
              <a:t>                                                                    </a:t>
            </a:r>
            <a:br>
              <a:rPr lang="ru-RU" sz="1600" i="1" dirty="0" smtClean="0">
                <a:solidFill>
                  <a:schemeClr val="bg1"/>
                </a:solidFill>
                <a:effectLst/>
                <a:latin typeface="Arial Black" panose="020B0A04020102020204" pitchFamily="34" charset="0"/>
              </a:rPr>
            </a:br>
            <a:r>
              <a:rPr lang="ru-RU" sz="1600" i="1" dirty="0">
                <a:solidFill>
                  <a:schemeClr val="bg1"/>
                </a:solidFill>
                <a:effectLst/>
                <a:latin typeface="Arial Black" panose="020B0A04020102020204" pitchFamily="34" charset="0"/>
              </a:rPr>
              <a:t> </a:t>
            </a:r>
            <a:r>
              <a:rPr lang="ru-RU" sz="1600" i="1" dirty="0" smtClean="0">
                <a:solidFill>
                  <a:schemeClr val="bg1"/>
                </a:solidFill>
                <a:effectLst/>
                <a:latin typeface="Arial Black" panose="020B0A04020102020204" pitchFamily="34" charset="0"/>
              </a:rPr>
              <a:t>                                          </a:t>
            </a:r>
            <a:r>
              <a:rPr lang="ru-RU" sz="1600" dirty="0" smtClean="0">
                <a:solidFill>
                  <a:schemeClr val="bg1"/>
                </a:solidFill>
                <a:effectLst/>
                <a:latin typeface="Arial Black" panose="020B0A04020102020204" pitchFamily="34" charset="0"/>
              </a:rPr>
              <a:t> </a:t>
            </a:r>
            <a:r>
              <a:rPr lang="ru-RU" sz="1600" i="1" dirty="0" err="1" smtClean="0">
                <a:solidFill>
                  <a:schemeClr val="bg1"/>
                </a:solidFill>
                <a:effectLst/>
                <a:latin typeface="Arial Black" panose="020B0A04020102020204" pitchFamily="34" charset="0"/>
              </a:rPr>
              <a:t>Томаев</a:t>
            </a:r>
            <a:r>
              <a:rPr lang="ru-RU" sz="1600" i="1" dirty="0" smtClean="0">
                <a:solidFill>
                  <a:schemeClr val="bg1"/>
                </a:solidFill>
                <a:effectLst/>
                <a:latin typeface="Arial Black" panose="020B0A04020102020204" pitchFamily="34" charset="0"/>
              </a:rPr>
              <a:t> </a:t>
            </a:r>
            <a:r>
              <a:rPr lang="ru-RU" sz="1600" i="1" dirty="0">
                <a:solidFill>
                  <a:schemeClr val="bg1"/>
                </a:solidFill>
                <a:effectLst/>
                <a:latin typeface="Arial Black" panose="020B0A04020102020204" pitchFamily="34" charset="0"/>
              </a:rPr>
              <a:t>Арсен, </a:t>
            </a:r>
            <a:r>
              <a:rPr lang="ru-RU" sz="1600" i="1" dirty="0">
                <a:solidFill>
                  <a:schemeClr val="bg1"/>
                </a:solidFill>
                <a:effectLst/>
                <a:latin typeface="Arial Black" panose="020B0A04020102020204" pitchFamily="34" charset="0"/>
              </a:rPr>
              <a:t> </a:t>
            </a:r>
            <a:r>
              <a:rPr lang="ru-RU" sz="1600" i="1" dirty="0" smtClean="0">
                <a:solidFill>
                  <a:schemeClr val="bg1"/>
                </a:solidFill>
                <a:effectLst/>
                <a:latin typeface="Arial Black" panose="020B0A04020102020204" pitchFamily="34" charset="0"/>
              </a:rPr>
              <a:t>9 класс</a:t>
            </a:r>
            <a:br>
              <a:rPr lang="ru-RU" sz="1600" i="1" dirty="0" smtClean="0">
                <a:solidFill>
                  <a:schemeClr val="bg1"/>
                </a:solidFill>
                <a:effectLst/>
                <a:latin typeface="Arial Black" panose="020B0A04020102020204" pitchFamily="34" charset="0"/>
              </a:rPr>
            </a:br>
            <a:r>
              <a:rPr lang="ru-RU" sz="1600" dirty="0">
                <a:solidFill>
                  <a:schemeClr val="bg1"/>
                </a:solidFill>
                <a:effectLst/>
                <a:latin typeface="Arial Black" panose="020B0A04020102020204" pitchFamily="34" charset="0"/>
              </a:rPr>
              <a:t/>
            </a:r>
            <a:br>
              <a:rPr lang="ru-RU" sz="1600" dirty="0">
                <a:solidFill>
                  <a:schemeClr val="bg1"/>
                </a:solidFill>
                <a:effectLst/>
                <a:latin typeface="Arial Black" panose="020B0A04020102020204" pitchFamily="34" charset="0"/>
              </a:rPr>
            </a:br>
            <a:r>
              <a:rPr lang="ru-RU" sz="1600" dirty="0" smtClean="0">
                <a:solidFill>
                  <a:schemeClr val="bg1"/>
                </a:solidFill>
                <a:effectLst/>
                <a:latin typeface="Arial Black" panose="020B0A04020102020204" pitchFamily="34" charset="0"/>
              </a:rPr>
              <a:t>                                         </a:t>
            </a:r>
            <a:r>
              <a:rPr lang="ru-RU" sz="1600" i="1" dirty="0" smtClean="0">
                <a:solidFill>
                  <a:schemeClr val="bg1"/>
                </a:solidFill>
                <a:effectLst/>
                <a:latin typeface="Arial Black" panose="020B0A04020102020204" pitchFamily="34" charset="0"/>
              </a:rPr>
              <a:t>РСО-Алания</a:t>
            </a:r>
            <a:r>
              <a:rPr lang="ru-RU" sz="1600" i="1" dirty="0">
                <a:solidFill>
                  <a:schemeClr val="bg1"/>
                </a:solidFill>
                <a:effectLst/>
                <a:latin typeface="Arial Black" panose="020B0A04020102020204" pitchFamily="34" charset="0"/>
              </a:rPr>
              <a:t>, </a:t>
            </a:r>
            <a:r>
              <a:rPr lang="ru-RU" sz="1600" i="1" dirty="0" smtClean="0">
                <a:solidFill>
                  <a:schemeClr val="bg1"/>
                </a:solidFill>
                <a:effectLst/>
                <a:latin typeface="Arial Black" panose="020B0A04020102020204" pitchFamily="34" charset="0"/>
              </a:rPr>
              <a:t>МБОУ </a:t>
            </a:r>
            <a:r>
              <a:rPr lang="ru-RU" sz="1600" i="1" dirty="0">
                <a:solidFill>
                  <a:schemeClr val="bg1"/>
                </a:solidFill>
                <a:effectLst/>
                <a:latin typeface="Arial Black" panose="020B0A04020102020204" pitchFamily="34" charset="0"/>
              </a:rPr>
              <a:t>гимназия №45.</a:t>
            </a:r>
            <a:r>
              <a:rPr lang="ru-RU" sz="1600" dirty="0">
                <a:solidFill>
                  <a:schemeClr val="bg1"/>
                </a:solidFill>
                <a:effectLst/>
                <a:latin typeface="Arial Black" panose="020B0A04020102020204" pitchFamily="34" charset="0"/>
              </a:rPr>
              <a:t/>
            </a:r>
            <a:br>
              <a:rPr lang="ru-RU" sz="1600" dirty="0">
                <a:solidFill>
                  <a:schemeClr val="bg1"/>
                </a:solidFill>
                <a:effectLst/>
                <a:latin typeface="Arial Black" panose="020B0A04020102020204" pitchFamily="34" charset="0"/>
              </a:rPr>
            </a:br>
            <a:r>
              <a:rPr lang="ru-RU" sz="1600" i="1" dirty="0">
                <a:solidFill>
                  <a:schemeClr val="bg1"/>
                </a:solidFill>
                <a:effectLst/>
                <a:latin typeface="Arial Black" panose="020B0A04020102020204" pitchFamily="34" charset="0"/>
              </a:rPr>
              <a:t> </a:t>
            </a:r>
            <a:r>
              <a:rPr lang="ru-RU" sz="1600" dirty="0">
                <a:solidFill>
                  <a:schemeClr val="bg1"/>
                </a:solidFill>
                <a:effectLst/>
                <a:latin typeface="Arial Black" panose="020B0A04020102020204" pitchFamily="34" charset="0"/>
              </a:rPr>
              <a:t/>
            </a:r>
            <a:br>
              <a:rPr lang="ru-RU" sz="1600" dirty="0">
                <a:solidFill>
                  <a:schemeClr val="bg1"/>
                </a:solidFill>
                <a:effectLst/>
                <a:latin typeface="Arial Black" panose="020B0A04020102020204" pitchFamily="34" charset="0"/>
              </a:rPr>
            </a:br>
            <a:r>
              <a:rPr lang="ru-RU" sz="1600" dirty="0" smtClean="0">
                <a:solidFill>
                  <a:schemeClr val="bg1"/>
                </a:solidFill>
                <a:effectLst/>
                <a:latin typeface="Arial Black" panose="020B0A04020102020204" pitchFamily="34" charset="0"/>
              </a:rPr>
              <a:t>                                              </a:t>
            </a:r>
            <a:r>
              <a:rPr lang="ru-RU" sz="1600" i="1" dirty="0" smtClean="0">
                <a:solidFill>
                  <a:schemeClr val="bg1"/>
                </a:solidFill>
                <a:effectLst/>
                <a:latin typeface="Arial Black" panose="020B0A04020102020204" pitchFamily="34" charset="0"/>
              </a:rPr>
              <a:t>Руководитель:    </a:t>
            </a:r>
            <a:r>
              <a:rPr lang="ru-RU" sz="1600" i="1" dirty="0" err="1" smtClean="0">
                <a:solidFill>
                  <a:schemeClr val="bg1"/>
                </a:solidFill>
                <a:effectLst/>
                <a:latin typeface="Arial Black" panose="020B0A04020102020204" pitchFamily="34" charset="0"/>
              </a:rPr>
              <a:t>Гурциева</a:t>
            </a:r>
            <a:r>
              <a:rPr lang="ru-RU" sz="1600" i="1" dirty="0" smtClean="0">
                <a:solidFill>
                  <a:schemeClr val="bg1"/>
                </a:solidFill>
                <a:effectLst/>
                <a:latin typeface="Arial Black" panose="020B0A04020102020204" pitchFamily="34" charset="0"/>
              </a:rPr>
              <a:t> </a:t>
            </a:r>
            <a:r>
              <a:rPr lang="ru-RU" sz="1600" i="1" dirty="0">
                <a:solidFill>
                  <a:schemeClr val="bg1"/>
                </a:solidFill>
                <a:effectLst/>
                <a:latin typeface="Arial Black" panose="020B0A04020102020204" pitchFamily="34" charset="0"/>
              </a:rPr>
              <a:t>Альбина Алинбековна, </a:t>
            </a:r>
            <a:r>
              <a:rPr lang="ru-RU" sz="1600" i="1" dirty="0" smtClean="0">
                <a:solidFill>
                  <a:schemeClr val="bg1"/>
                </a:solidFill>
                <a:effectLst/>
                <a:latin typeface="Arial Black" panose="020B0A04020102020204" pitchFamily="34" charset="0"/>
              </a:rPr>
              <a:t>                   </a:t>
            </a:r>
            <a:r>
              <a:rPr lang="en-US" sz="1600" i="1" dirty="0" smtClean="0">
                <a:solidFill>
                  <a:schemeClr val="bg1"/>
                </a:solidFill>
                <a:effectLst/>
                <a:latin typeface="Arial Black" panose="020B0A04020102020204" pitchFamily="34" charset="0"/>
              </a:rPr>
              <a:t>      </a:t>
            </a:r>
            <a:br>
              <a:rPr lang="en-US" sz="1600" i="1" dirty="0" smtClean="0">
                <a:solidFill>
                  <a:schemeClr val="bg1"/>
                </a:solidFill>
                <a:effectLst/>
                <a:latin typeface="Arial Black" panose="020B0A04020102020204" pitchFamily="34" charset="0"/>
              </a:rPr>
            </a:br>
            <a:r>
              <a:rPr lang="en-US" sz="1600" i="1" dirty="0" smtClean="0">
                <a:solidFill>
                  <a:schemeClr val="bg1"/>
                </a:solidFill>
                <a:effectLst/>
                <a:latin typeface="Arial Black" panose="020B0A04020102020204" pitchFamily="34" charset="0"/>
              </a:rPr>
              <a:t>                                                                                        </a:t>
            </a:r>
            <a:r>
              <a:rPr lang="ru-RU" sz="1600" i="1" dirty="0" smtClean="0">
                <a:solidFill>
                  <a:schemeClr val="bg1"/>
                </a:solidFill>
                <a:effectLst/>
                <a:latin typeface="Arial Black" panose="020B0A04020102020204" pitchFamily="34" charset="0"/>
              </a:rPr>
              <a:t>учитель </a:t>
            </a:r>
            <a:r>
              <a:rPr lang="ru-RU" sz="1600" i="1" dirty="0">
                <a:solidFill>
                  <a:schemeClr val="bg1"/>
                </a:solidFill>
                <a:effectLst/>
                <a:latin typeface="Arial Black" panose="020B0A04020102020204" pitchFamily="34" charset="0"/>
              </a:rPr>
              <a:t>географии</a:t>
            </a:r>
            <a:r>
              <a:rPr lang="ru-RU" sz="1600" dirty="0">
                <a:solidFill>
                  <a:schemeClr val="bg1"/>
                </a:solidFill>
                <a:effectLst/>
                <a:latin typeface="Arial Black" panose="020B0A04020102020204" pitchFamily="34" charset="0"/>
              </a:rPr>
              <a:t/>
            </a:r>
            <a:br>
              <a:rPr lang="ru-RU" sz="1600" dirty="0">
                <a:solidFill>
                  <a:schemeClr val="bg1"/>
                </a:solidFill>
                <a:effectLst/>
                <a:latin typeface="Arial Black" panose="020B0A04020102020204" pitchFamily="34" charset="0"/>
              </a:rPr>
            </a:br>
            <a:r>
              <a:rPr lang="ru-RU" sz="1600" dirty="0" smtClean="0">
                <a:solidFill>
                  <a:schemeClr val="bg1"/>
                </a:solidFill>
                <a:effectLst/>
                <a:latin typeface="Arial Black" panose="020B0A04020102020204" pitchFamily="34" charset="0"/>
              </a:rPr>
              <a:t/>
            </a:r>
            <a:br>
              <a:rPr lang="ru-RU" sz="1600" dirty="0" smtClean="0">
                <a:solidFill>
                  <a:schemeClr val="bg1"/>
                </a:solidFill>
                <a:effectLst/>
                <a:latin typeface="Arial Black" panose="020B0A04020102020204" pitchFamily="34" charset="0"/>
              </a:rPr>
            </a:br>
            <a:r>
              <a:rPr lang="ru-RU" sz="1600" i="1" dirty="0" smtClean="0">
                <a:solidFill>
                  <a:schemeClr val="bg1"/>
                </a:solidFill>
                <a:effectLst/>
                <a:latin typeface="Arial Black" panose="020B0A04020102020204" pitchFamily="34" charset="0"/>
              </a:rPr>
              <a:t>г</a:t>
            </a:r>
            <a:r>
              <a:rPr lang="ru-RU" sz="1600" i="1" dirty="0">
                <a:solidFill>
                  <a:schemeClr val="bg1"/>
                </a:solidFill>
                <a:effectLst/>
                <a:latin typeface="Arial Black" panose="020B0A04020102020204" pitchFamily="34" charset="0"/>
              </a:rPr>
              <a:t>. </a:t>
            </a:r>
            <a:r>
              <a:rPr lang="ru-RU" sz="1600" i="1" dirty="0" smtClean="0">
                <a:solidFill>
                  <a:schemeClr val="bg1"/>
                </a:solidFill>
                <a:effectLst/>
                <a:latin typeface="Arial Black" panose="020B0A04020102020204" pitchFamily="34" charset="0"/>
              </a:rPr>
              <a:t> Владикавказ</a:t>
            </a:r>
            <a:endParaRPr lang="ru-RU" dirty="0"/>
          </a:p>
        </p:txBody>
      </p:sp>
    </p:spTree>
    <p:extLst>
      <p:ext uri="{BB962C8B-B14F-4D97-AF65-F5344CB8AC3E}">
        <p14:creationId xmlns:p14="http://schemas.microsoft.com/office/powerpoint/2010/main" val="2239885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p:nvPr/>
        </p:nvGrpSpPr>
        <p:grpSpPr>
          <a:xfrm>
            <a:off x="432214" y="251108"/>
            <a:ext cx="8443997" cy="5665199"/>
            <a:chOff x="3539620" y="1401032"/>
            <a:chExt cx="5182707" cy="1914304"/>
          </a:xfrm>
        </p:grpSpPr>
        <p:sp>
          <p:nvSpPr>
            <p:cNvPr id="1048594" name="文本框 128"/>
            <p:cNvSpPr txBox="1">
              <a:spLocks noChangeArrowheads="1"/>
            </p:cNvSpPr>
            <p:nvPr/>
          </p:nvSpPr>
          <p:spPr bwMode="auto">
            <a:xfrm>
              <a:off x="3605277" y="1649662"/>
              <a:ext cx="5078283" cy="77999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pPr>
              <a:r>
                <a:rPr kumimoji="0" lang="ru-RU" altLang="en-US"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В работе, посвященной «Скверу имени Аксо Колиева», </a:t>
              </a:r>
              <a:r>
                <a:rPr kumimoji="0" lang="ru-RU" altLang="en-US" sz="1600" b="0" i="0" u="none" strike="noStrike" kern="1200" cap="none" spc="0" normalizeH="0" baseline="0" noProof="0" dirty="0" smtClean="0">
                  <a:ln>
                    <a:noFill/>
                  </a:ln>
                  <a:solidFill>
                    <a:prstClr val="black"/>
                  </a:solidFill>
                  <a:effectLst/>
                  <a:latin typeface="Arial" panose="020B0604020202020204" pitchFamily="34" charset="0"/>
                  <a:ea typeface="Arial" panose="020B0604020202020204" pitchFamily="34" charset="0"/>
                  <a:cs typeface="+mn-cs"/>
                  <a:sym typeface="+mn-ea"/>
                </a:rPr>
                <a:t> </a:t>
              </a:r>
              <a:r>
                <a:rPr kumimoji="0" lang="ru-RU" altLang="en-US"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исследуем единение природы и человека, а также связь поколений, которые передают любовь и заботу о родном крае. Главная миссия семьи и общества — растить патриотов. Утрата культурных ценностей ведет к духовному оскудению и разрыву исторической памяти, что негативно сказывается на жизни будущих поколений. Мы ответственны за наследие предков и решили проанализировать культурные традиции осетинского народа, их связь с природой, а также выяснить отношение молодежи к историческому наследию и патриотическому воспитанию</a:t>
              </a:r>
              <a:r>
                <a:rPr kumimoji="0" lang="ru-RU" altLang="en-US" sz="1600" b="0" i="0" u="none" strike="noStrike" kern="1200" cap="none" spc="0" normalizeH="0" baseline="0" noProof="0" dirty="0" smtClean="0">
                  <a:ln>
                    <a:noFill/>
                  </a:ln>
                  <a:solidFill>
                    <a:prstClr val="black"/>
                  </a:solidFill>
                  <a:effectLst/>
                  <a:latin typeface="Arial" panose="020B0604020202020204" pitchFamily="34" charset="0"/>
                  <a:ea typeface="Arial" panose="020B0604020202020204" pitchFamily="34" charset="0"/>
                  <a:cs typeface="+mn-cs"/>
                  <a:sym typeface="+mn-ea"/>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pPr>
              <a:r>
                <a:rPr lang="ru-RU" altLang="zh-CN" sz="1600" dirty="0">
                  <a:solidFill>
                    <a:prstClr val="black"/>
                  </a:solidFill>
                  <a:uLnTx/>
                  <a:uFillTx/>
                  <a:latin typeface="Arial" panose="020B0604020202020204" pitchFamily="34" charset="0"/>
                  <a:ea typeface="Arial" panose="020B0604020202020204" pitchFamily="34" charset="0"/>
                  <a:sym typeface="+mn-ea"/>
                </a:rPr>
                <a:t> </a:t>
              </a:r>
              <a:r>
                <a:rPr lang="ru-RU" altLang="zh-CN" sz="1600" dirty="0" smtClean="0">
                  <a:solidFill>
                    <a:prstClr val="black"/>
                  </a:solidFill>
                  <a:uLnTx/>
                  <a:uFillTx/>
                  <a:latin typeface="Arial" panose="020B0604020202020204" pitchFamily="34" charset="0"/>
                  <a:ea typeface="Arial" panose="020B0604020202020204" pitchFamily="34" charset="0"/>
                  <a:sym typeface="+mn-ea"/>
                </a:rPr>
                <a:t>   </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sym typeface="+mn-ea"/>
              </a:endParaRPr>
            </a:p>
          </p:txBody>
        </p:sp>
        <p:sp>
          <p:nvSpPr>
            <p:cNvPr id="1048595" name="文本框 129"/>
            <p:cNvSpPr txBox="1"/>
            <p:nvPr/>
          </p:nvSpPr>
          <p:spPr>
            <a:xfrm>
              <a:off x="3539620" y="1401032"/>
              <a:ext cx="5182707" cy="155999"/>
            </a:xfrm>
            <a:prstGeom prst="rect">
              <a:avLst/>
            </a:prstGeom>
            <a:noFill/>
            <a:ln w="9525">
              <a:noFill/>
            </a:ln>
          </p:spPr>
          <p:txBody>
            <a:bodyPr wrap="square" anchor="t" anchorCtr="0">
              <a:spAutoFit/>
            </a:bodyPr>
            <a:lstStyle/>
            <a:p>
              <a:r>
                <a:rPr lang="ru-RU" altLang="en-US" sz="2400" dirty="0">
                  <a:solidFill>
                    <a:srgbClr val="000000"/>
                  </a:solidFill>
                  <a:latin typeface="Arial" panose="020B0604020202020204" pitchFamily="34" charset="0"/>
                  <a:ea typeface="宋体" panose="02010600030101010101" pitchFamily="2" charset="-122"/>
                  <a:cs typeface="Arial" panose="020B0604020202020204" pitchFamily="34" charset="0"/>
                </a:rPr>
                <a:t>Актуальность и</a:t>
              </a:r>
              <a:r>
                <a:rPr lang="en-US" altLang="ru-RU" sz="2400" dirty="0">
                  <a:solidFill>
                    <a:srgbClr val="000000"/>
                  </a:solidFill>
                  <a:latin typeface="Arial" panose="020B0604020202020204" pitchFamily="34" charset="0"/>
                  <a:ea typeface="宋体" panose="02010600030101010101" pitchFamily="2" charset="-122"/>
                  <a:cs typeface="Arial" panose="020B0604020202020204" pitchFamily="34" charset="0"/>
                </a:rPr>
                <a:t> </a:t>
              </a:r>
              <a:r>
                <a:rPr lang="ru-RU" altLang="ru-RU" sz="2400" dirty="0">
                  <a:solidFill>
                    <a:srgbClr val="000000"/>
                  </a:solidFill>
                  <a:latin typeface="Arial" panose="020B0604020202020204" pitchFamily="34" charset="0"/>
                  <a:ea typeface="宋体" panose="02010600030101010101" pitchFamily="2" charset="-122"/>
                  <a:cs typeface="Arial" panose="020B0604020202020204" pitchFamily="34" charset="0"/>
                </a:rPr>
                <a:t>идея</a:t>
              </a:r>
              <a:r>
                <a:rPr lang="en-US" altLang="ru-RU" sz="2400" dirty="0">
                  <a:solidFill>
                    <a:srgbClr val="000000"/>
                  </a:solidFill>
                  <a:latin typeface="Arial" panose="020B0604020202020204" pitchFamily="34" charset="0"/>
                  <a:ea typeface="宋体" panose="02010600030101010101" pitchFamily="2" charset="-122"/>
                  <a:cs typeface="Arial" panose="020B0604020202020204" pitchFamily="34" charset="0"/>
                </a:rPr>
                <a:t> </a:t>
              </a:r>
              <a:r>
                <a:rPr lang="ru-RU" altLang="ru-RU" sz="2400" dirty="0">
                  <a:solidFill>
                    <a:srgbClr val="000000"/>
                  </a:solidFill>
                  <a:latin typeface="Arial" panose="020B0604020202020204" pitchFamily="34" charset="0"/>
                  <a:ea typeface="宋体" panose="02010600030101010101" pitchFamily="2" charset="-122"/>
                  <a:cs typeface="Arial" panose="020B0604020202020204" pitchFamily="34" charset="0"/>
                </a:rPr>
                <a:t>работы</a:t>
              </a:r>
              <a:r>
                <a:rPr lang="en-US" altLang="ru-RU" sz="2400" dirty="0">
                  <a:solidFill>
                    <a:srgbClr val="000000"/>
                  </a:solidFill>
                  <a:latin typeface="Arial" panose="020B0604020202020204" pitchFamily="34" charset="0"/>
                  <a:ea typeface="宋体" panose="02010600030101010101" pitchFamily="2" charset="-122"/>
                  <a:cs typeface="Arial" panose="020B0604020202020204" pitchFamily="34" charset="0"/>
                </a:rPr>
                <a:t>:</a:t>
              </a:r>
              <a:endParaRPr lang="zh-CN" altLang="en-US" sz="2400" dirty="0">
                <a:solidFill>
                  <a:srgbClr val="000000"/>
                </a:solidFill>
                <a:latin typeface="Arial" panose="020B0604020202020204" pitchFamily="34" charset="0"/>
                <a:ea typeface="Arial" panose="020B0604020202020204" pitchFamily="34" charset="0"/>
              </a:endParaRPr>
            </a:p>
          </p:txBody>
        </p:sp>
        <p:sp>
          <p:nvSpPr>
            <p:cNvPr id="1048596" name="文本框 127"/>
            <p:cNvSpPr txBox="1">
              <a:spLocks noChangeArrowheads="1"/>
            </p:cNvSpPr>
            <p:nvPr/>
          </p:nvSpPr>
          <p:spPr bwMode="auto">
            <a:xfrm>
              <a:off x="3617219" y="2299534"/>
              <a:ext cx="5078283" cy="1143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pPr>
              <a:r>
                <a:rPr kumimoji="0" lang="ru-RU" altLang="en-US"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Сквер</a:t>
              </a:r>
              <a:r>
                <a:rPr kumimoji="0" lang="en-US"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 </a:t>
              </a:r>
              <a:r>
                <a:rPr kumimoji="0" lang="ru-RU"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имени</a:t>
              </a:r>
              <a:r>
                <a:rPr kumimoji="0" lang="en-US"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 </a:t>
              </a:r>
              <a:r>
                <a:rPr kumimoji="0" lang="ru-RU"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Аксо</a:t>
              </a:r>
              <a:r>
                <a:rPr kumimoji="0" lang="en-US"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 </a:t>
              </a:r>
              <a:r>
                <a:rPr kumimoji="0" lang="ru-RU"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Колиева</a:t>
              </a:r>
              <a:r>
                <a:rPr kumimoji="0" lang="en-US"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 - </a:t>
              </a:r>
              <a:r>
                <a:rPr kumimoji="0" lang="ru-RU"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из прошлого</a:t>
              </a:r>
              <a:r>
                <a:rPr kumimoji="0" lang="en-US"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 </a:t>
              </a:r>
              <a:r>
                <a:rPr kumimoji="0" lang="ru-RU"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в</a:t>
              </a:r>
              <a:r>
                <a:rPr kumimoji="0" lang="en-US"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 </a:t>
              </a:r>
              <a:r>
                <a:rPr kumimoji="0" lang="ru-RU"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настоящее</a:t>
              </a:r>
              <a:r>
                <a:rPr kumimoji="0" lang="en-US"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sym typeface="+mn-ea"/>
              </a:endParaRPr>
            </a:p>
          </p:txBody>
        </p:sp>
        <p:sp>
          <p:nvSpPr>
            <p:cNvPr id="1048597" name="文本框 130"/>
            <p:cNvSpPr txBox="1"/>
            <p:nvPr/>
          </p:nvSpPr>
          <p:spPr>
            <a:xfrm>
              <a:off x="3575211" y="2160952"/>
              <a:ext cx="3433431" cy="405598"/>
            </a:xfrm>
            <a:prstGeom prst="rect">
              <a:avLst/>
            </a:prstGeom>
            <a:noFill/>
            <a:ln w="9525">
              <a:noFill/>
            </a:ln>
          </p:spPr>
          <p:txBody>
            <a:bodyPr wrap="square" anchor="t" anchorCtr="0">
              <a:spAutoFit/>
            </a:bodyPr>
            <a:lstStyle/>
            <a:p>
              <a:r>
                <a:rPr lang="ru-RU" altLang="en-US" sz="2400" dirty="0" smtClean="0">
                  <a:solidFill>
                    <a:srgbClr val="000000"/>
                  </a:solidFill>
                  <a:latin typeface="Arial" panose="020B0604020202020204" pitchFamily="34" charset="0"/>
                  <a:ea typeface="宋体" panose="02010600030101010101" pitchFamily="2" charset="-122"/>
                  <a:cs typeface="Arial" panose="020B0604020202020204" pitchFamily="34" charset="0"/>
                </a:rPr>
                <a:t>                        </a:t>
              </a:r>
            </a:p>
            <a:p>
              <a:endParaRPr lang="ru-RU" altLang="en-US" sz="2400" dirty="0" smtClean="0">
                <a:solidFill>
                  <a:srgbClr val="000000"/>
                </a:solidFill>
                <a:latin typeface="Arial" panose="020B0604020202020204" pitchFamily="34" charset="0"/>
                <a:ea typeface="宋体" panose="02010600030101010101" pitchFamily="2" charset="-122"/>
                <a:cs typeface="Arial" panose="020B0604020202020204" pitchFamily="34" charset="0"/>
              </a:endParaRPr>
            </a:p>
            <a:p>
              <a:endParaRPr lang="zh-CN" altLang="en-US" sz="2400" dirty="0">
                <a:solidFill>
                  <a:srgbClr val="000000"/>
                </a:solidFill>
                <a:latin typeface="Arial" panose="020B0604020202020204" pitchFamily="34" charset="0"/>
                <a:ea typeface="Arial" panose="020B0604020202020204" pitchFamily="34" charset="0"/>
              </a:endParaRPr>
            </a:p>
          </p:txBody>
        </p:sp>
        <p:sp>
          <p:nvSpPr>
            <p:cNvPr id="1048598" name="文本框 126"/>
            <p:cNvSpPr txBox="1">
              <a:spLocks noChangeArrowheads="1"/>
            </p:cNvSpPr>
            <p:nvPr/>
          </p:nvSpPr>
          <p:spPr bwMode="auto">
            <a:xfrm>
              <a:off x="3575211" y="2639339"/>
              <a:ext cx="5078283" cy="675997"/>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pPr>
              <a:r>
                <a:rPr kumimoji="0" lang="en-US"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1.</a:t>
              </a:r>
              <a:r>
                <a:rPr kumimoji="0" lang="ru-RU" altLang="en-US"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Разработать туристический маршрут: «Наследие предков – наследие народа». (Сквер имени Аксо  Колиева).</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sym typeface="+mn-ea"/>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pP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sym typeface="+mn-ea"/>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pPr>
              <a:r>
                <a:rPr kumimoji="0" lang="en-US"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2.</a:t>
              </a:r>
              <a:r>
                <a:rPr kumimoji="0" lang="ru-RU" altLang="en-US"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Раскрыть отношение общества, молодого поколения к историческим ценностям, важности понимания </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sym typeface="+mn-ea"/>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pPr>
              <a:r>
                <a:rPr kumimoji="0" lang="ru-RU" altLang="en-US"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термина патриотизм.</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sym typeface="+mn-ea"/>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pP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sym typeface="+mn-ea"/>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pPr>
              <a:r>
                <a:rPr kumimoji="0" lang="en-US" altLang="ru-RU"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3.</a:t>
              </a:r>
              <a:r>
                <a:rPr kumimoji="0" lang="ru-RU" altLang="en-US" sz="1600" b="0" i="0" u="none" strike="noStrike" kern="1200" cap="none" spc="0" normalizeH="0" baseline="0" noProof="0" dirty="0">
                  <a:ln>
                    <a:noFill/>
                  </a:ln>
                  <a:solidFill>
                    <a:prstClr val="black"/>
                  </a:solidFill>
                  <a:effectLst/>
                  <a:latin typeface="Arial" panose="020B0604020202020204" pitchFamily="34" charset="0"/>
                  <a:ea typeface="Arial" panose="020B0604020202020204" pitchFamily="34" charset="0"/>
                  <a:cs typeface="+mn-cs"/>
                  <a:sym typeface="+mn-ea"/>
                </a:rPr>
                <a:t> Предложить мероприятия по сохранению культурного и природного наследия. </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sym typeface="+mn-ea"/>
              </a:endParaRPr>
            </a:p>
          </p:txBody>
        </p:sp>
        <p:sp>
          <p:nvSpPr>
            <p:cNvPr id="1048599" name="文本框 131"/>
            <p:cNvSpPr txBox="1"/>
            <p:nvPr/>
          </p:nvSpPr>
          <p:spPr>
            <a:xfrm>
              <a:off x="3575212" y="2474861"/>
              <a:ext cx="1597025" cy="155999"/>
            </a:xfrm>
            <a:prstGeom prst="rect">
              <a:avLst/>
            </a:prstGeom>
            <a:noFill/>
            <a:ln w="9525">
              <a:noFill/>
            </a:ln>
          </p:spPr>
          <p:txBody>
            <a:bodyPr anchor="t" anchorCtr="0">
              <a:spAutoFit/>
            </a:bodyPr>
            <a:lstStyle/>
            <a:p>
              <a:r>
                <a:rPr lang="ru-RU" altLang="en-US" sz="2400" dirty="0" smtClean="0">
                  <a:solidFill>
                    <a:srgbClr val="000000"/>
                  </a:solidFill>
                  <a:latin typeface="Arial" panose="020B0604020202020204" pitchFamily="34" charset="0"/>
                  <a:ea typeface="宋体" panose="02010600030101010101" pitchFamily="2" charset="-122"/>
                  <a:cs typeface="Arial" panose="020B0604020202020204" pitchFamily="34" charset="0"/>
                </a:rPr>
                <a:t>Цели</a:t>
              </a:r>
              <a:r>
                <a:rPr lang="en-US" altLang="ru-RU" sz="2400" dirty="0">
                  <a:solidFill>
                    <a:srgbClr val="000000"/>
                  </a:solidFill>
                  <a:latin typeface="Arial" panose="020B0604020202020204" pitchFamily="34" charset="0"/>
                  <a:ea typeface="宋体" panose="02010600030101010101" pitchFamily="2" charset="-122"/>
                  <a:cs typeface="Arial" panose="020B0604020202020204" pitchFamily="34" charset="0"/>
                </a:rPr>
                <a:t>:</a:t>
              </a:r>
              <a:endParaRPr lang="zh-CN" altLang="en-US" sz="2400" dirty="0">
                <a:solidFill>
                  <a:srgbClr val="000000"/>
                </a:solidFill>
                <a:latin typeface="Arial" panose="020B0604020202020204" pitchFamily="34" charset="0"/>
                <a:ea typeface="Arial" panose="020B0604020202020204" pitchFamily="34" charset="0"/>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文本框 128"/>
          <p:cNvSpPr txBox="1"/>
          <p:nvPr/>
        </p:nvSpPr>
        <p:spPr>
          <a:xfrm>
            <a:off x="-394705" y="180653"/>
            <a:ext cx="2826074" cy="582613"/>
          </a:xfrm>
          <a:prstGeom prst="rect">
            <a:avLst/>
          </a:prstGeom>
          <a:noFill/>
          <a:ln w="9525">
            <a:noFill/>
          </a:ln>
        </p:spPr>
        <p:txBody>
          <a:bodyPr wrap="square" anchor="t" anchorCtr="0">
            <a:spAutoFit/>
          </a:bodyPr>
          <a:lstStyle/>
          <a:p>
            <a:pPr algn="ctr"/>
            <a:r>
              <a:rPr lang="ru-RU" altLang="zh-CN" sz="3200" dirty="0">
                <a:solidFill>
                  <a:srgbClr val="000000"/>
                </a:solidFill>
                <a:latin typeface="Arial" panose="020B0604020202020204" pitchFamily="34" charset="0"/>
                <a:ea typeface="宋体" panose="02010600030101010101" pitchFamily="2" charset="-122"/>
                <a:cs typeface="Arial" panose="020B0604020202020204" pitchFamily="34" charset="0"/>
              </a:rPr>
              <a:t>Задачи</a:t>
            </a:r>
            <a:r>
              <a:rPr lang="en-US" altLang="ru-RU" sz="3200" dirty="0">
                <a:solidFill>
                  <a:srgbClr val="000000"/>
                </a:solidFill>
                <a:latin typeface="Arial" panose="020B0604020202020204" pitchFamily="34" charset="0"/>
                <a:ea typeface="宋体" panose="02010600030101010101" pitchFamily="2" charset="-122"/>
                <a:cs typeface="Arial" panose="020B0604020202020204" pitchFamily="34" charset="0"/>
              </a:rPr>
              <a:t>:</a:t>
            </a:r>
            <a:endParaRPr lang="en-US" altLang="zh-CN" sz="3200" dirty="0">
              <a:solidFill>
                <a:srgbClr val="000000"/>
              </a:solidFill>
              <a:latin typeface="Arial" panose="020B0604020202020204" pitchFamily="34" charset="0"/>
              <a:ea typeface="Arial" panose="020B0604020202020204" pitchFamily="34" charset="0"/>
            </a:endParaRPr>
          </a:p>
        </p:txBody>
      </p:sp>
      <p:sp>
        <p:nvSpPr>
          <p:cNvPr id="1048602" name="TextBox 1048601"/>
          <p:cNvSpPr txBox="1"/>
          <p:nvPr/>
        </p:nvSpPr>
        <p:spPr>
          <a:xfrm>
            <a:off x="432212" y="763264"/>
            <a:ext cx="7727663" cy="2554545"/>
          </a:xfrm>
          <a:prstGeom prst="rect">
            <a:avLst/>
          </a:prstGeom>
        </p:spPr>
        <p:txBody>
          <a:bodyPr wrap="square" rtlCol="0">
            <a:spAutoFit/>
          </a:bodyPr>
          <a:lstStyle/>
          <a:p>
            <a:r>
              <a:rPr lang="en-US" altLang="ru-RU" sz="1600" dirty="0">
                <a:solidFill>
                  <a:srgbClr val="000000"/>
                </a:solidFill>
              </a:rPr>
              <a:t>1.</a:t>
            </a:r>
            <a:r>
              <a:rPr lang="ru-RU" sz="1600" dirty="0">
                <a:solidFill>
                  <a:srgbClr val="000000"/>
                </a:solidFill>
              </a:rPr>
              <a:t>Изучить справочный и интернет материал о  культурно-исторических и природных памятниках Северной Осетии-Алании.
</a:t>
            </a:r>
          </a:p>
          <a:p>
            <a:r>
              <a:rPr lang="ru-RU" sz="1600" dirty="0">
                <a:solidFill>
                  <a:srgbClr val="000000"/>
                </a:solidFill>
              </a:rPr>
              <a:t>
</a:t>
            </a:r>
            <a:r>
              <a:rPr lang="en-US" altLang="ru-RU" sz="1600" dirty="0">
                <a:solidFill>
                  <a:srgbClr val="000000"/>
                </a:solidFill>
              </a:rPr>
              <a:t>2.</a:t>
            </a:r>
            <a:r>
              <a:rPr lang="ru-RU" sz="1600" dirty="0">
                <a:solidFill>
                  <a:srgbClr val="000000"/>
                </a:solidFill>
              </a:rPr>
              <a:t>Пообщаться с местными жителями и собрать материал.
Провести социологическое исследование: «Отношение гостей и местных жителей к природным и культурным памятникам».
 </a:t>
            </a:r>
          </a:p>
          <a:p>
            <a:r>
              <a:rPr lang="en-US" altLang="ru-RU" sz="1600" dirty="0">
                <a:solidFill>
                  <a:srgbClr val="000000"/>
                </a:solidFill>
              </a:rPr>
              <a:t>3.</a:t>
            </a:r>
            <a:r>
              <a:rPr lang="ru-RU" sz="1600" dirty="0">
                <a:solidFill>
                  <a:srgbClr val="000000"/>
                </a:solidFill>
              </a:rPr>
              <a:t>Привлечь внимание общественности к решению экологических  и нравственных проблем</a:t>
            </a:r>
          </a:p>
        </p:txBody>
      </p:sp>
      <p:sp>
        <p:nvSpPr>
          <p:cNvPr id="1048603" name="TextBox 1048602"/>
          <p:cNvSpPr txBox="1"/>
          <p:nvPr/>
        </p:nvSpPr>
        <p:spPr>
          <a:xfrm>
            <a:off x="432213" y="3244872"/>
            <a:ext cx="6821493" cy="3231654"/>
          </a:xfrm>
          <a:prstGeom prst="rect">
            <a:avLst/>
          </a:prstGeom>
        </p:spPr>
        <p:txBody>
          <a:bodyPr wrap="square" rtlCol="0">
            <a:spAutoFit/>
          </a:bodyPr>
          <a:lstStyle/>
          <a:p>
            <a:r>
              <a:rPr lang="ru-RU" sz="2800" dirty="0">
                <a:solidFill>
                  <a:srgbClr val="000000"/>
                </a:solidFill>
              </a:rPr>
              <a:t>Методы исследования:
</a:t>
            </a:r>
            <a:r>
              <a:rPr lang="ru-RU" sz="1600" dirty="0">
                <a:solidFill>
                  <a:srgbClr val="000000"/>
                </a:solidFill>
              </a:rPr>
              <a:t>Описательный, сравнительно-сопоставительный, интервьюирование, экскурсионный.
</a:t>
            </a:r>
            <a:r>
              <a:rPr lang="ru-RU" sz="2800" dirty="0">
                <a:solidFill>
                  <a:srgbClr val="000000"/>
                </a:solidFill>
              </a:rPr>
              <a:t>
</a:t>
            </a:r>
            <a:endParaRPr lang="ru-RU" sz="1600" dirty="0">
              <a:solidFill>
                <a:srgbClr val="000000"/>
              </a:solidFill>
            </a:endParaRPr>
          </a:p>
          <a:p>
            <a:r>
              <a:rPr lang="ru-RU" sz="2800" dirty="0">
                <a:solidFill>
                  <a:srgbClr val="000000"/>
                </a:solidFill>
              </a:rPr>
              <a:t>Гипотеза:</a:t>
            </a:r>
            <a:endParaRPr lang="ru-RU" sz="1600" dirty="0">
              <a:solidFill>
                <a:srgbClr val="000000"/>
              </a:solidFill>
            </a:endParaRPr>
          </a:p>
          <a:p>
            <a:r>
              <a:rPr lang="ru-RU" sz="2800" dirty="0">
                <a:solidFill>
                  <a:srgbClr val="000000"/>
                </a:solidFill>
              </a:rPr>
              <a:t> </a:t>
            </a:r>
            <a:r>
              <a:rPr lang="ru-RU" sz="1600" dirty="0">
                <a:solidFill>
                  <a:srgbClr val="000000"/>
                </a:solidFill>
              </a:rPr>
              <a:t>«Сохраняя культурное и природное наследие - воспитываем патриота и гражданина».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гимназия 45\Desktop\кувандон\2e6bb979ba9e2e1969331347612b0544.jpg"/>
          <p:cNvPicPr>
            <a:picLocks noGrp="1" noChangeAspect="1" noChangeArrowheads="1"/>
          </p:cNvPicPr>
          <p:nvPr>
            <p:ph idx="1"/>
          </p:nvPr>
        </p:nvPicPr>
        <p:blipFill>
          <a:blip r:embed="rId2"/>
          <a:srcRect/>
          <a:stretch>
            <a:fillRect/>
          </a:stretch>
        </p:blipFill>
        <p:spPr bwMode="auto">
          <a:xfrm>
            <a:off x="4572000" y="1142984"/>
            <a:ext cx="4286280" cy="4643470"/>
          </a:xfrm>
          <a:prstGeom prst="rect">
            <a:avLst/>
          </a:prstGeom>
          <a:noFill/>
        </p:spPr>
      </p:pic>
      <p:sp>
        <p:nvSpPr>
          <p:cNvPr id="3" name="Заголовок 2"/>
          <p:cNvSpPr>
            <a:spLocks noGrp="1"/>
          </p:cNvSpPr>
          <p:nvPr>
            <p:ph type="title"/>
          </p:nvPr>
        </p:nvSpPr>
        <p:spPr>
          <a:xfrm>
            <a:off x="428596" y="1142984"/>
            <a:ext cx="4071966" cy="5500726"/>
          </a:xfrm>
        </p:spPr>
        <p:txBody>
          <a:bodyPr>
            <a:normAutofit fontScale="90000"/>
          </a:bodyPr>
          <a:lstStyle/>
          <a:p>
            <a:r>
              <a:rPr lang="ru-RU" dirty="0" smtClean="0"/>
              <a:t/>
            </a:r>
            <a:br>
              <a:rPr lang="ru-RU" dirty="0" smtClean="0"/>
            </a:br>
            <a:r>
              <a:rPr lang="ru-RU" dirty="0" smtClean="0"/>
              <a:t>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t>
            </a:r>
            <a:r>
              <a:rPr lang="ru-RU" sz="4400" dirty="0" smtClean="0">
                <a:solidFill>
                  <a:schemeClr val="bg1"/>
                </a:solidFill>
              </a:rPr>
              <a:t>Святилище </a:t>
            </a:r>
            <a:r>
              <a:rPr lang="ru-RU" dirty="0" smtClean="0"/>
              <a:t>  </a:t>
            </a:r>
            <a:r>
              <a:rPr lang="ru-RU" sz="2200" dirty="0" smtClean="0">
                <a:solidFill>
                  <a:schemeClr val="bg1"/>
                </a:solidFill>
              </a:rPr>
              <a:t/>
            </a:r>
            <a:br>
              <a:rPr lang="ru-RU" sz="2200" dirty="0" smtClean="0">
                <a:solidFill>
                  <a:schemeClr val="bg1"/>
                </a:solidFill>
              </a:rPr>
            </a:br>
            <a:r>
              <a:rPr lang="ru-RU" sz="1600" dirty="0" smtClean="0">
                <a:solidFill>
                  <a:schemeClr val="bg1"/>
                </a:solidFill>
                <a:latin typeface="Arial Black" pitchFamily="34" charset="0"/>
              </a:rPr>
              <a:t>В одно время в </a:t>
            </a:r>
            <a:r>
              <a:rPr lang="ru-RU" sz="1600" dirty="0" err="1" smtClean="0">
                <a:solidFill>
                  <a:schemeClr val="bg1"/>
                </a:solidFill>
                <a:latin typeface="Arial Black" pitchFamily="34" charset="0"/>
              </a:rPr>
              <a:t>Ирыкауе</a:t>
            </a:r>
            <a:r>
              <a:rPr lang="ru-RU" sz="1600" dirty="0" smtClean="0">
                <a:solidFill>
                  <a:schemeClr val="bg1"/>
                </a:solidFill>
                <a:latin typeface="Arial Black" pitchFamily="34" charset="0"/>
              </a:rPr>
              <a:t> появилась эпидемия </a:t>
            </a:r>
            <a:r>
              <a:rPr lang="ru-RU" sz="1600" dirty="0" err="1" smtClean="0">
                <a:solidFill>
                  <a:schemeClr val="bg1"/>
                </a:solidFill>
                <a:latin typeface="Arial Black" pitchFamily="34" charset="0"/>
              </a:rPr>
              <a:t>холИрыхъæуы Хуыцауы</a:t>
            </a:r>
            <a:r>
              <a:rPr lang="ru-RU" sz="1600" dirty="0" smtClean="0">
                <a:solidFill>
                  <a:schemeClr val="bg1"/>
                </a:solidFill>
                <a:latin typeface="Arial Black" pitchFamily="34" charset="0"/>
              </a:rPr>
              <a:t> </a:t>
            </a:r>
            <a:r>
              <a:rPr lang="ru-RU" sz="1600" dirty="0" err="1" smtClean="0">
                <a:solidFill>
                  <a:schemeClr val="bg1"/>
                </a:solidFill>
                <a:latin typeface="Arial Black" pitchFamily="34" charset="0"/>
              </a:rPr>
              <a:t>дзуар</a:t>
            </a:r>
            <a:r>
              <a:rPr lang="ru-RU" sz="1600" dirty="0" smtClean="0">
                <a:solidFill>
                  <a:schemeClr val="bg1"/>
                </a:solidFill>
                <a:latin typeface="Arial Black" pitchFamily="34" charset="0"/>
              </a:rPr>
              <a:t/>
            </a:r>
            <a:br>
              <a:rPr lang="ru-RU" sz="1600" dirty="0" smtClean="0">
                <a:solidFill>
                  <a:schemeClr val="bg1"/>
                </a:solidFill>
                <a:latin typeface="Arial Black" pitchFamily="34" charset="0"/>
              </a:rPr>
            </a:br>
            <a:r>
              <a:rPr lang="ru-RU" sz="1600" dirty="0" smtClean="0">
                <a:solidFill>
                  <a:schemeClr val="bg1"/>
                </a:solidFill>
                <a:latin typeface="Arial Black" pitchFamily="34" charset="0"/>
              </a:rPr>
              <a:t>еры. Люди заражались и умирали целыми семьями. Одному из старейшин села, который всегда молился о спасении народа явился во сне </a:t>
            </a:r>
            <a:r>
              <a:rPr lang="ru-RU" sz="1600" dirty="0" err="1" smtClean="0">
                <a:solidFill>
                  <a:schemeClr val="bg1"/>
                </a:solidFill>
                <a:latin typeface="Arial Black" pitchFamily="34" charset="0"/>
              </a:rPr>
              <a:t>Уастырджи</a:t>
            </a:r>
            <a:r>
              <a:rPr lang="ru-RU" sz="1600" dirty="0" smtClean="0">
                <a:solidFill>
                  <a:schemeClr val="bg1"/>
                </a:solidFill>
                <a:latin typeface="Arial Black" pitchFamily="34" charset="0"/>
              </a:rPr>
              <a:t> и сказал:</a:t>
            </a:r>
            <a:br>
              <a:rPr lang="ru-RU" sz="1600" dirty="0" smtClean="0">
                <a:solidFill>
                  <a:schemeClr val="bg1"/>
                </a:solidFill>
                <a:latin typeface="Arial Black" pitchFamily="34" charset="0"/>
              </a:rPr>
            </a:br>
            <a:r>
              <a:rPr lang="ru-RU" sz="1600" dirty="0" smtClean="0">
                <a:solidFill>
                  <a:schemeClr val="bg1"/>
                </a:solidFill>
                <a:latin typeface="Arial Black" pitchFamily="34" charset="0"/>
              </a:rPr>
              <a:t>- Народ будет спасён, если ты сможешь принести себя в жертву и погибнуть за людей. Завтра ты должен утром выйти к пасущемуся стаду и оттуда выйдет белый бык, надо идти за ним и там, где он ляжет сделать </a:t>
            </a:r>
            <a:r>
              <a:rPr lang="ru-RU" sz="1600" dirty="0" err="1" smtClean="0">
                <a:solidFill>
                  <a:schemeClr val="bg1"/>
                </a:solidFill>
                <a:latin typeface="Arial Black" pitchFamily="34" charset="0"/>
              </a:rPr>
              <a:t>кувандон</a:t>
            </a:r>
            <a:r>
              <a:rPr lang="ru-RU" sz="1600" dirty="0" smtClean="0">
                <a:solidFill>
                  <a:schemeClr val="bg1"/>
                </a:solidFill>
                <a:latin typeface="Arial Black" pitchFamily="34" charset="0"/>
              </a:rPr>
              <a:t> – святилище </a:t>
            </a:r>
            <a:r>
              <a:rPr lang="ru-RU" sz="1600" dirty="0" err="1" smtClean="0">
                <a:solidFill>
                  <a:schemeClr val="bg1"/>
                </a:solidFill>
                <a:latin typeface="Arial Black" pitchFamily="34" charset="0"/>
              </a:rPr>
              <a:t>дзуару</a:t>
            </a:r>
            <a:r>
              <a:rPr lang="ru-RU" sz="1600" dirty="0" smtClean="0">
                <a:solidFill>
                  <a:schemeClr val="bg1"/>
                </a:solidFill>
                <a:latin typeface="Arial Black" pitchFamily="34" charset="0"/>
              </a:rPr>
              <a:t> Бога, принести в жертву этого быка и помолиться, тогда народ будет спасён. Но сам ты не доживёшь до следующего утра.</a:t>
            </a:r>
            <a:br>
              <a:rPr lang="ru-RU" sz="1600" dirty="0" smtClean="0">
                <a:solidFill>
                  <a:schemeClr val="bg1"/>
                </a:solidFill>
                <a:latin typeface="Arial Black" pitchFamily="34" charset="0"/>
              </a:rPr>
            </a:br>
            <a:r>
              <a:rPr lang="ru-RU" sz="1600" dirty="0" smtClean="0">
                <a:solidFill>
                  <a:schemeClr val="bg1"/>
                </a:solidFill>
                <a:latin typeface="Arial Black" pitchFamily="34" charset="0"/>
              </a:rPr>
              <a:t>Утром, проснувшись, </a:t>
            </a:r>
            <a:r>
              <a:rPr lang="ru-RU" sz="1600" dirty="0" err="1" smtClean="0">
                <a:solidFill>
                  <a:schemeClr val="bg1"/>
                </a:solidFill>
                <a:latin typeface="Arial Black" pitchFamily="34" charset="0"/>
              </a:rPr>
              <a:t>ПипоГурциев</a:t>
            </a:r>
            <a:r>
              <a:rPr lang="ru-RU" sz="1600" dirty="0" smtClean="0">
                <a:solidFill>
                  <a:schemeClr val="bg1"/>
                </a:solidFill>
                <a:latin typeface="Arial Black" pitchFamily="34" charset="0"/>
              </a:rPr>
              <a:t> сделал всё, что повелел ему </a:t>
            </a:r>
            <a:r>
              <a:rPr lang="ru-RU" sz="1600" dirty="0" err="1" smtClean="0">
                <a:solidFill>
                  <a:schemeClr val="bg1"/>
                </a:solidFill>
                <a:latin typeface="Arial Black" pitchFamily="34" charset="0"/>
              </a:rPr>
              <a:t>Уастырджи</a:t>
            </a:r>
            <a:r>
              <a:rPr lang="ru-RU" sz="1600" dirty="0" smtClean="0">
                <a:solidFill>
                  <a:schemeClr val="bg1"/>
                </a:solidFill>
                <a:latin typeface="Arial Black" pitchFamily="34" charset="0"/>
              </a:rPr>
              <a:t>. Народ действительно был спасён, эпидемия остановилась, но сам </a:t>
            </a:r>
            <a:r>
              <a:rPr lang="ru-RU" sz="1600" dirty="0" err="1" smtClean="0">
                <a:solidFill>
                  <a:schemeClr val="bg1"/>
                </a:solidFill>
                <a:latin typeface="Arial Black" pitchFamily="34" charset="0"/>
              </a:rPr>
              <a:t>Пипо</a:t>
            </a:r>
            <a:r>
              <a:rPr lang="ru-RU" sz="1600" dirty="0" smtClean="0">
                <a:solidFill>
                  <a:schemeClr val="bg1"/>
                </a:solidFill>
                <a:latin typeface="Arial Black" pitchFamily="34" charset="0"/>
              </a:rPr>
              <a:t> умер вечером того же дня.</a:t>
            </a:r>
            <a:r>
              <a:rPr lang="ru-RU" sz="1600" dirty="0" smtClean="0">
                <a:latin typeface="Arial Black" pitchFamily="34" charset="0"/>
              </a:rPr>
              <a:t/>
            </a:r>
            <a:br>
              <a:rPr lang="ru-RU" sz="1600" dirty="0" smtClean="0">
                <a:latin typeface="Arial Black" pitchFamily="34" charset="0"/>
              </a:rPr>
            </a:br>
            <a:endParaRPr lang="ru-RU" sz="1600" dirty="0">
              <a:latin typeface="Arial Black" pitchFamily="34" charset="0"/>
            </a:endParaRPr>
          </a:p>
        </p:txBody>
      </p:sp>
      <p:sp>
        <p:nvSpPr>
          <p:cNvPr id="1028" name="AutoShape 4" descr="C:\Users\%D0%B3%D0%B8%D0%BC%D0%BD%D0%B0%D0%B7%D0%B8%D1%8F 45\Desktop\%D0%BA%D1%83%D0%B2%D0%B0%D0%BD%D0%B4%D0%BE%D0%BD\2524A9F0-32A9-49F5-ACAC-29C370E8D421-1152x1536.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0" name="AutoShape 6" descr="C:\Users\%D0%B3%D0%B8%D0%BC%D0%BD%D0%B0%D0%B7%D0%B8%D1%8F 45\Desktop\%D0%BA%D1%83%D0%B2%D0%B0%D0%BD%D0%B4%D0%BE%D0%BD\2524A9F0-32A9-49F5-ACAC-29C370E8D421-1152x1536.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524000"/>
            <a:ext cx="4543428" cy="3119446"/>
          </a:xfrm>
        </p:spPr>
        <p:txBody>
          <a:bodyPr>
            <a:normAutofit lnSpcReduction="10000"/>
          </a:bodyPr>
          <a:lstStyle/>
          <a:p>
            <a:r>
              <a:rPr lang="ru-RU" dirty="0" smtClean="0">
                <a:solidFill>
                  <a:schemeClr val="bg1"/>
                </a:solidFill>
              </a:rPr>
              <a:t>Экологический  рейд к святым </a:t>
            </a:r>
            <a:r>
              <a:rPr lang="ru-RU" dirty="0" err="1" smtClean="0">
                <a:solidFill>
                  <a:schemeClr val="bg1"/>
                </a:solidFill>
              </a:rPr>
              <a:t>местам.Ребята</a:t>
            </a:r>
            <a:r>
              <a:rPr lang="ru-RU" dirty="0" smtClean="0">
                <a:solidFill>
                  <a:schemeClr val="bg1"/>
                </a:solidFill>
              </a:rPr>
              <a:t> </a:t>
            </a:r>
            <a:r>
              <a:rPr lang="ru-RU" dirty="0" err="1" smtClean="0">
                <a:solidFill>
                  <a:schemeClr val="bg1"/>
                </a:solidFill>
              </a:rPr>
              <a:t>экоклуба</a:t>
            </a:r>
            <a:r>
              <a:rPr lang="ru-RU" dirty="0" smtClean="0">
                <a:solidFill>
                  <a:schemeClr val="bg1"/>
                </a:solidFill>
              </a:rPr>
              <a:t> Альтаир, вместе с родителями решили прибраться на святом месте. Это долг каждого жителя Осетинской слободки</a:t>
            </a:r>
            <a:endParaRPr lang="ru-RU" dirty="0">
              <a:solidFill>
                <a:schemeClr val="bg1"/>
              </a:solidFill>
            </a:endParaRPr>
          </a:p>
        </p:txBody>
      </p:sp>
      <p:sp>
        <p:nvSpPr>
          <p:cNvPr id="3" name="Заголовок 2"/>
          <p:cNvSpPr>
            <a:spLocks noGrp="1"/>
          </p:cNvSpPr>
          <p:nvPr>
            <p:ph type="title"/>
          </p:nvPr>
        </p:nvSpPr>
        <p:spPr>
          <a:xfrm>
            <a:off x="500034" y="214290"/>
            <a:ext cx="8229600" cy="1219200"/>
          </a:xfrm>
        </p:spPr>
        <p:txBody>
          <a:bodyPr>
            <a:normAutofit fontScale="90000"/>
          </a:bodyPr>
          <a:lstStyle/>
          <a:p>
            <a:r>
              <a:rPr lang="ru-RU" dirty="0" smtClean="0"/>
              <a:t/>
            </a:r>
            <a:br>
              <a:rPr lang="ru-RU" dirty="0" smtClean="0"/>
            </a:br>
            <a:r>
              <a:rPr lang="ru-RU" dirty="0" smtClean="0"/>
              <a:t/>
            </a:r>
            <a:br>
              <a:rPr lang="ru-RU" dirty="0" smtClean="0"/>
            </a:br>
            <a:r>
              <a:rPr lang="ru-RU" dirty="0" smtClean="0"/>
              <a:t/>
            </a:r>
            <a:br>
              <a:rPr lang="ru-RU" dirty="0" smtClean="0"/>
            </a:br>
            <a:r>
              <a:rPr lang="ru-RU" sz="2700" dirty="0" smtClean="0">
                <a:solidFill>
                  <a:schemeClr val="bg1"/>
                </a:solidFill>
              </a:rPr>
              <a:t>Святилище </a:t>
            </a:r>
            <a:r>
              <a:rPr lang="ru-RU" sz="2700" dirty="0" err="1" smtClean="0">
                <a:solidFill>
                  <a:schemeClr val="bg1"/>
                </a:solidFill>
              </a:rPr>
              <a:t>ИрыхъæуыХуыцауыдзуар </a:t>
            </a:r>
            <a:r>
              <a:rPr lang="ru-RU" sz="2700" dirty="0" smtClean="0">
                <a:solidFill>
                  <a:schemeClr val="bg1"/>
                </a:solidFill>
              </a:rPr>
              <a:t>и </a:t>
            </a:r>
            <a:r>
              <a:rPr lang="ru-RU" sz="2700" dirty="0" err="1" smtClean="0">
                <a:solidFill>
                  <a:schemeClr val="bg1"/>
                </a:solidFill>
              </a:rPr>
              <a:t>Пипо</a:t>
            </a:r>
            <a:r>
              <a:rPr lang="ru-RU" sz="2700" dirty="0" smtClean="0">
                <a:solidFill>
                  <a:schemeClr val="bg1"/>
                </a:solidFill>
              </a:rPr>
              <a:t> </a:t>
            </a:r>
            <a:r>
              <a:rPr lang="ru-RU" sz="2700" dirty="0" err="1" smtClean="0">
                <a:solidFill>
                  <a:schemeClr val="bg1"/>
                </a:solidFill>
              </a:rPr>
              <a:t>Гурциев</a:t>
            </a:r>
            <a:r>
              <a:rPr lang="ru-RU" sz="2700" dirty="0" smtClean="0">
                <a:solidFill>
                  <a:schemeClr val="bg1"/>
                </a:solidFill>
              </a:rPr>
              <a:t>.</a:t>
            </a:r>
            <a:br>
              <a:rPr lang="ru-RU" sz="2700" dirty="0" smtClean="0">
                <a:solidFill>
                  <a:schemeClr val="bg1"/>
                </a:solidFill>
              </a:rPr>
            </a:br>
            <a:endParaRPr lang="ru-RU" sz="2700" dirty="0">
              <a:solidFill>
                <a:schemeClr val="bg1"/>
              </a:solidFill>
            </a:endParaRPr>
          </a:p>
        </p:txBody>
      </p:sp>
      <p:pic>
        <p:nvPicPr>
          <p:cNvPr id="4" name="Picture 7" descr="C:\Users\гимназия 45\Desktop\кувандон\2524A9F0-32A9-49F5-ACAC-29C370E8D421-1152x1536.jpeg"/>
          <p:cNvPicPr>
            <a:picLocks noChangeAspect="1" noChangeArrowheads="1"/>
          </p:cNvPicPr>
          <p:nvPr/>
        </p:nvPicPr>
        <p:blipFill>
          <a:blip r:embed="rId2"/>
          <a:srcRect/>
          <a:stretch>
            <a:fillRect/>
          </a:stretch>
        </p:blipFill>
        <p:spPr bwMode="auto">
          <a:xfrm>
            <a:off x="5143504" y="1214422"/>
            <a:ext cx="3732636" cy="4976847"/>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4" name="Рисунок 2097153"/>
          <p:cNvPicPr>
            <a:picLocks/>
          </p:cNvPicPr>
          <p:nvPr/>
        </p:nvPicPr>
        <p:blipFill>
          <a:blip r:embed="rId2" cstate="print"/>
          <a:stretch>
            <a:fillRect/>
          </a:stretch>
        </p:blipFill>
        <p:spPr>
          <a:xfrm>
            <a:off x="5148064" y="404664"/>
            <a:ext cx="3528392" cy="3240360"/>
          </a:xfrm>
          <a:prstGeom prst="rect">
            <a:avLst/>
          </a:prstGeom>
        </p:spPr>
      </p:pic>
      <p:sp>
        <p:nvSpPr>
          <p:cNvPr id="1048604" name="TextBox 1048603"/>
          <p:cNvSpPr txBox="1"/>
          <p:nvPr/>
        </p:nvSpPr>
        <p:spPr>
          <a:xfrm>
            <a:off x="116392" y="5176585"/>
            <a:ext cx="3797354" cy="584775"/>
          </a:xfrm>
          <a:prstGeom prst="rect">
            <a:avLst/>
          </a:prstGeom>
        </p:spPr>
        <p:txBody>
          <a:bodyPr wrap="square" rtlCol="0">
            <a:spAutoFit/>
          </a:bodyPr>
          <a:lstStyle/>
          <a:p>
            <a:r>
              <a:rPr lang="ru-RU" sz="3200" u="sng" dirty="0" smtClean="0">
                <a:solidFill>
                  <a:srgbClr val="000000"/>
                </a:solidFill>
                <a:effectLst>
                  <a:outerShdw blurRad="38100" dist="38100" dir="2700000" algn="br" rotWithShape="0">
                    <a:srgbClr val="000000"/>
                  </a:outerShdw>
                </a:effectLst>
              </a:rPr>
              <a:t>  </a:t>
            </a:r>
            <a:endParaRPr lang="ru-RU" sz="3200" u="sng" dirty="0">
              <a:solidFill>
                <a:srgbClr val="000000"/>
              </a:solidFill>
              <a:effectLst>
                <a:outerShdw blurRad="38100" dist="38100" dir="2700000" algn="br" rotWithShape="0">
                  <a:srgbClr val="000000"/>
                </a:outerShdw>
              </a:effectLst>
            </a:endParaRPr>
          </a:p>
        </p:txBody>
      </p:sp>
      <p:sp>
        <p:nvSpPr>
          <p:cNvPr id="1048605" name="TextBox 1048604"/>
          <p:cNvSpPr txBox="1"/>
          <p:nvPr/>
        </p:nvSpPr>
        <p:spPr>
          <a:xfrm>
            <a:off x="467545" y="658872"/>
            <a:ext cx="4320480" cy="1569660"/>
          </a:xfrm>
          <a:prstGeom prst="rect">
            <a:avLst/>
          </a:prstGeom>
        </p:spPr>
        <p:txBody>
          <a:bodyPr wrap="square" rtlCol="0">
            <a:spAutoFit/>
          </a:bodyPr>
          <a:lstStyle/>
          <a:p>
            <a:r>
              <a:rPr lang="ru-RU" sz="2400" u="sng" dirty="0" smtClean="0">
                <a:solidFill>
                  <a:srgbClr val="000000"/>
                </a:solidFill>
                <a:effectLst>
                  <a:outerShdw blurRad="38100" dist="38100" dir="2700000" algn="br" rotWithShape="0">
                    <a:srgbClr val="000000"/>
                  </a:outerShdw>
                </a:effectLst>
              </a:rPr>
              <a:t>Экскурсию для ребят гимназии 45  проводит </a:t>
            </a:r>
          </a:p>
          <a:p>
            <a:r>
              <a:rPr lang="ru-RU" sz="2400" u="sng" dirty="0" err="1" smtClean="0">
                <a:solidFill>
                  <a:srgbClr val="000000"/>
                </a:solidFill>
                <a:effectLst>
                  <a:outerShdw blurRad="38100" dist="38100" dir="2700000" algn="br" rotWithShape="0">
                    <a:srgbClr val="000000"/>
                  </a:outerShdw>
                </a:effectLst>
              </a:rPr>
              <a:t>Томаев</a:t>
            </a:r>
            <a:r>
              <a:rPr lang="ru-RU" sz="2400" u="sng" dirty="0" smtClean="0">
                <a:solidFill>
                  <a:srgbClr val="000000"/>
                </a:solidFill>
                <a:effectLst>
                  <a:outerShdw blurRad="38100" dist="38100" dir="2700000" algn="br" rotWithShape="0">
                    <a:srgbClr val="000000"/>
                  </a:outerShdw>
                </a:effectLst>
              </a:rPr>
              <a:t> Арсен , член                     эко клуба  «Альтаир»</a:t>
            </a:r>
            <a:endParaRPr lang="ru-RU" sz="2400" u="sng" dirty="0">
              <a:solidFill>
                <a:srgbClr val="000000"/>
              </a:solidFill>
              <a:effectLst>
                <a:outerShdw blurRad="38100" dist="38100" dir="2700000" algn="br" rotWithShape="0">
                  <a:srgbClr val="000000"/>
                </a:outerShdw>
              </a:effectLst>
            </a:endParaRPr>
          </a:p>
        </p:txBody>
      </p:sp>
      <p:pic>
        <p:nvPicPr>
          <p:cNvPr id="1026" name="Picture 2" descr="C:\Users\Альбина\Desktop\вешки 25\IMG-20250325-WA00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356992"/>
            <a:ext cx="5376597" cy="30243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гимназия 45\Desktop\кувандон\image-24-06-22-12-36-scaled.jpg"/>
          <p:cNvPicPr>
            <a:picLocks noGrp="1" noChangeAspect="1" noChangeArrowheads="1"/>
          </p:cNvPicPr>
          <p:nvPr>
            <p:ph idx="1"/>
          </p:nvPr>
        </p:nvPicPr>
        <p:blipFill>
          <a:blip r:embed="rId2" cstate="print"/>
          <a:stretch>
            <a:fillRect/>
          </a:stretch>
        </p:blipFill>
        <p:spPr bwMode="auto">
          <a:xfrm>
            <a:off x="3059832" y="1700808"/>
            <a:ext cx="5332615" cy="4002578"/>
          </a:xfrm>
          <a:prstGeom prst="rect">
            <a:avLst/>
          </a:prstGeom>
          <a:noFill/>
        </p:spPr>
      </p:pic>
      <p:sp>
        <p:nvSpPr>
          <p:cNvPr id="3" name="Заголовок 2"/>
          <p:cNvSpPr>
            <a:spLocks noGrp="1"/>
          </p:cNvSpPr>
          <p:nvPr>
            <p:ph type="title"/>
          </p:nvPr>
        </p:nvSpPr>
        <p:spPr/>
        <p:txBody>
          <a:bodyPr>
            <a:normAutofit fontScale="90000"/>
          </a:bodyPr>
          <a:lstStyle/>
          <a:p>
            <a:r>
              <a:rPr lang="ru-RU" dirty="0" smtClean="0"/>
              <a:t>                    </a:t>
            </a:r>
            <a:r>
              <a:rPr lang="ru-RU" dirty="0" err="1" smtClean="0"/>
              <a:t>Пипо</a:t>
            </a:r>
            <a:r>
              <a:rPr lang="ru-RU" dirty="0" smtClean="0"/>
              <a:t> </a:t>
            </a:r>
            <a:r>
              <a:rPr lang="ru-RU" dirty="0" err="1" smtClean="0"/>
              <a:t>Гурциев</a:t>
            </a:r>
            <a:r>
              <a:rPr lang="ru-RU" dirty="0" smtClean="0"/>
              <a:t>.</a:t>
            </a:r>
            <a:br>
              <a:rPr lang="ru-RU" dirty="0" smtClean="0"/>
            </a:br>
            <a:endParaRPr lang="ru-RU" dirty="0"/>
          </a:p>
        </p:txBody>
      </p:sp>
      <p:pic>
        <p:nvPicPr>
          <p:cNvPr id="18435" name="Picture 3" descr="C:\Users\гимназия 45\Desktop\кувандон\IMG_20170926_190619.jpg"/>
          <p:cNvPicPr>
            <a:picLocks noChangeAspect="1" noChangeArrowheads="1"/>
          </p:cNvPicPr>
          <p:nvPr/>
        </p:nvPicPr>
        <p:blipFill>
          <a:blip r:embed="rId3"/>
          <a:srcRect/>
          <a:stretch>
            <a:fillRect/>
          </a:stretch>
        </p:blipFill>
        <p:spPr bwMode="auto">
          <a:xfrm>
            <a:off x="-13501814" y="-18645342"/>
            <a:ext cx="7901483" cy="14382666"/>
          </a:xfrm>
          <a:prstGeom prst="rect">
            <a:avLst/>
          </a:prstGeom>
          <a:noFill/>
        </p:spPr>
      </p:pic>
      <p:pic>
        <p:nvPicPr>
          <p:cNvPr id="9" name="Picture 6" descr="C:\Users\гимназия 45\Desktop\кувандон\IMG_20170926_190619.jpg"/>
          <p:cNvPicPr>
            <a:picLocks noChangeAspect="1" noChangeArrowheads="1"/>
          </p:cNvPicPr>
          <p:nvPr/>
        </p:nvPicPr>
        <p:blipFill>
          <a:blip r:embed="rId3"/>
          <a:srcRect/>
          <a:stretch>
            <a:fillRect/>
          </a:stretch>
        </p:blipFill>
        <p:spPr bwMode="auto">
          <a:xfrm>
            <a:off x="-13144624" y="-54150028"/>
            <a:ext cx="19383376" cy="16930806"/>
          </a:xfrm>
          <a:prstGeom prst="rect">
            <a:avLst/>
          </a:prstGeom>
          <a:noFill/>
        </p:spPr>
      </p:pic>
      <p:pic>
        <p:nvPicPr>
          <p:cNvPr id="10" name="Picture 6" descr="C:\Users\гимназия 45\Desktop\кувандон\IMG_20170926_190619.jpg"/>
          <p:cNvPicPr>
            <a:picLocks noChangeAspect="1" noChangeArrowheads="1"/>
          </p:cNvPicPr>
          <p:nvPr/>
        </p:nvPicPr>
        <p:blipFill>
          <a:blip r:embed="rId3"/>
          <a:srcRect/>
          <a:stretch>
            <a:fillRect/>
          </a:stretch>
        </p:blipFill>
        <p:spPr bwMode="auto">
          <a:xfrm>
            <a:off x="14287568" y="8786850"/>
            <a:ext cx="19383376" cy="17097310"/>
          </a:xfrm>
          <a:prstGeom prst="rect">
            <a:avLst/>
          </a:prstGeom>
          <a:noFill/>
        </p:spPr>
      </p:pic>
      <p:pic>
        <p:nvPicPr>
          <p:cNvPr id="11" name="Picture 5" descr="C:\Users\гимназия 45\Desktop\кувандон\IMG_20170926_190619.jpg"/>
          <p:cNvPicPr>
            <a:picLocks noChangeAspect="1" noChangeArrowheads="1"/>
          </p:cNvPicPr>
          <p:nvPr/>
        </p:nvPicPr>
        <p:blipFill>
          <a:blip r:embed="rId4" cstate="print"/>
          <a:srcRect/>
          <a:stretch>
            <a:fillRect/>
          </a:stretch>
        </p:blipFill>
        <p:spPr bwMode="auto">
          <a:xfrm>
            <a:off x="286418" y="836712"/>
            <a:ext cx="3206314" cy="407196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00034" y="1071546"/>
            <a:ext cx="7972452" cy="5167330"/>
          </a:xfrm>
        </p:spPr>
        <p:txBody>
          <a:bodyPr>
            <a:normAutofit fontScale="77500" lnSpcReduction="20000"/>
          </a:bodyPr>
          <a:lstStyle/>
          <a:p>
            <a:r>
              <a:rPr lang="ru-RU" dirty="0" smtClean="0">
                <a:solidFill>
                  <a:schemeClr val="bg1"/>
                </a:solidFill>
              </a:rPr>
              <a:t>В 1931 г. академик А. А. Миллер интересующее нас городище приводил в качестве "катастрофического" примера гибели древних памятников. "У города Владикавказа, – писал он, – невдалеке от его южной окраины, находилось, по-видимому, очень обширное городище, относящееся, судя по подъемному материалу, к раннему средневековью. Наиболее полное исследование археологических находок владикавказского городища провел В. А. Кузнецов. Он же подвел черту под спором археологов о том, были ли на южной окраине Владикавказа город или селище, т.е. открытое поселение. В своей статье "Археологические памятники на южной окраине г. Орджоникидзе" он пишет: "…из приведенных выше сведений мы можем сделать вывод о том, что в V–X вв. на южной окраине г. Орджоникидзе существовал крупный населенный пункт, сопровождавшийся длительно функционировавшим катакомбным могильником", а также приводит доводы, доказывающие, что в I–IX веках нашей эры на месте современного Владикавказа был древний аланский город. </a:t>
            </a:r>
            <a:endParaRPr lang="ru-RU" dirty="0">
              <a:solidFill>
                <a:schemeClr val="bg1"/>
              </a:solidFill>
            </a:endParaRPr>
          </a:p>
        </p:txBody>
      </p:sp>
      <p:sp>
        <p:nvSpPr>
          <p:cNvPr id="3" name="Заголовок 2"/>
          <p:cNvSpPr>
            <a:spLocks noGrp="1"/>
          </p:cNvSpPr>
          <p:nvPr>
            <p:ph type="title"/>
          </p:nvPr>
        </p:nvSpPr>
        <p:spPr>
          <a:xfrm>
            <a:off x="285720" y="214290"/>
            <a:ext cx="8229600" cy="1219200"/>
          </a:xfrm>
        </p:spPr>
        <p:txBody>
          <a:bodyPr>
            <a:normAutofit fontScale="90000"/>
          </a:bodyPr>
          <a:lstStyle/>
          <a:p>
            <a:r>
              <a:rPr lang="ru-RU" b="1" dirty="0" smtClean="0">
                <a:solidFill>
                  <a:schemeClr val="bg1"/>
                </a:solidFill>
              </a:rPr>
              <a:t>    Владикавказское городище.</a:t>
            </a:r>
            <a:br>
              <a:rPr lang="ru-RU" b="1" dirty="0" smtClean="0">
                <a:solidFill>
                  <a:schemeClr val="bg1"/>
                </a:solidFill>
              </a:rPr>
            </a:br>
            <a:endParaRPr lang="ru-RU" b="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endParaRPr lang="ru-RU"/>
          </a:p>
        </p:txBody>
      </p:sp>
      <p:sp>
        <p:nvSpPr>
          <p:cNvPr id="3" name="Заголовок 2"/>
          <p:cNvSpPr>
            <a:spLocks noGrp="1"/>
          </p:cNvSpPr>
          <p:nvPr>
            <p:ph type="title"/>
          </p:nvPr>
        </p:nvSpPr>
        <p:spPr>
          <a:xfrm>
            <a:off x="714348" y="-142900"/>
            <a:ext cx="7572428" cy="2286016"/>
          </a:xfrm>
        </p:spPr>
        <p:txBody>
          <a:bodyPr>
            <a:normAutofit fontScale="90000"/>
          </a:bodyPr>
          <a:lstStyle/>
          <a:p>
            <a:r>
              <a:rPr lang="ru-RU" sz="2700" b="1" dirty="0" smtClean="0">
                <a:solidFill>
                  <a:schemeClr val="bg1"/>
                </a:solidFill>
              </a:rPr>
              <a:t>                                                                 </a:t>
            </a:r>
            <a:br>
              <a:rPr lang="ru-RU" sz="2700" b="1" dirty="0" smtClean="0">
                <a:solidFill>
                  <a:schemeClr val="bg1"/>
                </a:solidFill>
              </a:rPr>
            </a:br>
            <a:r>
              <a:rPr lang="ru-RU" sz="2700" b="1" dirty="0" smtClean="0">
                <a:solidFill>
                  <a:schemeClr val="bg1"/>
                </a:solidFill>
              </a:rPr>
              <a:t/>
            </a:r>
            <a:br>
              <a:rPr lang="ru-RU" sz="2700" b="1" dirty="0" smtClean="0">
                <a:solidFill>
                  <a:schemeClr val="bg1"/>
                </a:solidFill>
              </a:rPr>
            </a:br>
            <a:r>
              <a:rPr lang="ru-RU" sz="2700" b="1" dirty="0" smtClean="0">
                <a:solidFill>
                  <a:schemeClr val="bg1"/>
                </a:solidFill>
              </a:rPr>
              <a:t/>
            </a:r>
            <a:br>
              <a:rPr lang="ru-RU" sz="2700" b="1" dirty="0" smtClean="0">
                <a:solidFill>
                  <a:schemeClr val="bg1"/>
                </a:solidFill>
              </a:rPr>
            </a:br>
            <a:r>
              <a:rPr lang="ru-RU" sz="2700" b="1" dirty="0" smtClean="0">
                <a:solidFill>
                  <a:schemeClr val="bg1"/>
                </a:solidFill>
              </a:rPr>
              <a:t/>
            </a:r>
            <a:br>
              <a:rPr lang="ru-RU" sz="2700" b="1" dirty="0" smtClean="0">
                <a:solidFill>
                  <a:schemeClr val="bg1"/>
                </a:solidFill>
              </a:rPr>
            </a:br>
            <a:r>
              <a:rPr lang="ru-RU" sz="2700" b="1" dirty="0" smtClean="0">
                <a:solidFill>
                  <a:schemeClr val="bg1"/>
                </a:solidFill>
              </a:rPr>
              <a:t/>
            </a:r>
            <a:br>
              <a:rPr lang="ru-RU" sz="2700" b="1" dirty="0" smtClean="0">
                <a:solidFill>
                  <a:schemeClr val="bg1"/>
                </a:solidFill>
              </a:rPr>
            </a:br>
            <a:r>
              <a:rPr lang="ru-RU" sz="2700" b="1" dirty="0" smtClean="0">
                <a:solidFill>
                  <a:schemeClr val="bg1"/>
                </a:solidFill>
              </a:rPr>
              <a:t/>
            </a:r>
            <a:br>
              <a:rPr lang="ru-RU" sz="2700" b="1" dirty="0" smtClean="0">
                <a:solidFill>
                  <a:schemeClr val="bg1"/>
                </a:solidFill>
              </a:rPr>
            </a:br>
            <a:r>
              <a:rPr lang="ru-RU" sz="2700" b="1" dirty="0" smtClean="0">
                <a:solidFill>
                  <a:schemeClr val="bg1"/>
                </a:solidFill>
              </a:rPr>
              <a:t/>
            </a:r>
            <a:br>
              <a:rPr lang="ru-RU" sz="2700" b="1" dirty="0" smtClean="0">
                <a:solidFill>
                  <a:schemeClr val="bg1"/>
                </a:solidFill>
              </a:rPr>
            </a:br>
            <a:r>
              <a:rPr lang="ru-RU" sz="2700" b="1" dirty="0" smtClean="0">
                <a:solidFill>
                  <a:schemeClr val="bg1"/>
                </a:solidFill>
              </a:rPr>
              <a:t/>
            </a:r>
            <a:br>
              <a:rPr lang="ru-RU" sz="2700" b="1" dirty="0" smtClean="0">
                <a:solidFill>
                  <a:schemeClr val="bg1"/>
                </a:solidFill>
              </a:rPr>
            </a:br>
            <a:r>
              <a:rPr lang="ru-RU" sz="2700" b="1" dirty="0" smtClean="0">
                <a:solidFill>
                  <a:schemeClr val="bg1"/>
                </a:solidFill>
              </a:rPr>
              <a:t/>
            </a:r>
            <a:br>
              <a:rPr lang="ru-RU" sz="2700" b="1" dirty="0" smtClean="0">
                <a:solidFill>
                  <a:schemeClr val="bg1"/>
                </a:solidFill>
              </a:rPr>
            </a:br>
            <a:r>
              <a:rPr lang="ru-RU" sz="2700" b="1" dirty="0" smtClean="0">
                <a:solidFill>
                  <a:schemeClr val="bg1"/>
                </a:solidFill>
              </a:rPr>
              <a:t>Основание крепости Владикавказ и место нахождения  «</a:t>
            </a:r>
            <a:r>
              <a:rPr lang="ru-RU" sz="2700" b="1" dirty="0" err="1" smtClean="0">
                <a:solidFill>
                  <a:schemeClr val="bg1"/>
                </a:solidFill>
              </a:rPr>
              <a:t>Дзауровской</a:t>
            </a:r>
            <a:r>
              <a:rPr lang="ru-RU" sz="2700" b="1" dirty="0" smtClean="0">
                <a:solidFill>
                  <a:schemeClr val="bg1"/>
                </a:solidFill>
              </a:rPr>
              <a:t>  башни   1910 г.»</a:t>
            </a:r>
            <a:r>
              <a:rPr lang="ru-RU" dirty="0" smtClean="0"/>
              <a:t/>
            </a:r>
            <a:br>
              <a:rPr lang="ru-RU" dirty="0" smtClean="0"/>
            </a:br>
            <a:endParaRPr lang="ru-RU" dirty="0"/>
          </a:p>
        </p:txBody>
      </p:sp>
      <p:pic>
        <p:nvPicPr>
          <p:cNvPr id="30722" name="Picture 2" descr="C:\Users\гимназия 45\Downloads\no_ngzSg2er4Y-yMvcJj228iNZK0wNKZaoG7NqCYQV8a8RmpdEqX9jTSA8ud23waA7g02Kn7hdcSYh8rorwN2dyQ.jpg"/>
          <p:cNvPicPr>
            <a:picLocks noChangeAspect="1" noChangeArrowheads="1"/>
          </p:cNvPicPr>
          <p:nvPr/>
        </p:nvPicPr>
        <p:blipFill>
          <a:blip r:embed="rId2"/>
          <a:srcRect/>
          <a:stretch>
            <a:fillRect/>
          </a:stretch>
        </p:blipFill>
        <p:spPr bwMode="auto">
          <a:xfrm>
            <a:off x="285720" y="1556792"/>
            <a:ext cx="8429684" cy="5217207"/>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endParaRPr lang="ru-RU"/>
          </a:p>
        </p:txBody>
      </p:sp>
      <p:sp>
        <p:nvSpPr>
          <p:cNvPr id="3" name="Заголовок 2"/>
          <p:cNvSpPr>
            <a:spLocks noGrp="1"/>
          </p:cNvSpPr>
          <p:nvPr>
            <p:ph type="title"/>
          </p:nvPr>
        </p:nvSpPr>
        <p:spPr/>
        <p:txBody>
          <a:bodyPr/>
          <a:lstStyle/>
          <a:p>
            <a:endParaRPr lang="ru-RU"/>
          </a:p>
        </p:txBody>
      </p:sp>
      <p:pic>
        <p:nvPicPr>
          <p:cNvPr id="29698" name="Picture 2" descr="C:\Users\гимназия 45\Downloads\1b68f58e-4a1b-4e47-b2ce-0ca35d1b6f72.jpg"/>
          <p:cNvPicPr>
            <a:picLocks noChangeAspect="1" noChangeArrowheads="1"/>
          </p:cNvPicPr>
          <p:nvPr/>
        </p:nvPicPr>
        <p:blipFill>
          <a:blip r:embed="rId2"/>
          <a:srcRect/>
          <a:stretch>
            <a:fillRect/>
          </a:stretch>
        </p:blipFill>
        <p:spPr bwMode="auto">
          <a:xfrm>
            <a:off x="285720" y="160711"/>
            <a:ext cx="8461402" cy="6346053"/>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5" name="Рисунок 2097154"/>
          <p:cNvPicPr>
            <a:picLocks/>
          </p:cNvPicPr>
          <p:nvPr/>
        </p:nvPicPr>
        <p:blipFill>
          <a:blip r:embed="rId2"/>
          <a:stretch>
            <a:fillRect/>
          </a:stretch>
        </p:blipFill>
        <p:spPr>
          <a:xfrm>
            <a:off x="0" y="1"/>
            <a:ext cx="4821971" cy="4282767"/>
          </a:xfrm>
          <a:prstGeom prst="rect">
            <a:avLst/>
          </a:prstGeom>
        </p:spPr>
      </p:pic>
      <p:pic>
        <p:nvPicPr>
          <p:cNvPr id="2097156" name="Рисунок 2097155"/>
          <p:cNvPicPr>
            <a:picLocks/>
          </p:cNvPicPr>
          <p:nvPr/>
        </p:nvPicPr>
        <p:blipFill>
          <a:blip r:embed="rId3"/>
          <a:stretch>
            <a:fillRect/>
          </a:stretch>
        </p:blipFill>
        <p:spPr>
          <a:xfrm>
            <a:off x="5232503" y="3094605"/>
            <a:ext cx="3453254" cy="3094933"/>
          </a:xfrm>
          <a:prstGeom prst="rect">
            <a:avLst/>
          </a:prstGeom>
        </p:spPr>
      </p:pic>
      <p:sp>
        <p:nvSpPr>
          <p:cNvPr id="1048606" name="TextBox 1048605"/>
          <p:cNvSpPr txBox="1"/>
          <p:nvPr/>
        </p:nvSpPr>
        <p:spPr>
          <a:xfrm>
            <a:off x="5034669" y="557497"/>
            <a:ext cx="3879126" cy="2369880"/>
          </a:xfrm>
          <a:prstGeom prst="rect">
            <a:avLst/>
          </a:prstGeom>
        </p:spPr>
        <p:txBody>
          <a:bodyPr wrap="square" rtlCol="0">
            <a:spAutoFit/>
          </a:bodyPr>
          <a:lstStyle/>
          <a:p>
            <a:r>
              <a:rPr lang="ru-RU" sz="2800" u="sng">
                <a:solidFill>
                  <a:srgbClr val="000000"/>
                </a:solidFill>
                <a:effectLst>
                  <a:outerShdw blurRad="38100" dist="38100" dir="2700000" algn="br" rotWithShape="0">
                    <a:srgbClr val="000000"/>
                  </a:outerShdw>
                </a:effectLst>
              </a:rPr>
              <a:t>Аксо Колиев</a:t>
            </a:r>
            <a:r>
              <a:rPr lang="ru-RU" sz="2800">
                <a:solidFill>
                  <a:srgbClr val="000000"/>
                </a:solidFill>
              </a:rPr>
              <a:t> — </a:t>
            </a:r>
            <a:r>
              <a:rPr lang="ru-RU" sz="2000">
                <a:solidFill>
                  <a:srgbClr val="000000"/>
                </a:solidFill>
              </a:rPr>
              <a:t>просветитель, общественный деятель, основоположник осетинской поэзии, представитель осетинской церковной интеллигенции, протоиерей.</a:t>
            </a:r>
          </a:p>
        </p:txBody>
      </p:sp>
      <p:sp>
        <p:nvSpPr>
          <p:cNvPr id="1048607" name="TextBox 1048606"/>
          <p:cNvSpPr txBox="1"/>
          <p:nvPr/>
        </p:nvSpPr>
        <p:spPr>
          <a:xfrm>
            <a:off x="0" y="4642072"/>
            <a:ext cx="4572000" cy="1815882"/>
          </a:xfrm>
          <a:prstGeom prst="rect">
            <a:avLst/>
          </a:prstGeom>
        </p:spPr>
        <p:txBody>
          <a:bodyPr wrap="square" rtlCol="0">
            <a:spAutoFit/>
          </a:bodyPr>
          <a:lstStyle/>
          <a:p>
            <a:r>
              <a:rPr lang="ru-RU" sz="2800" dirty="0">
                <a:solidFill>
                  <a:srgbClr val="000000"/>
                </a:solidFill>
              </a:rPr>
              <a:t>Родился в 1823 году в селении Нар. В 1845 году окончил Тифлисскую духовную семинарию.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708920"/>
            <a:ext cx="6779096" cy="3417243"/>
          </a:xfrm>
        </p:spPr>
        <p:txBody>
          <a:bodyPr/>
          <a:lstStyle/>
          <a:p>
            <a:endParaRPr lang="ru-RU" dirty="0"/>
          </a:p>
        </p:txBody>
      </p:sp>
      <p:sp>
        <p:nvSpPr>
          <p:cNvPr id="2" name="Заголовок 1"/>
          <p:cNvSpPr>
            <a:spLocks noGrp="1"/>
          </p:cNvSpPr>
          <p:nvPr>
            <p:ph type="title"/>
          </p:nvPr>
        </p:nvSpPr>
        <p:spPr>
          <a:xfrm>
            <a:off x="5652120" y="2780928"/>
            <a:ext cx="3034679" cy="3096344"/>
          </a:xfrm>
        </p:spPr>
        <p:txBody>
          <a:bodyPr>
            <a:normAutofit fontScale="90000"/>
          </a:bodyPr>
          <a:lstStyle/>
          <a:p>
            <a:r>
              <a:rPr lang="ru-RU" sz="1800" dirty="0" smtClean="0"/>
              <a:t/>
            </a:r>
            <a:br>
              <a:rPr lang="ru-RU" sz="1800" dirty="0" smtClean="0"/>
            </a:br>
            <a:r>
              <a:rPr lang="ru-RU" sz="1800" dirty="0"/>
              <a:t/>
            </a:r>
            <a:br>
              <a:rPr lang="ru-RU" sz="1800" dirty="0"/>
            </a:br>
            <a:r>
              <a:rPr lang="ru-RU" sz="1800" dirty="0" smtClean="0"/>
              <a:t/>
            </a:r>
            <a:br>
              <a:rPr lang="ru-RU" sz="1800" dirty="0" smtClean="0"/>
            </a:br>
            <a:r>
              <a:rPr lang="ru-RU" sz="1800" dirty="0"/>
              <a:t/>
            </a:r>
            <a:br>
              <a:rPr lang="ru-RU" sz="1800" dirty="0"/>
            </a:br>
            <a:r>
              <a:rPr lang="ru-RU" sz="1800" dirty="0" smtClean="0"/>
              <a:t/>
            </a:r>
            <a:br>
              <a:rPr lang="ru-RU" sz="1800" dirty="0" smtClean="0"/>
            </a:br>
            <a:r>
              <a:rPr lang="ru-RU" sz="1800" dirty="0" smtClean="0"/>
              <a:t/>
            </a:r>
            <a:br>
              <a:rPr lang="ru-RU" sz="1800" dirty="0" smtClean="0"/>
            </a:br>
            <a:r>
              <a:rPr lang="ru-RU" sz="1800" dirty="0"/>
              <a:t/>
            </a:r>
            <a:br>
              <a:rPr lang="ru-RU" sz="1800" dirty="0"/>
            </a:br>
            <a:r>
              <a:rPr lang="ru-RU" sz="1800" dirty="0" smtClean="0"/>
              <a:t/>
            </a:r>
            <a:br>
              <a:rPr lang="ru-RU" sz="1800" dirty="0" smtClean="0"/>
            </a:br>
            <a:r>
              <a:rPr lang="ru-RU" sz="2000" b="1" dirty="0" smtClean="0">
                <a:solidFill>
                  <a:schemeClr val="bg1"/>
                </a:solidFill>
              </a:rPr>
              <a:t>Сквер имени </a:t>
            </a:r>
            <a:r>
              <a:rPr lang="ru-RU" sz="2000" b="1" dirty="0" err="1" smtClean="0">
                <a:solidFill>
                  <a:schemeClr val="bg1"/>
                </a:solidFill>
              </a:rPr>
              <a:t>Аксо</a:t>
            </a:r>
            <a:r>
              <a:rPr lang="ru-RU" sz="2000" b="1" dirty="0" smtClean="0">
                <a:solidFill>
                  <a:schemeClr val="bg1"/>
                </a:solidFill>
              </a:rPr>
              <a:t> </a:t>
            </a:r>
            <a:r>
              <a:rPr lang="ru-RU" sz="2000" b="1" dirty="0" err="1" smtClean="0">
                <a:solidFill>
                  <a:schemeClr val="bg1"/>
                </a:solidFill>
              </a:rPr>
              <a:t>Колиева</a:t>
            </a:r>
            <a:r>
              <a:rPr lang="ru-RU" sz="2000" b="1" dirty="0" smtClean="0">
                <a:solidFill>
                  <a:schemeClr val="bg1"/>
                </a:solidFill>
              </a:rPr>
              <a:t/>
            </a:r>
            <a:br>
              <a:rPr lang="ru-RU" sz="2000" b="1" dirty="0" smtClean="0">
                <a:solidFill>
                  <a:schemeClr val="bg1"/>
                </a:solidFill>
              </a:rPr>
            </a:br>
            <a:r>
              <a:rPr lang="ru-RU" sz="1800" dirty="0" smtClean="0">
                <a:solidFill>
                  <a:schemeClr val="bg1"/>
                </a:solidFill>
              </a:rPr>
              <a:t>Установлен</a:t>
            </a:r>
            <a:r>
              <a:rPr lang="ru-RU" sz="1800" dirty="0">
                <a:solidFill>
                  <a:schemeClr val="bg1"/>
                </a:solidFill>
              </a:rPr>
              <a:t>: 08.12.2006.</a:t>
            </a:r>
            <a:br>
              <a:rPr lang="ru-RU" sz="1800" dirty="0">
                <a:solidFill>
                  <a:schemeClr val="bg1"/>
                </a:solidFill>
              </a:rPr>
            </a:br>
            <a:r>
              <a:rPr lang="ru-RU" sz="1800" dirty="0" err="1">
                <a:solidFill>
                  <a:schemeClr val="bg1"/>
                </a:solidFill>
              </a:rPr>
              <a:t>Аксо</a:t>
            </a:r>
            <a:r>
              <a:rPr lang="ru-RU" sz="1800" dirty="0">
                <a:solidFill>
                  <a:schemeClr val="bg1"/>
                </a:solidFill>
              </a:rPr>
              <a:t> </a:t>
            </a:r>
            <a:r>
              <a:rPr lang="ru-RU" sz="1800" dirty="0" err="1">
                <a:solidFill>
                  <a:schemeClr val="bg1"/>
                </a:solidFill>
              </a:rPr>
              <a:t>Колиев</a:t>
            </a:r>
            <a:r>
              <a:rPr lang="ru-RU" sz="1800" dirty="0">
                <a:solidFill>
                  <a:schemeClr val="bg1"/>
                </a:solidFill>
              </a:rPr>
              <a:t> родился в 1823 году в селе Нар в семье церковного сторожа. В 1845 году он закончил Тифлисскую духовную семинарию. Будучи священником, занимался просветительской деятельностью, редактированием книг религиозного содержания и переводил на осетинский язык богослужебные книги. В 1862 году </a:t>
            </a:r>
            <a:r>
              <a:rPr lang="ru-RU" sz="1800" dirty="0" err="1">
                <a:solidFill>
                  <a:schemeClr val="bg1"/>
                </a:solidFill>
              </a:rPr>
              <a:t>Аксо</a:t>
            </a:r>
            <a:r>
              <a:rPr lang="ru-RU" sz="1800" dirty="0">
                <a:solidFill>
                  <a:schemeClr val="bg1"/>
                </a:solidFill>
              </a:rPr>
              <a:t> </a:t>
            </a:r>
            <a:r>
              <a:rPr lang="ru-RU" sz="1800" dirty="0" err="1">
                <a:solidFill>
                  <a:schemeClr val="bg1"/>
                </a:solidFill>
              </a:rPr>
              <a:t>Колиев</a:t>
            </a:r>
            <a:r>
              <a:rPr lang="ru-RU" sz="1800" dirty="0">
                <a:solidFill>
                  <a:schemeClr val="bg1"/>
                </a:solidFill>
              </a:rPr>
              <a:t>, исполняя должность инспектора Владикавказского духовного училища, открыл на свои средства начальную школу для осетинских девочек.</a:t>
            </a:r>
            <a:br>
              <a:rPr lang="ru-RU" sz="1800" dirty="0">
                <a:solidFill>
                  <a:schemeClr val="bg1"/>
                </a:solidFill>
              </a:rPr>
            </a:br>
            <a:r>
              <a:rPr lang="ru-RU" sz="1800" dirty="0">
                <a:solidFill>
                  <a:schemeClr val="bg1"/>
                </a:solidFill>
              </a:rPr>
              <a:t/>
            </a:r>
            <a:br>
              <a:rPr lang="ru-RU" sz="1800" dirty="0">
                <a:solidFill>
                  <a:schemeClr val="bg1"/>
                </a:solidFill>
              </a:rPr>
            </a:br>
            <a:r>
              <a:rPr lang="ru-RU" sz="1800" b="1" dirty="0">
                <a:solidFill>
                  <a:schemeClr val="bg1"/>
                </a:solidFill>
              </a:rPr>
              <a:t>Автор(ы): </a:t>
            </a:r>
            <a:r>
              <a:rPr lang="ru-RU" sz="1800" b="1" dirty="0" err="1">
                <a:solidFill>
                  <a:schemeClr val="bg1"/>
                </a:solidFill>
              </a:rPr>
              <a:t>Б.А.Тотиев</a:t>
            </a:r>
            <a:r>
              <a:rPr lang="ru-RU" sz="1800" b="1" dirty="0"/>
              <a:t>.</a:t>
            </a:r>
            <a:endParaRPr lang="ru-RU" sz="1800" dirty="0"/>
          </a:p>
        </p:txBody>
      </p:sp>
      <p:pic>
        <p:nvPicPr>
          <p:cNvPr id="4" name="Рисунок 3" descr="Памятник Аксо Колиеву">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467544" y="404664"/>
            <a:ext cx="5040560" cy="3240360"/>
          </a:xfrm>
          <a:prstGeom prst="rect">
            <a:avLst/>
          </a:prstGeom>
          <a:noFill/>
          <a:ln>
            <a:noFill/>
          </a:ln>
        </p:spPr>
      </p:pic>
      <p:pic>
        <p:nvPicPr>
          <p:cNvPr id="2051" name="Picture 3" descr="C:\Users\Альбина\Desktop\вешки 25\IMG-20250325-WA001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3645024"/>
            <a:ext cx="5376598"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65247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Альбина\Desktop\вешки 25\IMG-20250326-WA0015.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7200" y="1957182"/>
            <a:ext cx="8229600" cy="3705636"/>
          </a:xfrm>
          <a:prstGeom prst="rect">
            <a:avLst/>
          </a:prstGeom>
          <a:noFill/>
          <a:extLst>
            <a:ext uri="{909E8E84-426E-40DD-AFC4-6F175D3DCCD1}">
              <a14:hiddenFill xmlns:a14="http://schemas.microsoft.com/office/drawing/2010/main">
                <a:solidFill>
                  <a:srgbClr val="FFFFFF"/>
                </a:solidFill>
              </a14:hiddenFill>
            </a:ext>
          </a:extLst>
        </p:spPr>
      </p:pic>
      <p:sp>
        <p:nvSpPr>
          <p:cNvPr id="3" name="Заголовок 2"/>
          <p:cNvSpPr>
            <a:spLocks noGrp="1"/>
          </p:cNvSpPr>
          <p:nvPr>
            <p:ph type="title"/>
          </p:nvPr>
        </p:nvSpPr>
        <p:spPr/>
        <p:txBody>
          <a:bodyPr>
            <a:normAutofit fontScale="90000"/>
          </a:bodyPr>
          <a:lstStyle/>
          <a:p>
            <a:r>
              <a:rPr lang="ru-RU" b="1" dirty="0" smtClean="0">
                <a:solidFill>
                  <a:schemeClr val="bg1"/>
                </a:solidFill>
              </a:rPr>
              <a:t>Экскурсию проводит </a:t>
            </a:r>
            <a:r>
              <a:rPr lang="ru-RU" b="1" dirty="0" err="1" smtClean="0">
                <a:solidFill>
                  <a:schemeClr val="bg1"/>
                </a:solidFill>
              </a:rPr>
              <a:t>Канукова</a:t>
            </a:r>
            <a:r>
              <a:rPr lang="ru-RU" b="1" dirty="0" smtClean="0">
                <a:solidFill>
                  <a:schemeClr val="bg1"/>
                </a:solidFill>
              </a:rPr>
              <a:t> Кира</a:t>
            </a:r>
            <a:endParaRPr lang="ru-RU" b="1" dirty="0">
              <a:solidFill>
                <a:schemeClr val="bg1"/>
              </a:solidFill>
            </a:endParaRPr>
          </a:p>
        </p:txBody>
      </p:sp>
    </p:spTree>
    <p:extLst>
      <p:ext uri="{BB962C8B-B14F-4D97-AF65-F5344CB8AC3E}">
        <p14:creationId xmlns:p14="http://schemas.microsoft.com/office/powerpoint/2010/main" val="24005737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http://iudzinad.com/wp-content/uploads/2021/05/8c15faf2-f46f-47f4-be8c-3217407a5606-1024x766.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2910" y="2428868"/>
            <a:ext cx="3786214" cy="3571900"/>
          </a:xfrm>
          <a:prstGeom prst="rect">
            <a:avLst/>
          </a:prstGeom>
          <a:noFill/>
          <a:ln>
            <a:noFill/>
          </a:ln>
        </p:spPr>
      </p:pic>
      <p:sp>
        <p:nvSpPr>
          <p:cNvPr id="3" name="Заголовок 2"/>
          <p:cNvSpPr>
            <a:spLocks noGrp="1"/>
          </p:cNvSpPr>
          <p:nvPr>
            <p:ph type="title"/>
          </p:nvPr>
        </p:nvSpPr>
        <p:spPr>
          <a:xfrm>
            <a:off x="500034" y="1643050"/>
            <a:ext cx="6758006" cy="1143008"/>
          </a:xfrm>
        </p:spPr>
        <p:txBody>
          <a:bodyPr>
            <a:normAutofit fontScale="90000"/>
          </a:bodyPr>
          <a:lstStyle/>
          <a:p>
            <a:pPr algn="ctr"/>
            <a:r>
              <a:rPr lang="ru-RU" sz="2700" b="1" dirty="0" smtClean="0">
                <a:solidFill>
                  <a:schemeClr val="bg1"/>
                </a:solidFill>
              </a:rPr>
              <a:t>         Монумент жителям Осетинской слободки </a:t>
            </a:r>
            <a:r>
              <a:rPr lang="ru-RU" sz="2700" dirty="0" smtClean="0">
                <a:solidFill>
                  <a:schemeClr val="bg1"/>
                </a:solidFill>
              </a:rPr>
              <a:t>Имена участников Великой Отечественной, ушедших на войну с Осетинской слободки, увековечили в камне.</a:t>
            </a:r>
            <a:r>
              <a:rPr lang="ru-RU" dirty="0" smtClean="0"/>
              <a:t/>
            </a:r>
            <a:br>
              <a:rPr lang="ru-RU" dirty="0" smtClean="0"/>
            </a:br>
            <a:endParaRPr lang="ru-RU" b="1" dirty="0">
              <a:solidFill>
                <a:schemeClr val="bg1"/>
              </a:solidFill>
            </a:endParaRPr>
          </a:p>
        </p:txBody>
      </p:sp>
      <p:pic>
        <p:nvPicPr>
          <p:cNvPr id="5" name="Рисунок 4" descr="http://sevosetia.ru/img/image_big/c94e69d5-d396-4230-9769-7af698e96508.jpg"/>
          <p:cNvPicPr/>
          <p:nvPr/>
        </p:nvPicPr>
        <p:blipFill>
          <a:blip r:embed="rId3">
            <a:extLst>
              <a:ext uri="{28A0092B-C50C-407E-A947-70E740481C1C}">
                <a14:useLocalDpi xmlns:a14="http://schemas.microsoft.com/office/drawing/2010/main" val="0"/>
              </a:ext>
            </a:extLst>
          </a:blip>
          <a:srcRect/>
          <a:stretch>
            <a:fillRect/>
          </a:stretch>
        </p:blipFill>
        <p:spPr bwMode="auto">
          <a:xfrm>
            <a:off x="4786315" y="2500306"/>
            <a:ext cx="3643337" cy="3500462"/>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7" name="Рисунок 2097156"/>
          <p:cNvPicPr>
            <a:picLocks/>
          </p:cNvPicPr>
          <p:nvPr/>
        </p:nvPicPr>
        <p:blipFill>
          <a:blip r:embed="rId2"/>
          <a:stretch>
            <a:fillRect/>
          </a:stretch>
        </p:blipFill>
        <p:spPr>
          <a:xfrm>
            <a:off x="4415559" y="2824450"/>
            <a:ext cx="4975727" cy="4033551"/>
          </a:xfrm>
          <a:prstGeom prst="rect">
            <a:avLst/>
          </a:prstGeom>
        </p:spPr>
      </p:pic>
      <p:pic>
        <p:nvPicPr>
          <p:cNvPr id="2097158" name="Рисунок 2097157"/>
          <p:cNvPicPr>
            <a:picLocks/>
          </p:cNvPicPr>
          <p:nvPr/>
        </p:nvPicPr>
        <p:blipFill>
          <a:blip r:embed="rId3"/>
          <a:stretch>
            <a:fillRect/>
          </a:stretch>
        </p:blipFill>
        <p:spPr>
          <a:xfrm>
            <a:off x="0" y="1"/>
            <a:ext cx="4622711" cy="4500979"/>
          </a:xfrm>
          <a:prstGeom prst="rect">
            <a:avLst/>
          </a:prstGeom>
        </p:spPr>
      </p:pic>
      <p:sp>
        <p:nvSpPr>
          <p:cNvPr id="1048608" name="TextBox 1048607"/>
          <p:cNvSpPr txBox="1"/>
          <p:nvPr/>
        </p:nvSpPr>
        <p:spPr>
          <a:xfrm>
            <a:off x="5041963" y="414716"/>
            <a:ext cx="3722921" cy="2308324"/>
          </a:xfrm>
          <a:prstGeom prst="rect">
            <a:avLst/>
          </a:prstGeom>
        </p:spPr>
        <p:txBody>
          <a:bodyPr wrap="square" rtlCol="0">
            <a:spAutoFit/>
          </a:bodyPr>
          <a:lstStyle/>
          <a:p>
            <a:r>
              <a:rPr lang="ru-RU" sz="3600" u="sng">
                <a:solidFill>
                  <a:srgbClr val="000000"/>
                </a:solidFill>
                <a:effectLst>
                  <a:outerShdw blurRad="38100" dist="38100" dir="2700000" algn="br" rotWithShape="0">
                    <a:srgbClr val="000000"/>
                  </a:outerShdw>
                </a:effectLst>
              </a:rPr>
              <a:t>Монумент  воинам  Осетинской  слободки </a:t>
            </a:r>
          </a:p>
        </p:txBody>
      </p:sp>
      <p:sp>
        <p:nvSpPr>
          <p:cNvPr id="1048609" name="TextBox 1048608"/>
          <p:cNvSpPr txBox="1"/>
          <p:nvPr/>
        </p:nvSpPr>
        <p:spPr>
          <a:xfrm>
            <a:off x="596855" y="5171763"/>
            <a:ext cx="3429000" cy="646331"/>
          </a:xfrm>
          <a:prstGeom prst="rect">
            <a:avLst/>
          </a:prstGeom>
        </p:spPr>
        <p:txBody>
          <a:bodyPr wrap="square" rtlCol="0">
            <a:spAutoFit/>
          </a:bodyPr>
          <a:lstStyle/>
          <a:p>
            <a:r>
              <a:rPr lang="en-US" altLang="ru-RU" sz="3600" u="sng">
                <a:solidFill>
                  <a:srgbClr val="000000"/>
                </a:solidFill>
                <a:effectLst>
                  <a:outerShdw blurRad="38100" dist="38100" dir="2700000" algn="br" rotWithShape="0">
                    <a:srgbClr val="000000"/>
                  </a:outerShdw>
                </a:effectLst>
              </a:rPr>
              <a:t>8 </a:t>
            </a:r>
            <a:r>
              <a:rPr lang="ru-RU" altLang="ru-RU" sz="3600" u="sng">
                <a:solidFill>
                  <a:srgbClr val="000000"/>
                </a:solidFill>
                <a:effectLst>
                  <a:outerShdw blurRad="38100" dist="38100" dir="2700000" algn="br" rotWithShape="0">
                    <a:srgbClr val="000000"/>
                  </a:outerShdw>
                </a:effectLst>
              </a:rPr>
              <a:t>мая</a:t>
            </a:r>
            <a:r>
              <a:rPr lang="en-US" altLang="ru-RU" sz="3600" u="sng">
                <a:solidFill>
                  <a:srgbClr val="000000"/>
                </a:solidFill>
                <a:effectLst>
                  <a:outerShdw blurRad="38100" dist="38100" dir="2700000" algn="br" rotWithShape="0">
                    <a:srgbClr val="000000"/>
                  </a:outerShdw>
                </a:effectLst>
              </a:rPr>
              <a:t> 2024 </a:t>
            </a:r>
            <a:r>
              <a:rPr lang="ru-RU" altLang="ru-RU" sz="3600" u="sng">
                <a:solidFill>
                  <a:srgbClr val="000000"/>
                </a:solidFill>
                <a:effectLst>
                  <a:outerShdw blurRad="38100" dist="38100" dir="2700000" algn="br" rotWithShape="0">
                    <a:srgbClr val="000000"/>
                  </a:outerShdw>
                </a:effectLst>
              </a:rPr>
              <a:t>год</a:t>
            </a:r>
            <a:r>
              <a:rPr lang="en-US" altLang="ru-RU" sz="3600" u="sng">
                <a:solidFill>
                  <a:srgbClr val="000000"/>
                </a:solidFill>
                <a:effectLst>
                  <a:outerShdw blurRad="38100" dist="38100" dir="2700000" algn="br" rotWithShape="0">
                    <a:srgbClr val="000000"/>
                  </a:outerShdw>
                </a:effectLst>
              </a:rPr>
              <a:t>.</a:t>
            </a:r>
            <a:endParaRPr lang="ru-RU" sz="3600" u="sng">
              <a:solidFill>
                <a:srgbClr val="000000"/>
              </a:solidFill>
              <a:effectLst>
                <a:outerShdw blurRad="38100" dist="38100" dir="2700000" algn="br" rotWithShape="0">
                  <a:srgbClr val="000000"/>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2" name="Рисунок 2097171"/>
          <p:cNvPicPr>
            <a:picLocks/>
          </p:cNvPicPr>
          <p:nvPr/>
        </p:nvPicPr>
        <p:blipFill>
          <a:blip r:embed="rId2" cstate="print"/>
          <a:stretch>
            <a:fillRect/>
          </a:stretch>
        </p:blipFill>
        <p:spPr>
          <a:xfrm>
            <a:off x="4571999" y="2957408"/>
            <a:ext cx="4248473" cy="3900593"/>
          </a:xfrm>
          <a:prstGeom prst="rect">
            <a:avLst/>
          </a:prstGeom>
        </p:spPr>
      </p:pic>
      <p:pic>
        <p:nvPicPr>
          <p:cNvPr id="2097173" name="Рисунок 2097172"/>
          <p:cNvPicPr>
            <a:picLocks/>
          </p:cNvPicPr>
          <p:nvPr/>
        </p:nvPicPr>
        <p:blipFill>
          <a:blip r:embed="rId3"/>
          <a:stretch>
            <a:fillRect/>
          </a:stretch>
        </p:blipFill>
        <p:spPr>
          <a:xfrm>
            <a:off x="127829" y="116632"/>
            <a:ext cx="4649261" cy="4179580"/>
          </a:xfrm>
          <a:prstGeom prst="rect">
            <a:avLst/>
          </a:prstGeom>
        </p:spPr>
      </p:pic>
      <p:sp>
        <p:nvSpPr>
          <p:cNvPr id="1048889" name="TextBox 1048888"/>
          <p:cNvSpPr txBox="1"/>
          <p:nvPr/>
        </p:nvSpPr>
        <p:spPr>
          <a:xfrm>
            <a:off x="4922719" y="428149"/>
            <a:ext cx="3429000" cy="1569660"/>
          </a:xfrm>
          <a:prstGeom prst="rect">
            <a:avLst/>
          </a:prstGeom>
        </p:spPr>
        <p:txBody>
          <a:bodyPr wrap="square" rtlCol="0">
            <a:spAutoFit/>
          </a:bodyPr>
          <a:lstStyle/>
          <a:p>
            <a:r>
              <a:rPr lang="ru-RU" sz="3200" u="sng">
                <a:solidFill>
                  <a:srgbClr val="000000"/>
                </a:solidFill>
                <a:effectLst>
                  <a:outerShdw blurRad="38100" dist="38100" dir="2700000" algn="br" rotWithShape="0">
                    <a:srgbClr val="000000"/>
                  </a:outerShdw>
                </a:effectLst>
              </a:rPr>
              <a:t> Храм Рождества Пресвятой Богородицы</a:t>
            </a:r>
          </a:p>
        </p:txBody>
      </p:sp>
      <p:sp>
        <p:nvSpPr>
          <p:cNvPr id="1048890" name="TextBox 1048889"/>
          <p:cNvSpPr txBox="1"/>
          <p:nvPr/>
        </p:nvSpPr>
        <p:spPr>
          <a:xfrm>
            <a:off x="344073" y="4675485"/>
            <a:ext cx="3429000" cy="1323439"/>
          </a:xfrm>
          <a:prstGeom prst="rect">
            <a:avLst/>
          </a:prstGeom>
        </p:spPr>
        <p:txBody>
          <a:bodyPr wrap="square" rtlCol="0">
            <a:spAutoFit/>
          </a:bodyPr>
          <a:lstStyle/>
          <a:p>
            <a:r>
              <a:rPr lang="ru-RU" sz="4000" u="sng">
                <a:solidFill>
                  <a:srgbClr val="000000"/>
                </a:solidFill>
                <a:effectLst>
                  <a:outerShdw blurRad="38100" dist="38100" dir="2700000" algn="br" rotWithShape="0">
                    <a:srgbClr val="000000"/>
                  </a:outerShdw>
                </a:effectLst>
              </a:rPr>
              <a:t>Осетинская</a:t>
            </a:r>
            <a:r>
              <a:rPr lang="en-US" altLang="ru-RU" sz="4000" u="sng">
                <a:solidFill>
                  <a:srgbClr val="000000"/>
                </a:solidFill>
                <a:effectLst>
                  <a:outerShdw blurRad="38100" dist="38100" dir="2700000" algn="br" rotWithShape="0">
                    <a:srgbClr val="000000"/>
                  </a:outerShdw>
                </a:effectLst>
              </a:rPr>
              <a:t> </a:t>
            </a:r>
            <a:r>
              <a:rPr lang="ru-RU" altLang="ru-RU" sz="4000" u="sng">
                <a:solidFill>
                  <a:srgbClr val="000000"/>
                </a:solidFill>
                <a:effectLst>
                  <a:outerShdw blurRad="38100" dist="38100" dir="2700000" algn="br" rotWithShape="0">
                    <a:srgbClr val="000000"/>
                  </a:outerShdw>
                </a:effectLst>
              </a:rPr>
              <a:t>церковь</a:t>
            </a:r>
            <a:endParaRPr lang="ru-RU" sz="4000" u="sng">
              <a:solidFill>
                <a:srgbClr val="000000"/>
              </a:solidFill>
              <a:effectLst>
                <a:outerShdw blurRad="38100" dist="38100" dir="2700000" algn="br" rotWithShape="0">
                  <a:srgbClr val="000000"/>
                </a:outerShdw>
              </a:effectLst>
            </a:endParaRPr>
          </a:p>
        </p:txBody>
      </p:sp>
      <p:pic>
        <p:nvPicPr>
          <p:cNvPr id="1026" name="Picture 2" descr="C:\Users\Альбина\Desktop\вешки 25\IMG-20250325-WA001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2904" y="4296212"/>
            <a:ext cx="4176850" cy="234947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Альбина\Desktop\вешки 25\IMG-20250325-WA001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9089" y="2902442"/>
            <a:ext cx="97717" cy="549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851920" y="3212976"/>
            <a:ext cx="5184576" cy="3312367"/>
          </a:xfrm>
        </p:spPr>
        <p:txBody>
          <a:bodyPr>
            <a:normAutofit fontScale="92500" lnSpcReduction="20000"/>
          </a:bodyPr>
          <a:lstStyle/>
          <a:p>
            <a:pPr lvl="3"/>
            <a:endParaRPr lang="ru-RU" sz="1700" b="1" i="1" dirty="0" smtClean="0">
              <a:solidFill>
                <a:schemeClr val="bg1"/>
              </a:solidFill>
            </a:endParaRPr>
          </a:p>
          <a:p>
            <a:pPr lvl="3"/>
            <a:r>
              <a:rPr lang="ru-RU" sz="1700" b="1" i="1" dirty="0" smtClean="0">
                <a:solidFill>
                  <a:schemeClr val="bg1"/>
                </a:solidFill>
              </a:rPr>
              <a:t>Еще одна экскурсия с 8- </a:t>
            </a:r>
            <a:r>
              <a:rPr lang="ru-RU" sz="1700" b="1" i="1" dirty="0" err="1" smtClean="0">
                <a:solidFill>
                  <a:schemeClr val="bg1"/>
                </a:solidFill>
              </a:rPr>
              <a:t>клашками</a:t>
            </a:r>
            <a:r>
              <a:rPr lang="ru-RU" sz="1700" b="1" i="1" dirty="0" smtClean="0">
                <a:solidFill>
                  <a:schemeClr val="bg1"/>
                </a:solidFill>
              </a:rPr>
              <a:t>.</a:t>
            </a:r>
          </a:p>
          <a:p>
            <a:pPr lvl="3"/>
            <a:r>
              <a:rPr lang="ru-RU" sz="1700" b="1" i="1" dirty="0" smtClean="0">
                <a:solidFill>
                  <a:schemeClr val="bg1"/>
                </a:solidFill>
              </a:rPr>
              <a:t>История Храма Рождества Пресвятой Богородицы во Владикавказе начинается с четырехугольной деревянной постройки, возведенной по указу Осетинской Духовной Консистории на Осетинской горке (позже в народе церковь станут называть «осетинской», так как находится данная церковь на осетинской горке) в 1814–1815 годах. В течение 50 лет именно туда приходили все православные жители Владикавказа</a:t>
            </a:r>
            <a:endParaRPr lang="ru-RU" sz="1700" b="1" dirty="0">
              <a:solidFill>
                <a:schemeClr val="bg1"/>
              </a:solidFill>
            </a:endParaRPr>
          </a:p>
        </p:txBody>
      </p:sp>
      <p:sp>
        <p:nvSpPr>
          <p:cNvPr id="3" name="Заголовок 2"/>
          <p:cNvSpPr>
            <a:spLocks noGrp="1"/>
          </p:cNvSpPr>
          <p:nvPr>
            <p:ph type="title"/>
          </p:nvPr>
        </p:nvSpPr>
        <p:spPr>
          <a:xfrm>
            <a:off x="500034" y="428604"/>
            <a:ext cx="8229600" cy="1219200"/>
          </a:xfrm>
        </p:spPr>
        <p:txBody>
          <a:bodyPr>
            <a:normAutofit fontScale="90000"/>
          </a:bodyPr>
          <a:lstStyle/>
          <a:p>
            <a:r>
              <a:rPr lang="ru-RU" dirty="0" smtClean="0"/>
              <a:t>.</a:t>
            </a:r>
            <a:r>
              <a:rPr lang="ru-RU" sz="3100" b="1" dirty="0" smtClean="0">
                <a:solidFill>
                  <a:schemeClr val="bg1"/>
                </a:solidFill>
              </a:rPr>
              <a:t>Храм Рождества </a:t>
            </a:r>
            <a:br>
              <a:rPr lang="ru-RU" sz="3100" b="1" dirty="0" smtClean="0">
                <a:solidFill>
                  <a:schemeClr val="bg1"/>
                </a:solidFill>
              </a:rPr>
            </a:br>
            <a:r>
              <a:rPr lang="ru-RU" sz="3100" b="1" dirty="0" smtClean="0">
                <a:solidFill>
                  <a:schemeClr val="bg1"/>
                </a:solidFill>
              </a:rPr>
              <a:t>Пресвятой Богородицы</a:t>
            </a:r>
            <a:br>
              <a:rPr lang="ru-RU" sz="3100" b="1" dirty="0" smtClean="0">
                <a:solidFill>
                  <a:schemeClr val="bg1"/>
                </a:solidFill>
              </a:rPr>
            </a:br>
            <a:endParaRPr lang="ru-RU" sz="3100" b="1" dirty="0">
              <a:solidFill>
                <a:schemeClr val="bg1"/>
              </a:solidFill>
            </a:endParaRPr>
          </a:p>
        </p:txBody>
      </p:sp>
      <p:pic>
        <p:nvPicPr>
          <p:cNvPr id="3074" name="Picture 2" descr="C:\Users\Альбина\Desktop\вешки 25\-5292055846987098160_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19600" y="251163"/>
            <a:ext cx="4103758" cy="316835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Альбина\Desktop\вешки 25\-5292055846987098163_1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459" y="1700808"/>
            <a:ext cx="4250787" cy="48245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03848" y="1412776"/>
            <a:ext cx="5698976" cy="5112568"/>
          </a:xfrm>
        </p:spPr>
        <p:txBody>
          <a:bodyPr>
            <a:normAutofit fontScale="85000" lnSpcReduction="20000"/>
          </a:bodyPr>
          <a:lstStyle/>
          <a:p>
            <a:r>
              <a:rPr lang="ru-RU" b="1" dirty="0" smtClean="0"/>
              <a:t>      </a:t>
            </a:r>
            <a:r>
              <a:rPr lang="ru-RU" dirty="0" smtClean="0">
                <a:solidFill>
                  <a:schemeClr val="bg1"/>
                </a:solidFill>
              </a:rPr>
              <a:t>В жизни   этого </a:t>
            </a:r>
            <a:r>
              <a:rPr lang="ru-RU" dirty="0">
                <a:solidFill>
                  <a:schemeClr val="bg1"/>
                </a:solidFill>
              </a:rPr>
              <a:t>неординарного человека было много интересного и необычного. Его дед </a:t>
            </a:r>
            <a:r>
              <a:rPr lang="ru-RU" dirty="0" err="1">
                <a:solidFill>
                  <a:schemeClr val="bg1"/>
                </a:solidFill>
              </a:rPr>
              <a:t>Пипо</a:t>
            </a:r>
            <a:r>
              <a:rPr lang="ru-RU" dirty="0">
                <a:solidFill>
                  <a:schemeClr val="bg1"/>
                </a:solidFill>
              </a:rPr>
              <a:t> </a:t>
            </a:r>
            <a:r>
              <a:rPr lang="ru-RU" dirty="0" err="1">
                <a:solidFill>
                  <a:schemeClr val="bg1"/>
                </a:solidFill>
              </a:rPr>
              <a:t>Гурциев</a:t>
            </a:r>
            <a:r>
              <a:rPr lang="ru-RU" dirty="0">
                <a:solidFill>
                  <a:schemeClr val="bg1"/>
                </a:solidFill>
              </a:rPr>
              <a:t> вошёл в историю Осетинской слободки Владикавказа как человек, отдавший свою жизнь за спасение людей от холеры. Николай </a:t>
            </a:r>
            <a:r>
              <a:rPr lang="ru-RU" dirty="0" err="1">
                <a:solidFill>
                  <a:schemeClr val="bg1"/>
                </a:solidFill>
              </a:rPr>
              <a:t>Гурциев</a:t>
            </a:r>
            <a:r>
              <a:rPr lang="ru-RU" dirty="0">
                <a:solidFill>
                  <a:schemeClr val="bg1"/>
                </a:solidFill>
              </a:rPr>
              <a:t> в свои 17 лет был уже лично знаком с великим писателем Михаилом Булгаковым, а позже успел побывать в Париже, в совершенстве знал французский язык, был актёром, писал пьесы и занимался переводами. И всё это ещё до поступления в Воронежский медицинский институт, который он закончил в 1931 году в возрасте 27 лет, будучи зрелым молодым человеком.</a:t>
            </a:r>
          </a:p>
          <a:p>
            <a:endParaRPr lang="ru-RU" dirty="0">
              <a:solidFill>
                <a:schemeClr val="bg1"/>
              </a:solidFill>
            </a:endParaRPr>
          </a:p>
        </p:txBody>
      </p:sp>
      <p:sp>
        <p:nvSpPr>
          <p:cNvPr id="3" name="Заголовок 2"/>
          <p:cNvSpPr>
            <a:spLocks noGrp="1"/>
          </p:cNvSpPr>
          <p:nvPr>
            <p:ph type="title"/>
          </p:nvPr>
        </p:nvSpPr>
        <p:spPr>
          <a:xfrm>
            <a:off x="395536" y="260648"/>
            <a:ext cx="8229600" cy="1219200"/>
          </a:xfrm>
        </p:spPr>
        <p:txBody>
          <a:bodyPr>
            <a:normAutofit fontScale="90000"/>
          </a:bodyPr>
          <a:lstStyle/>
          <a:p>
            <a:r>
              <a:rPr lang="ru-RU" sz="2700" dirty="0" smtClean="0">
                <a:effectLst/>
              </a:rPr>
              <a:t/>
            </a:r>
            <a:br>
              <a:rPr lang="ru-RU" sz="2700" dirty="0" smtClean="0">
                <a:effectLst/>
              </a:rPr>
            </a:br>
            <a:r>
              <a:rPr lang="ru-RU" sz="2700" dirty="0">
                <a:effectLst/>
              </a:rPr>
              <a:t/>
            </a:r>
            <a:br>
              <a:rPr lang="ru-RU" sz="2700" dirty="0">
                <a:effectLst/>
              </a:rPr>
            </a:br>
            <a:r>
              <a:rPr lang="ru-RU" sz="2700" dirty="0" smtClean="0">
                <a:effectLst/>
              </a:rPr>
              <a:t/>
            </a:r>
            <a:br>
              <a:rPr lang="ru-RU" sz="2700" dirty="0" smtClean="0">
                <a:effectLst/>
              </a:rPr>
            </a:br>
            <a:r>
              <a:rPr lang="ru-RU" sz="2700" dirty="0">
                <a:effectLst/>
              </a:rPr>
              <a:t/>
            </a:r>
            <a:br>
              <a:rPr lang="ru-RU" sz="2700" dirty="0">
                <a:effectLst/>
              </a:rPr>
            </a:br>
            <a:r>
              <a:rPr lang="ru-RU" sz="2700" dirty="0" smtClean="0">
                <a:effectLst/>
              </a:rPr>
              <a:t>                                                                                        </a:t>
            </a:r>
            <a:br>
              <a:rPr lang="ru-RU" sz="2700" dirty="0" smtClean="0">
                <a:effectLst/>
              </a:rPr>
            </a:br>
            <a:r>
              <a:rPr lang="ru-RU" sz="2700" dirty="0" smtClean="0">
                <a:effectLst/>
              </a:rPr>
              <a:t>                                                    Николай </a:t>
            </a:r>
            <a:r>
              <a:rPr lang="ru-RU" sz="2700" dirty="0" err="1" smtClean="0">
                <a:effectLst/>
              </a:rPr>
              <a:t>Гурциев</a:t>
            </a:r>
            <a:r>
              <a:rPr lang="ru-RU" sz="2700" dirty="0" smtClean="0">
                <a:effectLst/>
              </a:rPr>
              <a:t> </a:t>
            </a:r>
            <a:br>
              <a:rPr lang="ru-RU" sz="2700" dirty="0" smtClean="0">
                <a:effectLst/>
              </a:rPr>
            </a:br>
            <a:r>
              <a:rPr lang="ru-RU" sz="2700" dirty="0">
                <a:effectLst/>
              </a:rPr>
              <a:t> </a:t>
            </a:r>
            <a:r>
              <a:rPr lang="ru-RU" sz="2700" dirty="0" smtClean="0">
                <a:effectLst/>
              </a:rPr>
              <a:t>                                                 </a:t>
            </a:r>
            <a:br>
              <a:rPr lang="ru-RU" sz="2700" dirty="0" smtClean="0">
                <a:effectLst/>
              </a:rPr>
            </a:br>
            <a:r>
              <a:rPr lang="ru-RU" sz="2700" dirty="0">
                <a:effectLst/>
              </a:rPr>
              <a:t/>
            </a:r>
            <a:br>
              <a:rPr lang="ru-RU" sz="2700" dirty="0">
                <a:effectLst/>
              </a:rPr>
            </a:br>
            <a:r>
              <a:rPr lang="ru-RU" sz="2700" dirty="0" smtClean="0">
                <a:effectLst/>
              </a:rPr>
              <a:t/>
            </a:r>
            <a:br>
              <a:rPr lang="ru-RU" sz="2700" dirty="0" smtClean="0">
                <a:effectLst/>
              </a:rPr>
            </a:br>
            <a:r>
              <a:rPr lang="ru-RU" sz="2700" dirty="0" smtClean="0">
                <a:effectLst/>
              </a:rPr>
              <a:t>    </a:t>
            </a:r>
            <a:r>
              <a:rPr lang="ru-RU" sz="2700" dirty="0" smtClean="0">
                <a:solidFill>
                  <a:schemeClr val="bg1"/>
                </a:solidFill>
                <a:effectLst/>
              </a:rPr>
              <a:t>Николай </a:t>
            </a:r>
            <a:r>
              <a:rPr lang="ru-RU" sz="2700" dirty="0" err="1" smtClean="0">
                <a:solidFill>
                  <a:schemeClr val="bg1"/>
                </a:solidFill>
                <a:effectLst/>
              </a:rPr>
              <a:t>Гурциев</a:t>
            </a:r>
            <a:r>
              <a:rPr lang="ru-RU" sz="2700" dirty="0" smtClean="0">
                <a:solidFill>
                  <a:schemeClr val="bg1"/>
                </a:solidFill>
                <a:effectLst/>
              </a:rPr>
              <a:t>    </a:t>
            </a:r>
            <a:r>
              <a:rPr lang="ru-RU" dirty="0" smtClean="0">
                <a:solidFill>
                  <a:schemeClr val="bg1"/>
                </a:solidFill>
                <a:effectLst/>
              </a:rPr>
              <a:t>«</a:t>
            </a:r>
            <a:r>
              <a:rPr lang="ru-RU" dirty="0">
                <a:solidFill>
                  <a:schemeClr val="bg1"/>
                </a:solidFill>
                <a:effectLst/>
              </a:rPr>
              <a:t>Завещаю имя </a:t>
            </a:r>
            <a:r>
              <a:rPr lang="ru-RU" dirty="0" smtClean="0">
                <a:solidFill>
                  <a:schemeClr val="bg1"/>
                </a:solidFill>
                <a:effectLst/>
              </a:rPr>
              <a:t>своё»</a:t>
            </a:r>
            <a:br>
              <a:rPr lang="ru-RU" dirty="0" smtClean="0">
                <a:solidFill>
                  <a:schemeClr val="bg1"/>
                </a:solidFill>
                <a:effectLst/>
              </a:rPr>
            </a:br>
            <a:r>
              <a:rPr lang="ru-RU" dirty="0" smtClean="0">
                <a:solidFill>
                  <a:schemeClr val="bg1"/>
                </a:solidFill>
                <a:effectLst/>
              </a:rPr>
              <a:t>                   </a:t>
            </a:r>
            <a:endParaRPr lang="ru-RU" dirty="0">
              <a:solidFill>
                <a:schemeClr val="bg1"/>
              </a:solidFill>
            </a:endParaRPr>
          </a:p>
        </p:txBody>
      </p:sp>
      <p:pic>
        <p:nvPicPr>
          <p:cNvPr id="6" name="Рисунок 5" descr="C:\Users\Альбина\Downloads\300300p422EDNmainНиколай Гурциев (1)_1.jpg"/>
          <p:cNvPicPr/>
          <p:nvPr/>
        </p:nvPicPr>
        <p:blipFill>
          <a:blip r:embed="rId2">
            <a:extLst>
              <a:ext uri="{28A0092B-C50C-407E-A947-70E740481C1C}">
                <a14:useLocalDpi xmlns:a14="http://schemas.microsoft.com/office/drawing/2010/main" val="0"/>
              </a:ext>
            </a:extLst>
          </a:blip>
          <a:srcRect/>
          <a:stretch>
            <a:fillRect/>
          </a:stretch>
        </p:blipFill>
        <p:spPr bwMode="auto">
          <a:xfrm>
            <a:off x="683568" y="1844824"/>
            <a:ext cx="2592288" cy="3960440"/>
          </a:xfrm>
          <a:prstGeom prst="rect">
            <a:avLst/>
          </a:prstGeom>
          <a:noFill/>
          <a:ln>
            <a:noFill/>
          </a:ln>
        </p:spPr>
      </p:pic>
    </p:spTree>
    <p:extLst>
      <p:ext uri="{BB962C8B-B14F-4D97-AF65-F5344CB8AC3E}">
        <p14:creationId xmlns:p14="http://schemas.microsoft.com/office/powerpoint/2010/main" val="31982688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endParaRPr lang="ru-RU" dirty="0" smtClean="0"/>
          </a:p>
          <a:p>
            <a:endParaRPr lang="ru-RU" dirty="0"/>
          </a:p>
        </p:txBody>
      </p:sp>
      <p:sp>
        <p:nvSpPr>
          <p:cNvPr id="3" name="Заголовок 2"/>
          <p:cNvSpPr>
            <a:spLocks noGrp="1"/>
          </p:cNvSpPr>
          <p:nvPr>
            <p:ph type="title"/>
          </p:nvPr>
        </p:nvSpPr>
        <p:spPr/>
        <p:txBody>
          <a:bodyPr>
            <a:normAutofit/>
          </a:bodyPr>
          <a:lstStyle/>
          <a:p>
            <a:r>
              <a:rPr lang="ru-RU" sz="3600" dirty="0" smtClean="0">
                <a:solidFill>
                  <a:schemeClr val="bg1"/>
                </a:solidFill>
              </a:rPr>
              <a:t>Наследие предков – наследие народа</a:t>
            </a:r>
            <a:endParaRPr lang="ru-RU" sz="3600" dirty="0">
              <a:solidFill>
                <a:schemeClr val="bg1"/>
              </a:solidFill>
            </a:endParaRPr>
          </a:p>
        </p:txBody>
      </p:sp>
      <p:pic>
        <p:nvPicPr>
          <p:cNvPr id="19458" name="Picture 2" descr="C:\Users\гимназия 45\Desktop\кувандон\IMG-20230516-WA0017.jpg"/>
          <p:cNvPicPr>
            <a:picLocks noChangeAspect="1" noChangeArrowheads="1"/>
          </p:cNvPicPr>
          <p:nvPr/>
        </p:nvPicPr>
        <p:blipFill>
          <a:blip r:embed="rId2" cstate="print"/>
          <a:srcRect/>
          <a:stretch>
            <a:fillRect/>
          </a:stretch>
        </p:blipFill>
        <p:spPr bwMode="auto">
          <a:xfrm>
            <a:off x="5412696" y="6309320"/>
            <a:ext cx="96590" cy="96590"/>
          </a:xfrm>
          <a:prstGeom prst="rect">
            <a:avLst/>
          </a:prstGeom>
          <a:noFill/>
        </p:spPr>
      </p:pic>
      <p:pic>
        <p:nvPicPr>
          <p:cNvPr id="2050" name="Picture 2" descr="C:\Users\Альбина\Desktop\вешки 25\-5337138654109362746_1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19" y="1700808"/>
            <a:ext cx="8278765" cy="46568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b="1" dirty="0" smtClean="0">
                <a:solidFill>
                  <a:schemeClr val="bg1"/>
                </a:solidFill>
              </a:rPr>
              <a:t>Альтаир в акции «Вода России»</a:t>
            </a:r>
            <a:endParaRPr lang="ru-RU" b="1" dirty="0">
              <a:solidFill>
                <a:schemeClr val="bg1"/>
              </a:solidFill>
            </a:endParaRPr>
          </a:p>
        </p:txBody>
      </p:sp>
      <p:pic>
        <p:nvPicPr>
          <p:cNvPr id="1026" name="Picture 2" descr="E:\нам и внукам\Новая папка\169968201785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16918" y="1524000"/>
            <a:ext cx="6110163" cy="4572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1" name="内容占位符 3"/>
          <p:cNvPicPr>
            <a:picLocks noChangeAspect="1"/>
          </p:cNvPicPr>
          <p:nvPr/>
        </p:nvPicPr>
        <p:blipFill>
          <a:blip r:embed="rId2"/>
          <a:srcRect t="4558" b="4401"/>
          <a:stretch>
            <a:fillRect/>
          </a:stretch>
        </p:blipFill>
        <p:spPr>
          <a:xfrm>
            <a:off x="0" y="-12700"/>
            <a:ext cx="9144000" cy="6870700"/>
          </a:xfrm>
          <a:prstGeom prst="rect">
            <a:avLst/>
          </a:prstGeom>
          <a:noFill/>
          <a:ln w="9525">
            <a:noFill/>
          </a:ln>
        </p:spPr>
      </p:pic>
      <p:sp>
        <p:nvSpPr>
          <p:cNvPr id="1048877" name="矩形 5"/>
          <p:cNvSpPr/>
          <p:nvPr/>
        </p:nvSpPr>
        <p:spPr>
          <a:xfrm>
            <a:off x="-468254" y="2699296"/>
            <a:ext cx="9788587" cy="1015663"/>
          </a:xfrm>
          <a:prstGeom prst="rect">
            <a:avLst/>
          </a:prstGeom>
          <a:solidFill>
            <a:srgbClr val="285455"/>
          </a:solidFill>
          <a:ln w="9525">
            <a:noFill/>
          </a:ln>
        </p:spPr>
        <p:txBody>
          <a:bodyPr anchor="t" anchorCtr="0">
            <a:spAutoFit/>
          </a:bodyPr>
          <a:lstStyle/>
          <a:p>
            <a:pPr algn="ctr"/>
            <a:r>
              <a:rPr lang="ru-RU" altLang="en-US" sz="6000" b="1" i="1" dirty="0">
                <a:solidFill>
                  <a:schemeClr val="bg1"/>
                </a:solidFill>
                <a:latin typeface="Calibri" panose="020F0502020204030204" pitchFamily="34" charset="0"/>
                <a:ea typeface="宋体" panose="02010600030101010101" pitchFamily="2" charset="-122"/>
                <a:cs typeface="Arial" panose="020B0604020202020204" pitchFamily="34" charset="0"/>
                <a:sym typeface="Arial" panose="020B0604020202020204" pitchFamily="34" charset="0"/>
              </a:rPr>
              <a:t>СПАСИБО</a:t>
            </a:r>
            <a:r>
              <a:rPr lang="en-US" altLang="ru-RU" sz="6000" b="1" i="1" dirty="0">
                <a:solidFill>
                  <a:schemeClr val="bg1"/>
                </a:solidFill>
                <a:latin typeface="Calibri" panose="020F0502020204030204" pitchFamily="34" charset="0"/>
                <a:ea typeface="宋体" panose="02010600030101010101" pitchFamily="2" charset="-122"/>
                <a:cs typeface="Arial" panose="020B0604020202020204" pitchFamily="34" charset="0"/>
                <a:sym typeface="Arial" panose="020B0604020202020204" pitchFamily="34" charset="0"/>
              </a:rPr>
              <a:t> </a:t>
            </a:r>
            <a:r>
              <a:rPr lang="ru-RU" altLang="ru-RU" sz="6000" b="1" i="1" dirty="0">
                <a:solidFill>
                  <a:schemeClr val="bg1"/>
                </a:solidFill>
                <a:latin typeface="Calibri" panose="020F0502020204030204" pitchFamily="34" charset="0"/>
                <a:ea typeface="宋体" panose="02010600030101010101" pitchFamily="2" charset="-122"/>
                <a:cs typeface="Arial" panose="020B0604020202020204" pitchFamily="34" charset="0"/>
                <a:sym typeface="Arial" panose="020B0604020202020204" pitchFamily="34" charset="0"/>
              </a:rPr>
              <a:t>ЗА</a:t>
            </a:r>
            <a:r>
              <a:rPr lang="en-US" altLang="ru-RU" sz="6000" b="1" i="1" dirty="0">
                <a:solidFill>
                  <a:schemeClr val="bg1"/>
                </a:solidFill>
                <a:latin typeface="Calibri" panose="020F0502020204030204" pitchFamily="34" charset="0"/>
                <a:ea typeface="宋体" panose="02010600030101010101" pitchFamily="2" charset="-122"/>
                <a:cs typeface="Arial" panose="020B0604020202020204" pitchFamily="34" charset="0"/>
                <a:sym typeface="Arial" panose="020B0604020202020204" pitchFamily="34" charset="0"/>
              </a:rPr>
              <a:t> </a:t>
            </a:r>
            <a:r>
              <a:rPr lang="ru-RU" altLang="ru-RU" sz="6000" b="1" i="1" dirty="0">
                <a:solidFill>
                  <a:schemeClr val="bg1"/>
                </a:solidFill>
                <a:latin typeface="Calibri" panose="020F0502020204030204" pitchFamily="34" charset="0"/>
                <a:ea typeface="宋体" panose="02010600030101010101" pitchFamily="2" charset="-122"/>
                <a:cs typeface="Arial" panose="020B0604020202020204" pitchFamily="34" charset="0"/>
                <a:sym typeface="Arial" panose="020B0604020202020204" pitchFamily="34" charset="0"/>
              </a:rPr>
              <a:t>ВНИМАНИЕ </a:t>
            </a:r>
            <a:r>
              <a:rPr lang="en-US" altLang="ru-RU" sz="6000" b="1" i="1" dirty="0">
                <a:solidFill>
                  <a:schemeClr val="bg1"/>
                </a:solidFill>
                <a:latin typeface="Calibri" panose="020F0502020204030204" pitchFamily="34" charset="0"/>
                <a:ea typeface="宋体" panose="02010600030101010101" pitchFamily="2" charset="-122"/>
                <a:cs typeface="Arial" panose="020B0604020202020204" pitchFamily="34" charset="0"/>
                <a:sym typeface="Arial" panose="020B0604020202020204" pitchFamily="34" charset="0"/>
              </a:rPr>
              <a:t>!</a:t>
            </a:r>
            <a:endParaRPr lang="zh-CN" altLang="en-US" sz="6000" dirty="0">
              <a:solidFill>
                <a:schemeClr val="bg1"/>
              </a:solidFill>
              <a:latin typeface="Calibri" panose="020F0502020204030204" pitchFamily="34" charset="0"/>
              <a:ea typeface="Arial" panose="020B0604020202020204" pitchFamily="34" charset="0"/>
              <a:sym typeface="Arial" panose="020B0604020202020204"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317</TotalTime>
  <Words>603</Words>
  <Application>Microsoft Office PowerPoint</Application>
  <PresentationFormat>Экран (4:3)</PresentationFormat>
  <Paragraphs>48</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Бумажная</vt:lpstr>
      <vt:lpstr>  Республиканский конкурс   исследовательских  и туристических                           проектов «Экскурс-прорыв: направление – Осетия»! Тема работы: Проект ««Наследие предков - наследие народа». (Сквер имени Аксо Колиева – единение природы и человека)».   Номинация: Рациональное использование природных богатств как составная часть  патриотического воспитания молодежи.                                                                   Выполнил::                                                                                                                   Томаев Арсен,  9 класс                                           РСО-Алания, МБОУ гимназия №45.                                                 Руководитель:    Гурциева Альбина Алинбековна,                                                                                                                   учитель географии  г.  Владикавказ</vt:lpstr>
      <vt:lpstr>Презентация PowerPoint</vt:lpstr>
      <vt:lpstr>Презентация PowerPoint</vt:lpstr>
      <vt:lpstr>                                                                                           Святилище    В одно время в Ирыкауе появилась эпидемия холИрыхъæуы Хуыцауы дзуар еры. Люди заражались и умирали целыми семьями. Одному из старейшин села, который всегда молился о спасении народа явился во сне Уастырджи и сказал: - Народ будет спасён, если ты сможешь принести себя в жертву и погибнуть за людей. Завтра ты должен утром выйти к пасущемуся стаду и оттуда выйдет белый бык, надо идти за ним и там, где он ляжет сделать кувандон – святилище дзуару Бога, принести в жертву этого быка и помолиться, тогда народ будет спасён. Но сам ты не доживёшь до следующего утра. Утром, проснувшись, ПипоГурциев сделал всё, что повелел ему Уастырджи. Народ действительно был спасён, эпидемия остановилась, но сам Пипо умер вечером того же дня. </vt:lpstr>
      <vt:lpstr>   Святилище ИрыхъæуыХуыцауыдзуар и Пипо Гурциев. </vt:lpstr>
      <vt:lpstr>Презентация PowerPoint</vt:lpstr>
      <vt:lpstr>                    Пипо Гурциев. </vt:lpstr>
      <vt:lpstr>    Владикавказское городище. </vt:lpstr>
      <vt:lpstr>                                                                          Основание крепости Владикавказ и место нахождения  «Дзауровской  башни   1910 г.» </vt:lpstr>
      <vt:lpstr>Презентация PowerPoint</vt:lpstr>
      <vt:lpstr>Презентация PowerPoint</vt:lpstr>
      <vt:lpstr>        Сквер имени Аксо Колиева Установлен: 08.12.2006. Аксо Колиев родился в 1823 году в селе Нар в семье церковного сторожа. В 1845 году он закончил Тифлисскую духовную семинарию. Будучи священником, занимался просветительской деятельностью, редактированием книг религиозного содержания и переводил на осетинский язык богослужебные книги. В 1862 году Аксо Колиев, исполняя должность инспектора Владикавказского духовного училища, открыл на свои средства начальную школу для осетинских девочек.  Автор(ы): Б.А.Тотиев.</vt:lpstr>
      <vt:lpstr>Экскурсию проводит Канукова Кира</vt:lpstr>
      <vt:lpstr>         Монумент жителям Осетинской слободки Имена участников Великой Отечественной, ушедших на войну с Осетинской слободки, увековечили в камне. </vt:lpstr>
      <vt:lpstr>Презентация PowerPoint</vt:lpstr>
      <vt:lpstr>Презентация PowerPoint</vt:lpstr>
      <vt:lpstr>.Храм Рождества  Пресвятой Богородицы </vt:lpstr>
      <vt:lpstr>                                                                                                                                                 Николай Гурциев                                                           Николай Гурциев    «Завещаю имя своё»                    </vt:lpstr>
      <vt:lpstr>Наследие предков – наследие народа</vt:lpstr>
      <vt:lpstr>Альтаир в акции «Вода России»</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Альбина</dc:creator>
  <cp:lastModifiedBy>Альбина</cp:lastModifiedBy>
  <cp:revision>47</cp:revision>
  <dcterms:created xsi:type="dcterms:W3CDTF">2025-03-24T05:26:07Z</dcterms:created>
  <dcterms:modified xsi:type="dcterms:W3CDTF">2026-02-28T11:24:50Z</dcterms:modified>
</cp:coreProperties>
</file>