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7" r:id="rId7"/>
    <p:sldId id="268" r:id="rId8"/>
    <p:sldId id="269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35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EFE70-EFAF-456B-8109-9E02AC3B4309}" type="datetimeFigureOut">
              <a:rPr lang="ru-RU" smtClean="0"/>
              <a:pPr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1477D-922E-4D59-8C22-B46AE54CA9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28601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a_AlbionicTtlRg&amp;Bt" pitchFamily="34" charset="-52"/>
              </a:rPr>
              <a:t>творческий проект </a:t>
            </a:r>
            <a:r>
              <a:rPr lang="ru-RU" sz="3200" dirty="0" smtClean="0">
                <a:latin typeface="a_AlbionicTtlRg&amp;Bt" pitchFamily="34" charset="-52"/>
              </a:rPr>
              <a:t/>
            </a:r>
            <a:br>
              <a:rPr lang="ru-RU" sz="3200" dirty="0" smtClean="0">
                <a:latin typeface="a_AlbionicTtlRg&amp;Bt" pitchFamily="34" charset="-52"/>
              </a:rPr>
            </a:b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>«книга </a:t>
            </a: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>художника. </a:t>
            </a: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>Живи и помни</a:t>
            </a: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>»</a:t>
            </a: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</a:br>
            <a: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a_AlbionicTtlRg&amp;Bt" pitchFamily="34" charset="-52"/>
              </a:rPr>
            </a:br>
            <a:endParaRPr lang="ru-RU" sz="3200" dirty="0">
              <a:solidFill>
                <a:srgbClr val="FF0000"/>
              </a:solidFill>
              <a:latin typeface="a_AlbionicTtlRg&amp;Bt" pitchFamily="34" charset="-52"/>
            </a:endParaRPr>
          </a:p>
        </p:txBody>
      </p:sp>
      <p:pic>
        <p:nvPicPr>
          <p:cNvPr id="11" name="Содержимое 10" descr="Jwl8ZHGlb_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1" y="1714488"/>
            <a:ext cx="4857783" cy="3643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Содержимое 12" descr="hEE0T_WzfT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86380" y="1928802"/>
            <a:ext cx="3394472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 descr="d1d0a127-1f9a-589d-bf4d-691db5aa16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714884"/>
            <a:ext cx="6369169" cy="2428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_AlbionicTtlRg&amp;Bt" pitchFamily="34" charset="-52"/>
              </a:rPr>
              <a:t>Паспорт проекта</a:t>
            </a:r>
            <a:endParaRPr lang="ru-RU" sz="3200" dirty="0">
              <a:latin typeface="a_AlbionicTtlRg&amp;Bt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35795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8000" b="1" dirty="0" smtClean="0"/>
          </a:p>
          <a:p>
            <a:pPr>
              <a:buNone/>
            </a:pPr>
            <a:r>
              <a:rPr lang="ru-RU" sz="8000" b="1" dirty="0" smtClean="0"/>
              <a:t>Тип </a:t>
            </a:r>
            <a:r>
              <a:rPr lang="ru-RU" sz="8000" b="1" dirty="0" smtClean="0"/>
              <a:t>проекта: </a:t>
            </a:r>
            <a:r>
              <a:rPr lang="ru-RU" sz="8000" dirty="0" smtClean="0"/>
              <a:t>коллективный, практико-ориентированный,</a:t>
            </a:r>
          </a:p>
          <a:p>
            <a:pPr>
              <a:buNone/>
            </a:pPr>
            <a:r>
              <a:rPr lang="ru-RU" sz="8000" dirty="0" smtClean="0"/>
              <a:t>исследовательский, </a:t>
            </a:r>
            <a:r>
              <a:rPr lang="ru-RU" sz="8000" dirty="0" err="1" smtClean="0"/>
              <a:t>межпредметный</a:t>
            </a:r>
            <a:endParaRPr lang="ru-RU" sz="8000" dirty="0" smtClean="0"/>
          </a:p>
          <a:p>
            <a:pPr>
              <a:buNone/>
            </a:pPr>
            <a:r>
              <a:rPr lang="ru-RU" sz="8000" b="1" dirty="0" smtClean="0"/>
              <a:t>Направленность проекта</a:t>
            </a:r>
            <a:r>
              <a:rPr lang="ru-RU" sz="8000" dirty="0" smtClean="0"/>
              <a:t>: патриотическая</a:t>
            </a:r>
            <a:endParaRPr lang="ru-RU" sz="8000" dirty="0" smtClean="0"/>
          </a:p>
          <a:p>
            <a:pPr>
              <a:buNone/>
            </a:pPr>
            <a:r>
              <a:rPr lang="ru-RU" sz="8000" b="1" dirty="0" smtClean="0"/>
              <a:t>Автор </a:t>
            </a:r>
            <a:r>
              <a:rPr lang="ru-RU" sz="8000" b="1" dirty="0" smtClean="0"/>
              <a:t>проекта: </a:t>
            </a:r>
            <a:r>
              <a:rPr lang="ru-RU" sz="8000" dirty="0" smtClean="0"/>
              <a:t>преподаватель изобразительного искусства</a:t>
            </a:r>
          </a:p>
          <a:p>
            <a:pPr>
              <a:buNone/>
            </a:pPr>
            <a:r>
              <a:rPr lang="ru-RU" sz="8000" dirty="0" err="1" smtClean="0"/>
              <a:t>Подколзина</a:t>
            </a:r>
            <a:r>
              <a:rPr lang="ru-RU" sz="8000" dirty="0" smtClean="0"/>
              <a:t> Ольга </a:t>
            </a:r>
            <a:r>
              <a:rPr lang="ru-RU" sz="8000" dirty="0" smtClean="0"/>
              <a:t>Валерьевна</a:t>
            </a:r>
            <a:endParaRPr lang="ru-RU" sz="8000" dirty="0" smtClean="0"/>
          </a:p>
          <a:p>
            <a:pPr>
              <a:buNone/>
            </a:pPr>
            <a:r>
              <a:rPr lang="ru-RU" sz="8000" b="1" dirty="0" smtClean="0"/>
              <a:t>Целевая аудитория</a:t>
            </a:r>
            <a:r>
              <a:rPr lang="ru-RU" sz="8000" b="1" dirty="0" smtClean="0"/>
              <a:t>:</a:t>
            </a:r>
            <a:endParaRPr lang="ru-RU" sz="8000" b="1" dirty="0" smtClean="0"/>
          </a:p>
          <a:p>
            <a:pPr>
              <a:buNone/>
            </a:pPr>
            <a:r>
              <a:rPr lang="ru-RU" sz="8000" dirty="0" smtClean="0"/>
              <a:t>учащиеся  </a:t>
            </a:r>
            <a:r>
              <a:rPr lang="ru-RU" sz="8000" dirty="0" err="1" smtClean="0"/>
              <a:t>предпрофессиональной</a:t>
            </a:r>
            <a:r>
              <a:rPr lang="ru-RU" sz="8000" dirty="0" smtClean="0"/>
              <a:t> </a:t>
            </a:r>
            <a:r>
              <a:rPr lang="ru-RU" sz="8000" dirty="0" smtClean="0"/>
              <a:t>программы «Живопись»  отделения</a:t>
            </a:r>
          </a:p>
          <a:p>
            <a:pPr>
              <a:buNone/>
            </a:pPr>
            <a:r>
              <a:rPr lang="ru-RU" sz="8000" dirty="0" smtClean="0"/>
              <a:t>и</a:t>
            </a:r>
            <a:r>
              <a:rPr lang="ru-RU" sz="8000" dirty="0" smtClean="0"/>
              <a:t>зобразительного</a:t>
            </a:r>
            <a:r>
              <a:rPr lang="ru-RU" sz="8000" dirty="0" smtClean="0"/>
              <a:t> </a:t>
            </a:r>
            <a:r>
              <a:rPr lang="ru-RU" sz="8000" dirty="0" smtClean="0"/>
              <a:t>искусства </a:t>
            </a:r>
          </a:p>
          <a:p>
            <a:pPr>
              <a:buNone/>
            </a:pPr>
            <a:r>
              <a:rPr lang="ru-RU" sz="8000" dirty="0" smtClean="0"/>
              <a:t>МАУ ДО «</a:t>
            </a:r>
            <a:r>
              <a:rPr lang="ru-RU" sz="8000" dirty="0" err="1" smtClean="0"/>
              <a:t>Бабаевская</a:t>
            </a:r>
            <a:r>
              <a:rPr lang="ru-RU" sz="8000" dirty="0" smtClean="0"/>
              <a:t> детская школа искусств» </a:t>
            </a:r>
            <a:endParaRPr lang="ru-RU" sz="8000" dirty="0" smtClean="0"/>
          </a:p>
          <a:p>
            <a:pPr>
              <a:buNone/>
            </a:pPr>
            <a:r>
              <a:rPr lang="ru-RU" sz="8000" b="1" dirty="0" smtClean="0"/>
              <a:t>Возраст учащихся: </a:t>
            </a:r>
            <a:r>
              <a:rPr lang="ru-RU" sz="8000" dirty="0" smtClean="0"/>
              <a:t>12 лет, 5 </a:t>
            </a:r>
            <a:r>
              <a:rPr lang="ru-RU" sz="8000" dirty="0" smtClean="0"/>
              <a:t>класс</a:t>
            </a:r>
          </a:p>
          <a:p>
            <a:pPr>
              <a:buNone/>
            </a:pPr>
            <a:r>
              <a:rPr lang="ru-RU" sz="8000" b="1" dirty="0" smtClean="0"/>
              <a:t>Основная </a:t>
            </a:r>
            <a:r>
              <a:rPr lang="ru-RU" sz="8000" b="1" dirty="0" smtClean="0"/>
              <a:t>цель проекта: </a:t>
            </a:r>
            <a:r>
              <a:rPr lang="ru-RU" sz="8000" dirty="0" smtClean="0"/>
              <a:t>формировать </a:t>
            </a:r>
            <a:r>
              <a:rPr lang="ru-RU" sz="8000" dirty="0" smtClean="0"/>
              <a:t>эмоционально-</a:t>
            </a: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ценностное отношение </a:t>
            </a:r>
            <a:r>
              <a:rPr lang="ru-RU" sz="8000" dirty="0" smtClean="0"/>
              <a:t>подрастающего поколения</a:t>
            </a:r>
            <a:r>
              <a:rPr lang="ru-RU" sz="8000" dirty="0" smtClean="0"/>
              <a:t> </a:t>
            </a:r>
            <a:r>
              <a:rPr lang="ru-RU" sz="8000" dirty="0" smtClean="0"/>
              <a:t>к </a:t>
            </a:r>
            <a:r>
              <a:rPr lang="ru-RU" sz="8000" dirty="0" smtClean="0"/>
              <a:t>Великой</a:t>
            </a:r>
          </a:p>
          <a:p>
            <a:pPr>
              <a:buNone/>
            </a:pPr>
            <a:r>
              <a:rPr lang="ru-RU" sz="8000" dirty="0" smtClean="0"/>
              <a:t>Отечественной</a:t>
            </a:r>
            <a:r>
              <a:rPr lang="ru-RU" sz="8000" dirty="0" smtClean="0"/>
              <a:t> </a:t>
            </a:r>
            <a:r>
              <a:rPr lang="ru-RU" sz="8000" dirty="0" smtClean="0"/>
              <a:t>войне посредством художественной деятельности</a:t>
            </a:r>
            <a:endParaRPr lang="ru-RU" sz="8000" dirty="0" smtClean="0"/>
          </a:p>
          <a:p>
            <a:pPr>
              <a:buNone/>
            </a:pPr>
            <a:r>
              <a:rPr lang="ru-RU" sz="8000" b="1" dirty="0" smtClean="0"/>
              <a:t>Задачи проекта:</a:t>
            </a:r>
          </a:p>
          <a:p>
            <a:pPr>
              <a:buNone/>
            </a:pPr>
            <a:r>
              <a:rPr lang="ru-RU" sz="8000" dirty="0" smtClean="0"/>
              <a:t>п</a:t>
            </a:r>
            <a:r>
              <a:rPr lang="ru-RU" sz="8000" dirty="0" smtClean="0"/>
              <a:t>робудить интерес школьников к событиям и героям войны</a:t>
            </a:r>
          </a:p>
          <a:p>
            <a:pPr>
              <a:buNone/>
            </a:pPr>
            <a:r>
              <a:rPr lang="ru-RU" sz="8000" dirty="0" smtClean="0"/>
              <a:t>расширить кругозор учащихся в области военной поэзии</a:t>
            </a: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развивать </a:t>
            </a:r>
            <a:r>
              <a:rPr lang="ru-RU" sz="8000" dirty="0" err="1" smtClean="0"/>
              <a:t>креативность</a:t>
            </a:r>
            <a:r>
              <a:rPr lang="ru-RU" sz="8000" dirty="0" smtClean="0"/>
              <a:t> мышления и </a:t>
            </a:r>
            <a:r>
              <a:rPr lang="ru-RU" sz="8000" dirty="0" smtClean="0"/>
              <a:t>творческую активность</a:t>
            </a: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>
              <a:latin typeface="a_AlbionicTtlRg&amp;Bt" pitchFamily="34" charset="-52"/>
            </a:endParaRPr>
          </a:p>
          <a:p>
            <a:pPr>
              <a:buNone/>
            </a:pPr>
            <a:r>
              <a:rPr lang="ru-RU" sz="8000" dirty="0" smtClean="0">
                <a:latin typeface="a_AlbionicTtlRg&amp;Bt" pitchFamily="34" charset="-52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1" descr="о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15008" y="2525615"/>
            <a:ext cx="3071834" cy="4063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3429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a_AlbionicTtlRg&amp;Bt" pitchFamily="34" charset="-52"/>
              </a:rPr>
              <a:t/>
            </a:r>
            <a:br>
              <a:rPr lang="ru-RU" sz="2400" dirty="0" smtClean="0">
                <a:latin typeface="a_AlbionicTtlRg&amp;Bt" pitchFamily="34" charset="-52"/>
              </a:rPr>
            </a:br>
            <a:r>
              <a:rPr lang="ru-RU" sz="2400" dirty="0" smtClean="0">
                <a:latin typeface="a_AlbionicTtlRg&amp;Bt" pitchFamily="34" charset="-52"/>
              </a:rPr>
              <a:t>                     Книга художника</a:t>
            </a:r>
            <a:br>
              <a:rPr lang="ru-RU" sz="2400" dirty="0" smtClean="0">
                <a:latin typeface="a_AlbionicTtlRg&amp;Bt" pitchFamily="34" charset="-52"/>
              </a:rPr>
            </a:br>
            <a:r>
              <a:rPr lang="ru-RU" sz="2400" b="1" dirty="0" smtClean="0"/>
              <a:t>«</a:t>
            </a:r>
            <a:r>
              <a:rPr lang="ru-RU" sz="2400" b="1" dirty="0" err="1" smtClean="0"/>
              <a:t>Аrtist’s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book</a:t>
            </a:r>
            <a:r>
              <a:rPr lang="ru-RU" sz="2400" b="1" dirty="0" smtClean="0"/>
              <a:t>» </a:t>
            </a:r>
            <a:r>
              <a:rPr lang="ru-RU" sz="2400" dirty="0" smtClean="0"/>
              <a:t>- </a:t>
            </a:r>
            <a:r>
              <a:rPr lang="ru-RU" sz="2400" b="1" dirty="0" smtClean="0"/>
              <a:t>новое явление в области книжного оформления, хотя история его уходит в глубокое средневековье.</a:t>
            </a:r>
            <a:br>
              <a:rPr lang="ru-RU" sz="2400" b="1" dirty="0" smtClean="0"/>
            </a:br>
            <a:r>
              <a:rPr lang="ru-RU" sz="2400" b="1" dirty="0" smtClean="0"/>
              <a:t>«Книга художника» не печатается в типографии, а создается руками автора как объект искусства. </a:t>
            </a:r>
            <a:r>
              <a:rPr lang="ru-RU" sz="2400" b="1" dirty="0" err="1" smtClean="0"/>
              <a:t>Арт-буки</a:t>
            </a:r>
            <a:r>
              <a:rPr lang="ru-RU" sz="2400" b="1" dirty="0" smtClean="0"/>
              <a:t> отличает минимальный тираж и рукотворность. Чаще всего «книга художника» создается в техниках печатной графики.</a:t>
            </a:r>
            <a:r>
              <a:rPr lang="ru-RU" sz="2400" dirty="0" smtClean="0">
                <a:latin typeface="a_AlbionicTtlRg&amp;Bt" pitchFamily="34" charset="-52"/>
              </a:rPr>
              <a:t/>
            </a:r>
            <a:br>
              <a:rPr lang="ru-RU" sz="2400" dirty="0" smtClean="0">
                <a:latin typeface="a_AlbionicTtlRg&amp;Bt" pitchFamily="34" charset="-52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3" name="Рисунок 12" descr="uYcNFVFMx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786058"/>
            <a:ext cx="5095911" cy="3821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43998" cy="143985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smtClean="0">
                <a:latin typeface="a_AlbionicTtlRg&amp;Bt" pitchFamily="34" charset="-52"/>
              </a:rPr>
              <a:t>          Эстамп – основа оформления книги </a:t>
            </a:r>
            <a:r>
              <a:rPr lang="ru-RU" sz="2400" dirty="0" smtClean="0">
                <a:latin typeface="a_AlbionicTtlRg&amp;Bt" pitchFamily="34" charset="-52"/>
              </a:rPr>
              <a:t> </a:t>
            </a:r>
            <a:r>
              <a:rPr lang="ru-RU" sz="2400" dirty="0" smtClean="0">
                <a:latin typeface="a_AlbionicTtlRg&amp;Bt" pitchFamily="34" charset="-52"/>
              </a:rPr>
              <a:t/>
            </a:r>
            <a:br>
              <a:rPr lang="ru-RU" sz="2400" dirty="0" smtClean="0">
                <a:latin typeface="a_AlbionicTtlRg&amp;Bt" pitchFamily="34" charset="-52"/>
              </a:rPr>
            </a:br>
            <a:r>
              <a:rPr lang="ru-RU" sz="2400" b="1" dirty="0" smtClean="0"/>
              <a:t>Один из этапов работы над книгой художника - создание </a:t>
            </a:r>
            <a:r>
              <a:rPr lang="ru-RU" sz="2400" b="1" dirty="0" smtClean="0"/>
              <a:t>печатных </a:t>
            </a:r>
            <a:r>
              <a:rPr lang="ru-RU" sz="2400" b="1" dirty="0" smtClean="0"/>
              <a:t>форм(штампов) в  технике </a:t>
            </a:r>
            <a:r>
              <a:rPr lang="ru-RU" sz="2400" b="1" dirty="0" smtClean="0"/>
              <a:t>печатной графики –</a:t>
            </a:r>
            <a:r>
              <a:rPr lang="ru-RU" sz="2400" b="1" dirty="0" smtClean="0"/>
              <a:t>линогравюре.</a:t>
            </a:r>
            <a:br>
              <a:rPr lang="ru-RU" sz="2400" b="1" dirty="0" smtClean="0"/>
            </a:br>
            <a:r>
              <a:rPr lang="ru-RU" sz="2400" b="1" dirty="0" smtClean="0"/>
              <a:t>Р</a:t>
            </a:r>
            <a:r>
              <a:rPr lang="ru-RU" sz="2400" b="1" dirty="0" smtClean="0"/>
              <a:t>азработка </a:t>
            </a:r>
            <a:r>
              <a:rPr lang="ru-RU" sz="2400" b="1" dirty="0" smtClean="0"/>
              <a:t>эскизов, гравировка линолеума, печать пробных </a:t>
            </a:r>
            <a:r>
              <a:rPr lang="ru-RU" sz="2400" b="1" dirty="0" smtClean="0"/>
              <a:t>оттисков – самостоятельная творческая деятельность учащихся.</a:t>
            </a:r>
            <a:endParaRPr lang="ru-RU" sz="2400" b="1" dirty="0"/>
          </a:p>
        </p:txBody>
      </p:sp>
      <p:pic>
        <p:nvPicPr>
          <p:cNvPr id="14" name="Содержимое 13" descr="Dz2W8ICjKR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72132" y="200024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Содержимое 17" descr="c6JFNlbpRI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6703" b="8391"/>
          <a:stretch>
            <a:fillRect/>
          </a:stretch>
        </p:blipFill>
        <p:spPr>
          <a:xfrm>
            <a:off x="2714612" y="3000372"/>
            <a:ext cx="3214710" cy="3639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blhPHRR-A2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428868"/>
            <a:ext cx="2714626" cy="3619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_AlbionicTtlRg&amp;Bt" pitchFamily="34" charset="-52"/>
              </a:rPr>
              <a:t>с</a:t>
            </a:r>
            <a:r>
              <a:rPr lang="ru-RU" sz="2800" dirty="0" smtClean="0">
                <a:latin typeface="a_AlbionicTtlRg&amp;Bt" pitchFamily="34" charset="-52"/>
              </a:rPr>
              <a:t>интетический жанр -</a:t>
            </a: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500034" y="714356"/>
            <a:ext cx="8858280" cy="285752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dirty="0" smtClean="0"/>
              <a:t>к</a:t>
            </a:r>
            <a:r>
              <a:rPr lang="ru-RU" b="1" dirty="0" smtClean="0"/>
              <a:t>нига художника объединяет текст, иллюстрацию и конструкцию книги</a:t>
            </a:r>
            <a:endParaRPr lang="ru-RU" b="1" dirty="0" smtClean="0"/>
          </a:p>
          <a:p>
            <a:pPr algn="just">
              <a:buNone/>
            </a:pPr>
            <a:endParaRPr lang="ru-RU" b="1" dirty="0" smtClean="0"/>
          </a:p>
          <a:p>
            <a:pPr algn="just">
              <a:buNone/>
            </a:pPr>
            <a:r>
              <a:rPr lang="ru-RU" b="1" dirty="0" err="1" smtClean="0"/>
              <a:t>Книга-лепорелло</a:t>
            </a:r>
            <a:r>
              <a:rPr lang="ru-RU" dirty="0" smtClean="0"/>
              <a:t> </a:t>
            </a:r>
            <a:r>
              <a:rPr lang="ru-RU" dirty="0" smtClean="0"/>
              <a:t>– </a:t>
            </a:r>
            <a:r>
              <a:rPr lang="ru-RU" dirty="0" smtClean="0"/>
              <a:t>  это форма книжки - гармошки, представляющей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собой сложенный в несколько раз лист бумаги. Художественный фон,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dirty="0" smtClean="0"/>
              <a:t>создающий драматичную атмосферу, создан при помощи накатки</a:t>
            </a:r>
          </a:p>
          <a:p>
            <a:pPr algn="just">
              <a:buNone/>
            </a:pPr>
            <a:r>
              <a:rPr lang="ru-RU" dirty="0" smtClean="0"/>
              <a:t>краски валиком. </a:t>
            </a:r>
            <a:r>
              <a:rPr lang="ru-RU" dirty="0" smtClean="0"/>
              <a:t>На готовый</a:t>
            </a:r>
            <a:r>
              <a:rPr lang="ru-RU" dirty="0" smtClean="0"/>
              <a:t> фон напечатаны </a:t>
            </a:r>
            <a:r>
              <a:rPr lang="ru-RU" dirty="0" smtClean="0"/>
              <a:t>линогравюрные штампы.</a:t>
            </a:r>
          </a:p>
          <a:p>
            <a:pPr algn="just">
              <a:buNone/>
            </a:pPr>
            <a:r>
              <a:rPr lang="ru-RU" dirty="0" smtClean="0"/>
              <a:t>В работе смешивались краски на разной основе -  масляная и</a:t>
            </a:r>
          </a:p>
          <a:p>
            <a:pPr algn="just">
              <a:buNone/>
            </a:pPr>
            <a:r>
              <a:rPr lang="ru-RU" dirty="0" smtClean="0"/>
              <a:t>типографская, их сочетание дает неповторимые и непредсказуемые</a:t>
            </a:r>
          </a:p>
          <a:p>
            <a:pPr algn="just">
              <a:buNone/>
            </a:pPr>
            <a:r>
              <a:rPr lang="ru-RU" dirty="0" smtClean="0"/>
              <a:t>эффекты.</a:t>
            </a:r>
          </a:p>
        </p:txBody>
      </p:sp>
      <p:pic>
        <p:nvPicPr>
          <p:cNvPr id="5" name="Рисунок 4" descr="Jwl8ZHGlb_M (1)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 l="7812" b="40625"/>
          <a:stretch>
            <a:fillRect/>
          </a:stretch>
        </p:blipFill>
        <p:spPr>
          <a:xfrm>
            <a:off x="285720" y="3429000"/>
            <a:ext cx="866246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a_AlbionicTtlRg&amp;Bt" pitchFamily="34" charset="-52"/>
              </a:rPr>
              <a:t>Живи и помни. Книжный </a:t>
            </a:r>
            <a:r>
              <a:rPr lang="ru-RU" sz="3200" dirty="0" smtClean="0">
                <a:latin typeface="a_AlbionicTtlRg&amp;Bt" pitchFamily="34" charset="-52"/>
              </a:rPr>
              <a:t>разворот</a:t>
            </a:r>
            <a:endParaRPr lang="ru-RU" sz="3200" dirty="0">
              <a:latin typeface="a_AlbionicTtlRg&amp;Bt" pitchFamily="34" charset="-52"/>
            </a:endParaRPr>
          </a:p>
        </p:txBody>
      </p:sp>
      <p:pic>
        <p:nvPicPr>
          <p:cNvPr id="4" name="Содержимое 3" descr="YQ321w5tgIU.jpg"/>
          <p:cNvPicPr>
            <a:picLocks noChangeAspect="1"/>
          </p:cNvPicPr>
          <p:nvPr/>
        </p:nvPicPr>
        <p:blipFill>
          <a:blip r:embed="rId2" cstate="print"/>
          <a:srcRect l="2844" t="4552" b="3271"/>
          <a:stretch>
            <a:fillRect/>
          </a:stretch>
        </p:blipFill>
        <p:spPr>
          <a:xfrm rot="16200000">
            <a:off x="1810114" y="-95658"/>
            <a:ext cx="5380898" cy="77153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yqUXlTo3Qt0.jpg"/>
          <p:cNvPicPr>
            <a:picLocks noChangeAspect="1"/>
          </p:cNvPicPr>
          <p:nvPr/>
        </p:nvPicPr>
        <p:blipFill>
          <a:blip r:embed="rId2" cstate="print">
            <a:lum bright="-20000"/>
          </a:blip>
          <a:srcRect l="7291" t="6250" r="4166" b="17708"/>
          <a:stretch>
            <a:fillRect/>
          </a:stretch>
        </p:blipFill>
        <p:spPr>
          <a:xfrm>
            <a:off x="1142976" y="229858"/>
            <a:ext cx="7786742" cy="662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a_AlbionicTtlRg&amp;Bt" pitchFamily="34" charset="-52"/>
              </a:rPr>
              <a:t>Военная лирика</a:t>
            </a:r>
            <a:endParaRPr lang="ru-RU" sz="3600" dirty="0">
              <a:solidFill>
                <a:srgbClr val="FF0000"/>
              </a:solidFill>
              <a:latin typeface="a_AlbionicTtlRg&amp;Bt" pitchFamily="34" charset="-52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4040188" cy="639762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          К. </a:t>
            </a:r>
            <a:r>
              <a:rPr lang="ru-RU" dirty="0" err="1" smtClean="0">
                <a:solidFill>
                  <a:schemeClr val="bg1"/>
                </a:solidFill>
              </a:rPr>
              <a:t>Симанов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14282" y="2928934"/>
            <a:ext cx="8643998" cy="3357586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Военная поэзия является тоже «историческим источником», которая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рассказывает нам о том, как повлияла война на людей.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Вечные  ценности: воинская честь, братство, любовь,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дружба, верность,  семья, родной дом - становятся непреложными.</a:t>
            </a:r>
            <a:endParaRPr lang="ru-RU" sz="38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Для </a:t>
            </a:r>
            <a:r>
              <a:rPr lang="ru-RU" sz="3800" b="1" dirty="0" smtClean="0">
                <a:solidFill>
                  <a:schemeClr val="bg1"/>
                </a:solidFill>
              </a:rPr>
              <a:t>текстового рукописного </a:t>
            </a:r>
            <a:r>
              <a:rPr lang="ru-RU" sz="3800" b="1" dirty="0" smtClean="0">
                <a:solidFill>
                  <a:schemeClr val="bg1"/>
                </a:solidFill>
              </a:rPr>
              <a:t>оформления </a:t>
            </a:r>
            <a:r>
              <a:rPr lang="ru-RU" sz="3800" b="1" dirty="0" smtClean="0">
                <a:solidFill>
                  <a:schemeClr val="bg1"/>
                </a:solidFill>
              </a:rPr>
              <a:t>книги художника </a:t>
            </a:r>
            <a:r>
              <a:rPr lang="ru-RU" sz="3800" b="1" dirty="0" smtClean="0">
                <a:solidFill>
                  <a:schemeClr val="bg1"/>
                </a:solidFill>
              </a:rPr>
              <a:t>были </a:t>
            </a:r>
            <a:r>
              <a:rPr lang="ru-RU" sz="3800" b="1" dirty="0" smtClean="0">
                <a:solidFill>
                  <a:schemeClr val="bg1"/>
                </a:solidFill>
              </a:rPr>
              <a:t>выбраны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я</a:t>
            </a:r>
            <a:r>
              <a:rPr lang="ru-RU" sz="3800" b="1" dirty="0" smtClean="0">
                <a:solidFill>
                  <a:schemeClr val="bg1"/>
                </a:solidFill>
              </a:rPr>
              <a:t>ркоокрашенные эмоциональные строки </a:t>
            </a:r>
            <a:r>
              <a:rPr lang="ru-RU" sz="3800" b="1" dirty="0" smtClean="0">
                <a:solidFill>
                  <a:schemeClr val="bg1"/>
                </a:solidFill>
              </a:rPr>
              <a:t>произведений </a:t>
            </a:r>
            <a:r>
              <a:rPr lang="ru-RU" sz="3800" b="1" dirty="0" smtClean="0">
                <a:solidFill>
                  <a:schemeClr val="bg1"/>
                </a:solidFill>
              </a:rPr>
              <a:t>Вадима </a:t>
            </a:r>
            <a:r>
              <a:rPr lang="ru-RU" sz="3800" b="1" dirty="0" err="1" smtClean="0">
                <a:solidFill>
                  <a:schemeClr val="bg1"/>
                </a:solidFill>
              </a:rPr>
              <a:t>Шефнера</a:t>
            </a:r>
            <a:endParaRPr lang="ru-RU" sz="38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4200" b="1" dirty="0" smtClean="0">
                <a:solidFill>
                  <a:schemeClr val="bg1"/>
                </a:solidFill>
              </a:rPr>
              <a:t>«Военные сны» </a:t>
            </a:r>
            <a:r>
              <a:rPr lang="ru-RU" sz="3800" b="1" dirty="0" smtClean="0">
                <a:solidFill>
                  <a:schemeClr val="bg1"/>
                </a:solidFill>
              </a:rPr>
              <a:t>и </a:t>
            </a:r>
            <a:r>
              <a:rPr lang="ru-RU" sz="3800" b="1" dirty="0" smtClean="0">
                <a:solidFill>
                  <a:schemeClr val="bg1"/>
                </a:solidFill>
              </a:rPr>
              <a:t>Роберта Рождественского </a:t>
            </a:r>
            <a:r>
              <a:rPr lang="ru-RU" sz="4200" b="1" dirty="0" smtClean="0">
                <a:solidFill>
                  <a:schemeClr val="bg1"/>
                </a:solidFill>
              </a:rPr>
              <a:t>«Песня павших в бою». </a:t>
            </a:r>
            <a:r>
              <a:rPr lang="ru-RU" sz="3800" b="1" dirty="0" smtClean="0">
                <a:solidFill>
                  <a:schemeClr val="bg1"/>
                </a:solidFill>
              </a:rPr>
              <a:t>В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произведениях авторы обращаются </a:t>
            </a:r>
            <a:r>
              <a:rPr lang="ru-RU" sz="3800" b="1" dirty="0" smtClean="0">
                <a:solidFill>
                  <a:schemeClr val="bg1"/>
                </a:solidFill>
              </a:rPr>
              <a:t>к потомкам и благодарит их за </a:t>
            </a:r>
            <a:r>
              <a:rPr lang="ru-RU" sz="3800" b="1" dirty="0" smtClean="0">
                <a:solidFill>
                  <a:schemeClr val="bg1"/>
                </a:solidFill>
              </a:rPr>
              <a:t>память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3800" b="1" dirty="0" smtClean="0">
                <a:solidFill>
                  <a:schemeClr val="bg1"/>
                </a:solidFill>
              </a:rPr>
              <a:t>и </a:t>
            </a:r>
            <a:r>
              <a:rPr lang="ru-RU" sz="3800" b="1" dirty="0" smtClean="0">
                <a:solidFill>
                  <a:schemeClr val="bg1"/>
                </a:solidFill>
              </a:rPr>
              <a:t>верность.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57158" y="1357298"/>
            <a:ext cx="5400684" cy="15001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В нас есть суровая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свобода: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На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слезы обрекая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мать,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Бессмертье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своего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народа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Своею </a:t>
            </a:r>
            <a:r>
              <a:rPr lang="ru-RU" sz="1800" b="1" dirty="0" smtClean="0">
                <a:solidFill>
                  <a:schemeClr val="bg1"/>
                </a:solidFill>
                <a:latin typeface="a_AlbionicTtlRg&amp;Bt" pitchFamily="34" charset="-52"/>
              </a:rPr>
              <a:t>смертью покупать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UiFOhzsL13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071546"/>
            <a:ext cx="3857652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8715436" cy="14398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_AlbionicTtlRg&amp;Bt" pitchFamily="34" charset="-52"/>
              </a:rPr>
              <a:t>Область применения книги художника</a:t>
            </a:r>
            <a:endParaRPr lang="ru-RU" sz="2800" dirty="0">
              <a:latin typeface="a_AlbionicTtlRg&amp;Bt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5214974" cy="5500726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sz="2400" b="1" dirty="0" smtClean="0"/>
              <a:t>Линогравюрные </a:t>
            </a:r>
            <a:r>
              <a:rPr lang="ru-RU" sz="2400" b="1" dirty="0" smtClean="0"/>
              <a:t>штампы могут </a:t>
            </a:r>
            <a:r>
              <a:rPr lang="ru-RU" sz="2400" b="1" dirty="0" smtClean="0"/>
              <a:t>быть</a:t>
            </a:r>
          </a:p>
          <a:p>
            <a:pPr algn="just">
              <a:buNone/>
            </a:pPr>
            <a:r>
              <a:rPr lang="ru-RU" sz="2400" b="1" dirty="0" smtClean="0"/>
              <a:t>использованы </a:t>
            </a:r>
            <a:r>
              <a:rPr lang="ru-RU" sz="2400" b="1" dirty="0" smtClean="0"/>
              <a:t>для </a:t>
            </a:r>
            <a:r>
              <a:rPr lang="ru-RU" sz="2400" b="1" dirty="0" smtClean="0"/>
              <a:t>создания </a:t>
            </a:r>
          </a:p>
          <a:p>
            <a:pPr algn="just">
              <a:buNone/>
            </a:pPr>
            <a:r>
              <a:rPr lang="ru-RU" sz="2400" b="1" dirty="0" smtClean="0"/>
              <a:t>открыток, коллажей </a:t>
            </a:r>
            <a:r>
              <a:rPr lang="ru-RU" sz="2400" b="1" dirty="0" smtClean="0"/>
              <a:t>и </a:t>
            </a:r>
            <a:r>
              <a:rPr lang="ru-RU" sz="2400" b="1" dirty="0" smtClean="0"/>
              <a:t>стенгазет. </a:t>
            </a:r>
            <a:r>
              <a:rPr lang="ru-RU" sz="2400" b="1" dirty="0" smtClean="0"/>
              <a:t>С их </a:t>
            </a:r>
            <a:endParaRPr lang="ru-RU" sz="2400" b="1" dirty="0" smtClean="0"/>
          </a:p>
          <a:p>
            <a:pPr algn="just">
              <a:buNone/>
            </a:pPr>
            <a:r>
              <a:rPr lang="ru-RU" sz="2400" b="1" dirty="0" smtClean="0"/>
              <a:t>помощью </a:t>
            </a:r>
            <a:r>
              <a:rPr lang="ru-RU" sz="2400" b="1" dirty="0" smtClean="0"/>
              <a:t>можно создать </a:t>
            </a:r>
            <a:r>
              <a:rPr lang="ru-RU" sz="2400" b="1" dirty="0" smtClean="0"/>
              <a:t>новые</a:t>
            </a:r>
          </a:p>
          <a:p>
            <a:pPr algn="just">
              <a:buNone/>
            </a:pPr>
            <a:r>
              <a:rPr lang="ru-RU" sz="2400" b="1" dirty="0" smtClean="0"/>
              <a:t>варианты </a:t>
            </a:r>
            <a:r>
              <a:rPr lang="ru-RU" sz="2400" b="1" dirty="0" smtClean="0"/>
              <a:t>книги </a:t>
            </a:r>
            <a:r>
              <a:rPr lang="ru-RU" sz="2400" b="1" dirty="0" smtClean="0"/>
              <a:t>художника, с разным</a:t>
            </a:r>
          </a:p>
          <a:p>
            <a:pPr algn="just">
              <a:buNone/>
            </a:pPr>
            <a:r>
              <a:rPr lang="ru-RU" sz="2400" b="1" dirty="0" smtClean="0"/>
              <a:t>эмоциональным звучанием в рамках</a:t>
            </a:r>
          </a:p>
          <a:p>
            <a:pPr algn="just">
              <a:buNone/>
            </a:pPr>
            <a:r>
              <a:rPr lang="ru-RU" sz="2400" b="1" dirty="0" smtClean="0"/>
              <a:t>одной темы, </a:t>
            </a:r>
            <a:r>
              <a:rPr lang="ru-RU" sz="2400" b="1" smtClean="0"/>
              <a:t>создавая новые </a:t>
            </a:r>
            <a:r>
              <a:rPr lang="ru-RU" sz="2400" b="1" dirty="0" smtClean="0"/>
              <a:t>фон и </a:t>
            </a:r>
          </a:p>
          <a:p>
            <a:pPr algn="just">
              <a:buNone/>
            </a:pPr>
            <a:r>
              <a:rPr lang="ru-RU" sz="2400" b="1" dirty="0" smtClean="0"/>
              <a:t>т</a:t>
            </a:r>
            <a:r>
              <a:rPr lang="ru-RU" sz="2400" b="1" dirty="0" smtClean="0"/>
              <a:t>екстовое содержание</a:t>
            </a:r>
            <a:r>
              <a:rPr lang="ru-RU" sz="2400" b="1" dirty="0" smtClean="0"/>
              <a:t>.</a:t>
            </a:r>
            <a:r>
              <a:rPr lang="ru-RU" sz="2400" b="1" dirty="0" smtClean="0"/>
              <a:t> Можно назвать</a:t>
            </a:r>
          </a:p>
          <a:p>
            <a:pPr algn="just">
              <a:buNone/>
            </a:pPr>
            <a:r>
              <a:rPr lang="ru-RU" sz="2400" b="1" dirty="0" smtClean="0"/>
              <a:t>это неким конструктором </a:t>
            </a:r>
            <a:r>
              <a:rPr lang="ru-RU" sz="2400" b="1" dirty="0" smtClean="0"/>
              <a:t>для </a:t>
            </a:r>
            <a:r>
              <a:rPr lang="ru-RU" sz="2400" b="1" dirty="0" smtClean="0"/>
              <a:t>создания</a:t>
            </a:r>
          </a:p>
          <a:p>
            <a:pPr algn="just">
              <a:buNone/>
            </a:pPr>
            <a:r>
              <a:rPr lang="ru-RU" sz="2400" b="1" smtClean="0"/>
              <a:t>уникальной продукции, в </a:t>
            </a:r>
            <a:r>
              <a:rPr lang="ru-RU" sz="2400" b="1" smtClean="0"/>
              <a:t>данном </a:t>
            </a:r>
            <a:r>
              <a:rPr lang="ru-RU" sz="2400" b="1" smtClean="0"/>
              <a:t>случае</a:t>
            </a:r>
          </a:p>
          <a:p>
            <a:pPr algn="just">
              <a:buNone/>
            </a:pPr>
            <a:r>
              <a:rPr lang="ru-RU" sz="2400" b="1" smtClean="0"/>
              <a:t>п</a:t>
            </a:r>
            <a:r>
              <a:rPr lang="ru-RU" sz="2400" b="1" smtClean="0"/>
              <a:t>атриотической направленности.</a:t>
            </a:r>
          </a:p>
          <a:p>
            <a:pPr algn="just">
              <a:buNone/>
            </a:pPr>
            <a:r>
              <a:rPr lang="ru-RU" sz="2400" b="1" smtClean="0"/>
              <a:t>Наша </a:t>
            </a:r>
            <a:r>
              <a:rPr lang="ru-RU" sz="2400" b="1" dirty="0" smtClean="0"/>
              <a:t>книга художника создавалась</a:t>
            </a:r>
          </a:p>
          <a:p>
            <a:pPr algn="just">
              <a:buNone/>
            </a:pPr>
            <a:r>
              <a:rPr lang="ru-RU" sz="2400" b="1" dirty="0" smtClean="0"/>
              <a:t>специально к 80-летию </a:t>
            </a:r>
            <a:r>
              <a:rPr lang="ru-RU" sz="2400" b="1" smtClean="0"/>
              <a:t>празднования </a:t>
            </a:r>
            <a:endParaRPr lang="ru-RU" sz="2400" b="1" dirty="0" smtClean="0"/>
          </a:p>
          <a:p>
            <a:pPr algn="just">
              <a:buNone/>
            </a:pPr>
            <a:r>
              <a:rPr lang="ru-RU" sz="2400" b="1" dirty="0" smtClean="0"/>
              <a:t>Победы и нашла свое практическое</a:t>
            </a:r>
          </a:p>
          <a:p>
            <a:pPr algn="just">
              <a:buNone/>
            </a:pPr>
            <a:r>
              <a:rPr lang="ru-RU" sz="2400" b="1" dirty="0" smtClean="0"/>
              <a:t>применение  в небольшой инсталляции в</a:t>
            </a:r>
          </a:p>
          <a:p>
            <a:pPr algn="just">
              <a:buNone/>
            </a:pPr>
            <a:r>
              <a:rPr lang="ru-RU" sz="2400" b="1" dirty="0" smtClean="0"/>
              <a:t>школе искусств.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572560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Книга </a:t>
            </a:r>
            <a:r>
              <a:rPr lang="ru-RU" sz="2400" dirty="0" smtClean="0"/>
              <a:t>художника остаётся актуальной формой </a:t>
            </a:r>
            <a:r>
              <a:rPr lang="ru-RU" sz="2400" dirty="0" smtClean="0"/>
              <a:t>искусства по</a:t>
            </a:r>
          </a:p>
          <a:p>
            <a:pPr>
              <a:buNone/>
            </a:pPr>
            <a:r>
              <a:rPr lang="ru-RU" sz="2400" dirty="0" smtClean="0"/>
              <a:t>нескольким причинам:</a:t>
            </a:r>
          </a:p>
          <a:p>
            <a:pPr>
              <a:buNone/>
            </a:pPr>
            <a:r>
              <a:rPr lang="ru-RU" sz="2400" dirty="0" smtClean="0"/>
              <a:t>-  возможность самовыражения;</a:t>
            </a:r>
            <a:r>
              <a:rPr lang="ru-RU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- неоднозначность </a:t>
            </a:r>
            <a:r>
              <a:rPr lang="ru-RU" sz="2400" dirty="0" smtClean="0"/>
              <a:t>и </a:t>
            </a:r>
            <a:r>
              <a:rPr lang="ru-RU" sz="2400" dirty="0" smtClean="0"/>
              <a:t>непредсказуемость</a:t>
            </a:r>
          </a:p>
          <a:p>
            <a:pPr>
              <a:buNone/>
            </a:pPr>
            <a:r>
              <a:rPr lang="ru-RU" sz="2400" dirty="0" smtClean="0"/>
              <a:t>    процесса и  результата;</a:t>
            </a:r>
          </a:p>
          <a:p>
            <a:pPr>
              <a:buNone/>
            </a:pPr>
            <a:r>
              <a:rPr lang="ru-RU" sz="2400" dirty="0" smtClean="0"/>
              <a:t> - инструмент </a:t>
            </a:r>
            <a:r>
              <a:rPr lang="ru-RU" sz="2400" dirty="0" smtClean="0"/>
              <a:t>анализа окружающего </a:t>
            </a:r>
            <a:r>
              <a:rPr lang="ru-RU" sz="2400" dirty="0" smtClean="0"/>
              <a:t>мира;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- использование традиционных и </a:t>
            </a:r>
          </a:p>
          <a:p>
            <a:pPr>
              <a:buNone/>
            </a:pPr>
            <a:r>
              <a:rPr lang="ru-RU" sz="2400" dirty="0" smtClean="0"/>
              <a:t>современных технологий;</a:t>
            </a:r>
          </a:p>
          <a:p>
            <a:pPr>
              <a:buNone/>
            </a:pPr>
            <a:r>
              <a:rPr lang="ru-RU" sz="2400" dirty="0" smtClean="0"/>
              <a:t> - популяризация </a:t>
            </a:r>
            <a:r>
              <a:rPr lang="ru-RU" sz="2400" dirty="0" smtClean="0"/>
              <a:t>среди </a:t>
            </a:r>
            <a:r>
              <a:rPr lang="ru-RU" sz="2400" dirty="0" smtClean="0"/>
              <a:t>молодёжи.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3600" b="1" dirty="0" smtClean="0"/>
              <a:t>   Спасибо за внимание!</a:t>
            </a:r>
            <a:endParaRPr lang="ru-RU" sz="3600" b="1" dirty="0"/>
          </a:p>
        </p:txBody>
      </p:sp>
      <p:pic>
        <p:nvPicPr>
          <p:cNvPr id="1026" name="Picture 2" descr="https://downloader.disk.yandex.ru/preview/12c72a8e25f0a0ba323fc6972b996c60180cced63e1783e1b3c5fc8348a66981/6820c731/asW_2jDC4PmKdDCShegWzirEqUkOMbDaNOLZKKvIEKz1B1p2BhQcoKgqV5lcmAiIDGA49Xza7cI7buACao7LSg%3D%3D?uid=0&amp;filename=K37A6765.jpg&amp;disposition=inline&amp;hash=&amp;limit=0&amp;content_type=image%2Fjpeg&amp;owner_uid=0&amp;tknv=v3&amp;size=1897x9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5308" y="1714488"/>
            <a:ext cx="3180538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_AlbionicTtlRg&amp;Bt" pitchFamily="34" charset="-52"/>
              </a:rPr>
              <a:t>Книга художника как творческий метод</a:t>
            </a:r>
            <a:endParaRPr lang="ru-RU" sz="2800" dirty="0">
              <a:latin typeface="a_AlbionicTtlRg&amp;Bt" pitchFamily="34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384</Words>
  <Application>Microsoft Office PowerPoint</Application>
  <PresentationFormat>Экран 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творческий проект  «книга художника. Живи и помни»  </vt:lpstr>
      <vt:lpstr>Паспорт проекта</vt:lpstr>
      <vt:lpstr>                      Книга художника «Аrtist’s book» - новое явление в области книжного оформления, хотя история его уходит в глубокое средневековье. «Книга художника» не печатается в типографии, а создается руками автора как объект искусства. Арт-буки отличает минимальный тираж и рукотворность. Чаще всего «книга художника» создается в техниках печатной графики.  </vt:lpstr>
      <vt:lpstr>          Эстамп – основа оформления книги   Один из этапов работы над книгой художника - создание печатных форм(штампов) в  технике печатной графики –линогравюре. Разработка эскизов, гравировка линолеума, печать пробных оттисков – самостоятельная творческая деятельность учащихся.</vt:lpstr>
      <vt:lpstr>синтетический жанр -</vt:lpstr>
      <vt:lpstr>Живи и помни. Книжный разворот</vt:lpstr>
      <vt:lpstr>Военная лирика</vt:lpstr>
      <vt:lpstr>Область применения книги художника</vt:lpstr>
      <vt:lpstr>Книга художника как творческий метод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Социально-культурный проект «Открытка Победы»</dc:title>
  <dc:creator>Olya</dc:creator>
  <cp:lastModifiedBy>Olya</cp:lastModifiedBy>
  <cp:revision>46</cp:revision>
  <dcterms:created xsi:type="dcterms:W3CDTF">2024-02-08T19:17:41Z</dcterms:created>
  <dcterms:modified xsi:type="dcterms:W3CDTF">2025-05-11T12:22:59Z</dcterms:modified>
</cp:coreProperties>
</file>