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33"/>
  </p:notesMasterIdLst>
  <p:sldIdLst>
    <p:sldId id="256" r:id="rId4"/>
    <p:sldId id="257" r:id="rId5"/>
    <p:sldId id="281" r:id="rId6"/>
    <p:sldId id="259" r:id="rId7"/>
    <p:sldId id="285" r:id="rId8"/>
    <p:sldId id="260" r:id="rId9"/>
    <p:sldId id="282" r:id="rId10"/>
    <p:sldId id="283" r:id="rId11"/>
    <p:sldId id="284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DFCD"/>
    <a:srgbClr val="C8E1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643" autoAdjust="0"/>
  </p:normalViewPr>
  <p:slideViewPr>
    <p:cSldViewPr snapToGrid="0">
      <p:cViewPr>
        <p:scale>
          <a:sx n="70" d="100"/>
          <a:sy n="70" d="100"/>
        </p:scale>
        <p:origin x="-62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Click to move the slide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XO Oriel"/>
              </a:rPr>
              <a:t>Click to edit the notes format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ru-RU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ru-RU" sz="1400" b="0" strike="noStrike" spc="-1">
                <a:latin typeface="Times New Roman"/>
              </a:defRPr>
            </a:lvl1pPr>
          </a:lstStyle>
          <a:p>
            <a:r>
              <a:rPr lang="ru-RU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28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EE6374C4-865E-4906-AC68-CCCC1D3F12CE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73046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EE6374C4-865E-4906-AC68-CCCC1D3F12CE}" type="slidenum">
              <a:rPr lang="ru-RU" sz="1400" b="0" strike="noStrike" spc="-1" smtClean="0">
                <a:latin typeface="Times New Roman"/>
              </a:rPr>
              <a:t>2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2497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sldNum" idx="6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89DC05A-4CEA-4ABF-9AB0-C02E33F73A33}" type="slidenum">
              <a:rPr lang="ru-RU" sz="1200" b="0" strike="noStrike" spc="-1">
                <a:latin typeface="Times New Roman"/>
              </a:rPr>
              <a:t>4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5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prstGeom prst="rect">
            <a:avLst/>
          </a:prstGeom>
          <a:ln w="0">
            <a:noFill/>
          </a:ln>
        </p:spPr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 dirty="0">
              <a:latin typeface="XO Orie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EE6374C4-865E-4906-AC68-CCCC1D3F12CE}" type="slidenum">
              <a:rPr lang="ru-RU" sz="1400" b="0" strike="noStrike" spc="-1" smtClean="0">
                <a:latin typeface="Times New Roman"/>
              </a:rPr>
              <a:t>5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20024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EE6374C4-865E-4906-AC68-CCCC1D3F12CE}" type="slidenum">
              <a:rPr lang="ru-RU" sz="1400" b="0" strike="noStrike" spc="-1" smtClean="0">
                <a:latin typeface="Times New Roman"/>
              </a:rPr>
              <a:t>27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1289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7D31C2E-B30E-47A3-9A00-547830C6AF7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D8CBF99-1BE0-45B9-9D82-5ED037B8E21F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E4615C0-393A-410B-A59D-21CB1E7C027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8E47DBD-2420-431A-BC47-FF1959D57B1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06038B8-5B8F-48DD-8E4E-DB5C5FC8259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201CE3F-4DFF-4F1B-8152-63DC6138A07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7CFCB29-B995-4ACE-B9B0-DA43BF8CB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E4BB997-E7BE-4172-B01D-D5B7D1DBEB4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8040AF2-83BE-4A36-B2B7-999EAC88D67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81E61D6-98D3-46F4-8ED5-3F42FCF4F3D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C5954E1-36EB-4B0D-AF9E-3FD8A62A83A5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7D8C6A7-AE7E-4CA6-B377-7D5A2D4470F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908B833-4FE5-4A7B-B1D3-E905530A9C4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E842BE7-267D-44FC-99D5-63C7090ECDD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F5A2C45-E072-4413-BD84-3DFB0C02992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BE0780A-4196-4D0A-9E41-948C57B43DE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A1774C7-3009-4300-8E55-5AD4D7DC579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CC66592-905B-41BF-AC13-7B7CB048B03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E22D3AA-5CCC-4A0F-B919-0AC1899BBDB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1ADF16E-65BF-475A-BDFB-F10449AB774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D0A5063-BF9A-472A-85DA-1BF0F267272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EEE5979-0859-4CD2-A5FE-AA76B9DC6B2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AE7BAB8-BC29-441F-B134-EA36965A00A2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B57574A-C9B7-4084-B3F1-D237BBE68F69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EB22A-CEA5-47F3-92FB-CF8BB554DD8E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02B24-54B7-4BFE-9DB0-3D0D89F80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691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1D5E5FF-D8C2-4C6D-886C-B46CB915438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0FF0263-6FFB-43BF-97ED-70705CA2958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68CD437-889A-48E2-8A9D-B9C44501DA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A6FAD8E-6FDF-4E5D-9C3E-81BF5B8B65C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354C480-BED3-4FE2-98B5-CCBD4900794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65B7B80-1904-4937-93A7-3192CE308A1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75B8A6A-44D4-49FF-B327-DCA0E6B2500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EA59E7DC-E069-4CDA-A13E-1CD9DAEF98C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54AF511-5B22-46FA-98FB-53FDAC60D94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E278292-1C42-462B-9016-F5A12C50379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1A2E975-6C20-4388-8B8A-9C23F3BCBDCF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903C80E-8744-4E12-9160-A6C9C12CB99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 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AC2E57C-2E84-4648-8244-C175B36D418D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&lt;date/time&gt;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2ACD3C3-E714-4944-8449-403653B1CADF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8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&lt;date/time&gt;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48AAC1B-3BE0-4A62-9027-1901FC35DB45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png"/><Relationship Id="rId11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5.pn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victorymuseum.ru/encyclopedia/technic/artilleriya/76-mm-divizionnaya-pushka-zis-3-obraztsa-1942-goda-sssr/" TargetMode="External"/><Relationship Id="rId2" Type="http://schemas.openxmlformats.org/officeDocument/2006/relationships/hyperlink" Target="https://pamyat-naroda.ru/heroes/podvig-chelovek_nagrazhdenie27958845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amyat-naroda.ru/img/awards/new/Orden_Otechestvennoj_vojny_2st.png" TargetMode="External"/><Relationship Id="rId5" Type="http://schemas.openxmlformats.org/officeDocument/2006/relationships/hyperlink" Target="https://pamyat-naroda.ru/img/awards/new/Medal_Za_Otvagu.png" TargetMode="External"/><Relationship Id="rId4" Type="http://schemas.openxmlformats.org/officeDocument/2006/relationships/hyperlink" Target="https://pamyat-naroda.ru/heroes/podvig-chelovek_nagrazhdenie20760465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hyperlink" Target="mailto:dina-saldatova@yandex.ru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-1800" y="131400"/>
            <a:ext cx="1981800" cy="184860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020960" y="1212840"/>
            <a:ext cx="110390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50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400" b="0" strike="noStrike" spc="-1" dirty="0">
                <a:solidFill>
                  <a:srgbClr val="000000"/>
                </a:solidFill>
                <a:latin typeface="Calibri Light"/>
              </a:rPr>
              <a:t>Разработка военно-исторической диорамы посвященной  </a:t>
            </a:r>
            <a:r>
              <a:rPr sz="4400" dirty="0"/>
              <a:t/>
            </a:r>
            <a:br>
              <a:rPr sz="4400" dirty="0"/>
            </a:br>
            <a:r>
              <a:rPr lang="ru-RU" sz="4400" b="0" strike="noStrike" spc="-1" dirty="0">
                <a:solidFill>
                  <a:srgbClr val="000000"/>
                </a:solidFill>
                <a:latin typeface="Calibri Light"/>
              </a:rPr>
              <a:t> участнику Великой Отечественной войны   Зыков Александр Михайлович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613440" cy="27910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18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Calibri"/>
              </a:rPr>
              <a:t>Выполнили: ученицы</a:t>
            </a:r>
            <a:endParaRPr lang="ru-RU" sz="1800" b="0" strike="noStrike" spc="-1" dirty="0">
              <a:latin typeface="XO Oriel"/>
            </a:endParaRPr>
          </a:p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МОУ «СОШ№2 р. п. Дергачи»</a:t>
            </a:r>
            <a:endParaRPr lang="ru-RU" sz="1800" b="0" strike="noStrike" spc="-1" dirty="0">
              <a:latin typeface="XO Oriel"/>
            </a:endParaRPr>
          </a:p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800" b="0" strike="noStrike" spc="-1" dirty="0" err="1">
                <a:solidFill>
                  <a:srgbClr val="000000"/>
                </a:solidFill>
                <a:latin typeface="Calibri"/>
              </a:rPr>
              <a:t>Гепалова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Calibri"/>
              </a:rPr>
              <a:t>Арина  10 класс</a:t>
            </a:r>
          </a:p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800" spc="-1" dirty="0" err="1" smtClean="0">
                <a:solidFill>
                  <a:srgbClr val="000000"/>
                </a:solidFill>
                <a:latin typeface="Calibri"/>
              </a:rPr>
              <a:t>Чиканкова</a:t>
            </a:r>
            <a:r>
              <a:rPr lang="ru-RU" sz="1800" spc="-1" dirty="0" smtClean="0">
                <a:solidFill>
                  <a:srgbClr val="000000"/>
                </a:solidFill>
                <a:latin typeface="Calibri"/>
              </a:rPr>
              <a:t> Елена 8 А класс</a:t>
            </a:r>
          </a:p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800" spc="-1" dirty="0" err="1" smtClean="0">
                <a:solidFill>
                  <a:srgbClr val="000000"/>
                </a:solidFill>
                <a:latin typeface="Calibri"/>
              </a:rPr>
              <a:t>Ребковец</a:t>
            </a:r>
            <a:r>
              <a:rPr lang="ru-RU" sz="1800" spc="-1" dirty="0" smtClean="0">
                <a:solidFill>
                  <a:srgbClr val="000000"/>
                </a:solidFill>
                <a:latin typeface="Calibri"/>
              </a:rPr>
              <a:t> Светлана 8 Б класс</a:t>
            </a:r>
            <a:endParaRPr lang="en-US" sz="18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800" spc="-1" dirty="0" smtClean="0">
                <a:solidFill>
                  <a:srgbClr val="000000"/>
                </a:solidFill>
                <a:latin typeface="Calibri"/>
              </a:rPr>
              <a:t>Руководитель:</a:t>
            </a:r>
          </a:p>
          <a:p>
            <a:pPr algn="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800" spc="-1" dirty="0" smtClean="0">
                <a:solidFill>
                  <a:srgbClr val="000000"/>
                </a:solidFill>
                <a:latin typeface="Calibri"/>
              </a:rPr>
              <a:t>Солдатова Дина Хамитовна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Calibri"/>
              </a:rPr>
              <a:t>  </a:t>
            </a:r>
            <a:endParaRPr lang="ru-RU" sz="1800" b="0" strike="noStrike" spc="-1" dirty="0">
              <a:latin typeface="XO Orie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latin typeface="XO Oriel"/>
            </a:endParaRPr>
          </a:p>
        </p:txBody>
      </p:sp>
      <p:sp>
        <p:nvSpPr>
          <p:cNvPr id="132" name="TextBox 4"/>
          <p:cNvSpPr/>
          <p:nvPr/>
        </p:nvSpPr>
        <p:spPr>
          <a:xfrm>
            <a:off x="2222640" y="-123840"/>
            <a:ext cx="774612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XO Orie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PT Astra Serif"/>
                <a:ea typeface="Times New Roman"/>
              </a:rPr>
              <a:t>Дополнительная общеобразовательная общеразвивающая программа</a:t>
            </a:r>
            <a:endParaRPr lang="ru-RU" sz="1800" b="0" strike="noStrike" spc="-1">
              <a:latin typeface="XO Orie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PT Astra Serif"/>
                <a:ea typeface="Times New Roman"/>
              </a:rPr>
              <a:t>Технической направленности</a:t>
            </a:r>
            <a:endParaRPr lang="ru-RU" sz="1800" b="0" strike="noStrike" spc="-1">
              <a:latin typeface="XO Orie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PT Astra Serif"/>
                <a:ea typeface="Times New Roman"/>
              </a:rPr>
              <a:t> «СГУ. Наша Победа»</a:t>
            </a:r>
            <a:endParaRPr lang="ru-RU" sz="1800" b="0" strike="noStrike" spc="-1">
              <a:latin typeface="XO Oriel"/>
            </a:endParaRPr>
          </a:p>
        </p:txBody>
      </p:sp>
      <p:sp>
        <p:nvSpPr>
          <p:cNvPr id="133" name="TextBox 5"/>
          <p:cNvSpPr/>
          <p:nvPr/>
        </p:nvSpPr>
        <p:spPr>
          <a:xfrm>
            <a:off x="905040" y="4657680"/>
            <a:ext cx="3386520" cy="11869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Фото диорамы</a:t>
            </a:r>
            <a:endParaRPr lang="ru-RU" sz="1800" b="0" strike="noStrike" spc="-1" dirty="0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latin typeface="XO Oriel"/>
            </a:endParaRPr>
          </a:p>
        </p:txBody>
      </p:sp>
      <p:sp>
        <p:nvSpPr>
          <p:cNvPr id="134" name="TextBox 7"/>
          <p:cNvSpPr/>
          <p:nvPr/>
        </p:nvSpPr>
        <p:spPr>
          <a:xfrm>
            <a:off x="5230440" y="6119280"/>
            <a:ext cx="475452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Дергачи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2025г.</a:t>
            </a:r>
            <a:endParaRPr lang="ru-RU" sz="1800" b="0" strike="noStrike" spc="-1" dirty="0">
              <a:latin typeface="XO Oriel"/>
            </a:endParaRPr>
          </a:p>
        </p:txBody>
      </p:sp>
      <p:pic>
        <p:nvPicPr>
          <p:cNvPr id="13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082880" y="105120"/>
            <a:ext cx="2108880" cy="36864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324" y="3671635"/>
            <a:ext cx="4552951" cy="255853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5240" cy="1256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Зыков Александр Михайлович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282020" y="1117962"/>
            <a:ext cx="569988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Родился в 21.12.1923 года в Горьковской области,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Calibri"/>
              </a:rPr>
              <a:t>Пачинковском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400" b="0" strike="noStrike" spc="-1" dirty="0" smtClean="0">
                <a:solidFill>
                  <a:srgbClr val="000000"/>
                </a:solidFill>
                <a:latin typeface="Calibri"/>
              </a:rPr>
              <a:t>районе,         село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Никитино.  </a:t>
            </a:r>
          </a:p>
        </p:txBody>
      </p:sp>
      <p:sp>
        <p:nvSpPr>
          <p:cNvPr id="138" name="PlaceHolder 3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E6241CC-A053-40BF-9552-A7214073AC4A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2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140" name="Рисунок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91875" y="1068404"/>
            <a:ext cx="3193855" cy="4168099"/>
          </a:xfrm>
          <a:prstGeom prst="rect">
            <a:avLst/>
          </a:prstGeom>
          <a:ln w="0"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8480" y="2135214"/>
            <a:ext cx="7968682" cy="4027390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7267576" y="5286375"/>
            <a:ext cx="1543050" cy="619125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965"/>
            <a:ext cx="10452485" cy="68580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789" y="205401"/>
            <a:ext cx="1398565" cy="13985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4737" y="1615651"/>
            <a:ext cx="1487597" cy="16100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707" y="1615650"/>
            <a:ext cx="1397779" cy="15331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892" y="111753"/>
            <a:ext cx="1226699" cy="227047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200555" y="-17964"/>
            <a:ext cx="4283806" cy="6875964"/>
          </a:xfrm>
          <a:prstGeom prst="rect">
            <a:avLst/>
          </a:prstGeom>
          <a:gradFill flip="none" rotWithShape="1">
            <a:gsLst>
              <a:gs pos="0">
                <a:srgbClr val="C8E0CE">
                  <a:alpha val="0"/>
                </a:srgbClr>
              </a:gs>
              <a:gs pos="78000">
                <a:srgbClr val="C8E0C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5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0" y="-157202"/>
            <a:ext cx="62678" cy="278477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8389" lvl="1" indent="-458389" defTabSz="916777" eaLnBrk="0" fontAlgn="t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805" dirty="0">
                <a:solidFill>
                  <a:srgbClr val="000000"/>
                </a:solidFill>
                <a:latin typeface="PT Sans" panose="020B0503020203020204" pitchFamily="34" charset="-52"/>
              </a:rPr>
              <a:t> </a:t>
            </a:r>
            <a:endParaRPr lang="ru-RU" altLang="ru-RU" sz="1805" dirty="0">
              <a:latin typeface="Arial" panose="020B0604020202020204" pitchFamily="34" charset="0"/>
            </a:endParaRP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152790" y="-4027"/>
            <a:ext cx="65" cy="277706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6777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805" dirty="0">
              <a:latin typeface="Arial" panose="020B0604020202020204" pitchFamily="34" charset="0"/>
            </a:endParaRP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1" y="-156816"/>
            <a:ext cx="65" cy="277706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6777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805" dirty="0">
              <a:latin typeface="Arial" panose="020B060402020202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2601" y="106345"/>
            <a:ext cx="1323854" cy="224208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9122" y="205401"/>
            <a:ext cx="1398565" cy="1398565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0440000" y="0"/>
            <a:ext cx="1752000" cy="6858000"/>
          </a:xfrm>
          <a:prstGeom prst="rect">
            <a:avLst/>
          </a:prstGeom>
          <a:solidFill>
            <a:srgbClr val="C8E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8E1CE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0273" y="493785"/>
            <a:ext cx="2219298" cy="273196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67" b="98333" l="5537" r="984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05628" y="511748"/>
            <a:ext cx="967886" cy="97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395855" y="3225841"/>
            <a:ext cx="3193717" cy="2530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5" b="1" dirty="0"/>
              <a:t>Зыков Александр Михайлович</a:t>
            </a:r>
          </a:p>
          <a:p>
            <a:pPr algn="r"/>
            <a:r>
              <a:rPr lang="ru-RU" sz="1604" b="1" dirty="0"/>
              <a:t>(21.12.1923-12.12.2001)</a:t>
            </a:r>
          </a:p>
          <a:p>
            <a:pPr marL="0" lvl="1" algn="r"/>
            <a:r>
              <a:rPr lang="ru-RU" altLang="ru-RU" sz="1604" b="1" dirty="0"/>
              <a:t>Старший лейтенант</a:t>
            </a:r>
          </a:p>
          <a:p>
            <a:pPr marL="0" lvl="1" algn="r"/>
            <a:endParaRPr lang="ru-RU" altLang="ru-RU" sz="1805" dirty="0">
              <a:solidFill>
                <a:srgbClr val="000000"/>
              </a:solidFill>
              <a:latin typeface="PT Sans" panose="020B0503020203020204" pitchFamily="34" charset="-52"/>
            </a:endParaRPr>
          </a:p>
          <a:p>
            <a:pPr algn="r"/>
            <a:r>
              <a:rPr lang="ru-RU" sz="1805" dirty="0"/>
              <a:t>6 стрелковая рота </a:t>
            </a:r>
            <a:endParaRPr lang="en-US" sz="1805" dirty="0" smtClean="0"/>
          </a:p>
          <a:p>
            <a:pPr algn="r"/>
            <a:r>
              <a:rPr lang="ru-RU" sz="1805" dirty="0" smtClean="0"/>
              <a:t>2 </a:t>
            </a:r>
            <a:r>
              <a:rPr lang="ru-RU" sz="1805" dirty="0"/>
              <a:t>стрелковый батальон </a:t>
            </a:r>
            <a:endParaRPr lang="en-US" sz="1805" dirty="0" smtClean="0"/>
          </a:p>
          <a:p>
            <a:pPr algn="r"/>
            <a:r>
              <a:rPr lang="ru-RU" sz="1805" dirty="0" smtClean="0"/>
              <a:t>716 </a:t>
            </a:r>
            <a:r>
              <a:rPr lang="ru-RU" sz="1805" dirty="0"/>
              <a:t>стрелковый полк </a:t>
            </a:r>
            <a:endParaRPr lang="en-US" sz="1805" dirty="0" smtClean="0"/>
          </a:p>
          <a:p>
            <a:pPr algn="r"/>
            <a:r>
              <a:rPr lang="ru-RU" sz="1805" dirty="0" smtClean="0"/>
              <a:t>157 </a:t>
            </a:r>
            <a:r>
              <a:rPr lang="ru-RU" sz="1805" dirty="0"/>
              <a:t>стрелковая дивизия</a:t>
            </a:r>
          </a:p>
        </p:txBody>
      </p:sp>
    </p:spTree>
    <p:extLst>
      <p:ext uri="{BB962C8B-B14F-4D97-AF65-F5344CB8AC3E}">
        <p14:creationId xmlns:p14="http://schemas.microsoft.com/office/powerpoint/2010/main" val="139346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Орден красной звезды 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4572000" y="1592640"/>
            <a:ext cx="6171840" cy="435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000"/>
          </a:bodyPr>
          <a:lstStyle/>
          <a:p>
            <a:pPr marL="228600" indent="-228600" algn="just">
              <a:lnSpc>
                <a:spcPct val="9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ru-RU" sz="2800" b="0" strike="noStrike" spc="-1" dirty="0">
                <a:solidFill>
                  <a:srgbClr val="000000"/>
                </a:solidFill>
                <a:latin typeface="Calibri"/>
              </a:rPr>
              <a:t>Зыков А. М. награждён орденом «Красной звезды» (21.10.1943). Будучи командиром взвода автоматчиков 6.10.1943. на Витебском направлении в бою за деревню </a:t>
            </a: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Колышки</a:t>
            </a:r>
            <a:r>
              <a:rPr lang="ru-RU" sz="2800" b="0" strike="noStrike" spc="-1" dirty="0">
                <a:solidFill>
                  <a:srgbClr val="000000"/>
                </a:solidFill>
                <a:latin typeface="Calibri"/>
              </a:rPr>
              <a:t>,  со своим взводом  отбил  контратаку противника, первый ворвался  во вражеские траншеи и убил из автомата 10 человек, гитлеровцев, чем способствовал дальнейшему продвижению строевых подразделений.  </a:t>
            </a:r>
          </a:p>
        </p:txBody>
      </p:sp>
      <p:sp>
        <p:nvSpPr>
          <p:cNvPr id="149" name="PlaceHolder 3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D794EE0-C70C-4754-BC38-0D0616D20654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4</a:t>
            </a:fld>
            <a:endParaRPr lang="ru-RU" sz="1200" b="0" strike="noStrike" spc="-1">
              <a:latin typeface="Times New Roman"/>
            </a:endParaRPr>
          </a:p>
        </p:txBody>
      </p:sp>
      <p:pic>
        <p:nvPicPr>
          <p:cNvPr id="150" name="Рисунок 149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65000" y="1464480"/>
            <a:ext cx="3428640" cy="4827960"/>
          </a:xfrm>
          <a:prstGeom prst="rect">
            <a:avLst/>
          </a:prstGeom>
          <a:ln w="0">
            <a:noFill/>
          </a:ln>
        </p:spPr>
      </p:pic>
      <p:pic>
        <p:nvPicPr>
          <p:cNvPr id="151" name="Рисунок 150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858000" y="365040"/>
            <a:ext cx="1174320" cy="1174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408" y="301032"/>
            <a:ext cx="10515240" cy="479257"/>
          </a:xfrm>
        </p:spPr>
        <p:txBody>
          <a:bodyPr/>
          <a:lstStyle/>
          <a:p>
            <a:r>
              <a:rPr lang="ru-RU" dirty="0" smtClean="0"/>
              <a:t>Журнал боевых действий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060" y="844298"/>
            <a:ext cx="4128864" cy="2752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38744" y="1255717"/>
            <a:ext cx="3735896" cy="4601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62272" y="1269901"/>
            <a:ext cx="3638886" cy="4587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477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 dirty="0">
                <a:solidFill>
                  <a:srgbClr val="000000"/>
                </a:solidFill>
                <a:latin typeface="Calibri Light"/>
              </a:rPr>
              <a:t>Орден красной звезды  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619625" y="1847880"/>
            <a:ext cx="6733695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ru-RU" sz="1800" dirty="0"/>
              <a:t>Награжден орденом «Красной Звезды» (14.03.1945). В боях с 15.01.1945 по 10.03.1945 г в Восточной Пруссии товарищ Зыков проявил мужество и храбрость.</a:t>
            </a:r>
          </a:p>
          <a:p>
            <a:pPr marL="0" indent="0" algn="just">
              <a:buNone/>
            </a:pPr>
            <a:r>
              <a:rPr lang="ru-RU" sz="1800" dirty="0" smtClean="0"/>
              <a:t>19.01.45г </a:t>
            </a:r>
            <a:r>
              <a:rPr lang="ru-RU" sz="1800" dirty="0"/>
              <a:t>в районе местечка </a:t>
            </a:r>
            <a:r>
              <a:rPr lang="ru-RU" sz="1800" dirty="0" err="1"/>
              <a:t>Мальвишкен</a:t>
            </a:r>
            <a:r>
              <a:rPr lang="ru-RU" sz="1800" dirty="0"/>
              <a:t> в разгар боя заменил выбывшего из строя командира роты и во время контратаки противника отстоял порученный ему участок отбив контратаку </a:t>
            </a:r>
            <a:r>
              <a:rPr lang="ru-RU" sz="1800" dirty="0" smtClean="0"/>
              <a:t>противника.</a:t>
            </a:r>
          </a:p>
          <a:p>
            <a:pPr marL="0" indent="0" algn="just">
              <a:buNone/>
            </a:pPr>
            <a:r>
              <a:rPr lang="ru-RU" sz="1800" dirty="0" smtClean="0"/>
              <a:t>29.01.45 </a:t>
            </a:r>
            <a:r>
              <a:rPr lang="ru-RU" sz="1800" dirty="0"/>
              <a:t>в районе местечка залива </a:t>
            </a:r>
            <a:r>
              <a:rPr lang="ru-RU" sz="1800" dirty="0" err="1"/>
              <a:t>Фришес-Хав</a:t>
            </a:r>
            <a:r>
              <a:rPr lang="ru-RU" sz="1800" dirty="0"/>
              <a:t> В Пруссии немецкая пехота, поддерживаемая танками и бронетранспортерами, перешла в контратаку. Товарищ Зыков выдвинувшись со своим взводом вперед и автоматным огнем с фланга отрезал пехоту врага от его танков, тем самым расстроил боевые порядки противника, и контратака превосходящих сил врага была отбита.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ftr" idx="1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sldNum" idx="1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45B79E3-982B-4AFD-B514-C41FD7BD910C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6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080" y="1355429"/>
            <a:ext cx="3314820" cy="4673896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648450" y="440460"/>
            <a:ext cx="1174320" cy="1174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460375" y="365040"/>
            <a:ext cx="10892945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 dirty="0">
                <a:solidFill>
                  <a:srgbClr val="000000"/>
                </a:solidFill>
                <a:latin typeface="Calibri Light"/>
              </a:rPr>
              <a:t>Орден </a:t>
            </a:r>
            <a:r>
              <a:rPr lang="ru-RU" spc="-1" dirty="0" smtClean="0">
                <a:solidFill>
                  <a:srgbClr val="000000"/>
                </a:solidFill>
                <a:latin typeface="Calibri Light"/>
              </a:rPr>
              <a:t>Отечественной войны </a:t>
            </a:r>
            <a:r>
              <a:rPr lang="en-US" spc="-1" dirty="0" smtClean="0">
                <a:solidFill>
                  <a:srgbClr val="000000"/>
                </a:solidFill>
                <a:latin typeface="Calibri Light"/>
              </a:rPr>
              <a:t>II</a:t>
            </a:r>
            <a:r>
              <a:rPr lang="ru-RU" spc="-1" dirty="0" smtClean="0">
                <a:solidFill>
                  <a:srgbClr val="000000"/>
                </a:solidFill>
                <a:latin typeface="Calibri Light"/>
              </a:rPr>
              <a:t>степени</a:t>
            </a:r>
            <a:r>
              <a:rPr lang="ru-RU" sz="4400" b="0" strike="noStrike" spc="-1" dirty="0" smtClean="0">
                <a:solidFill>
                  <a:srgbClr val="000000"/>
                </a:solidFill>
                <a:latin typeface="Calibri Light"/>
              </a:rPr>
              <a:t>  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idx="4294967295"/>
          </p:nvPr>
        </p:nvSpPr>
        <p:spPr>
          <a:xfrm>
            <a:off x="4919133" y="1747240"/>
            <a:ext cx="6476520" cy="456593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 algn="just">
              <a:buNone/>
            </a:pPr>
            <a:r>
              <a:rPr lang="ru-RU" sz="1800" dirty="0"/>
              <a:t>Награжден орденом </a:t>
            </a:r>
            <a:r>
              <a:rPr lang="ru-RU" sz="1800" dirty="0" smtClean="0"/>
              <a:t>Отечественной войны</a:t>
            </a:r>
            <a:r>
              <a:rPr lang="en-US" sz="1800" dirty="0" smtClean="0"/>
              <a:t> II </a:t>
            </a:r>
            <a:r>
              <a:rPr lang="ru-RU" sz="1800" dirty="0" smtClean="0"/>
              <a:t>степени  (30.03.1945</a:t>
            </a:r>
            <a:r>
              <a:rPr lang="ru-RU" sz="1800" dirty="0"/>
              <a:t>). </a:t>
            </a:r>
            <a:r>
              <a:rPr lang="ru-RU" sz="1800" dirty="0" smtClean="0"/>
              <a:t> Товарищ Зыков участник многих наступательных боев по очищению территории Литовской Советской республики и вторжению в Восточную Пруссию. Зыков умело руководит взводом в бою. 29.01.1945 года в районе местечка </a:t>
            </a:r>
            <a:r>
              <a:rPr lang="ru-RU" sz="1800" dirty="0" err="1" smtClean="0"/>
              <a:t>Орришен</a:t>
            </a:r>
            <a:r>
              <a:rPr lang="ru-RU" sz="1800" dirty="0" smtClean="0"/>
              <a:t> во время контратаки крупных сил противника он со своим взводом с фланга открыл кинжальный огонь, создал в боевых порядках противника панику и контратака была отбита. Достоин правительственной награды ордена Отечественной войны </a:t>
            </a:r>
            <a:r>
              <a:rPr lang="en-US" sz="1800" dirty="0"/>
              <a:t>II </a:t>
            </a:r>
            <a:r>
              <a:rPr lang="ru-RU" sz="1800" dirty="0" smtClean="0"/>
              <a:t>степени.</a:t>
            </a:r>
          </a:p>
          <a:p>
            <a:pPr marL="0" indent="0" algn="just">
              <a:buNone/>
            </a:pPr>
            <a:r>
              <a:rPr lang="ru-RU" sz="1800" dirty="0" smtClean="0"/>
              <a:t>Командир стрелкового полка Н. Смирнов</a:t>
            </a:r>
          </a:p>
          <a:p>
            <a:pPr marL="0" indent="0">
              <a:buNone/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ftr" idx="429496729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sldNum" idx="429496729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45B79E3-982B-4AFD-B514-C41FD7BD910C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7</a:t>
            </a:fld>
            <a:endParaRPr lang="ru-RU" sz="1600" b="0" strike="noStrike" spc="-1">
              <a:latin typeface="Times New Roman"/>
            </a:endParaRPr>
          </a:p>
        </p:txBody>
      </p:sp>
      <p:sp>
        <p:nvSpPr>
          <p:cNvPr id="3" name="AutoShape 2" descr="Отсканированный докумен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642" y="1284581"/>
            <a:ext cx="4035678" cy="5355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40584" y="160338"/>
            <a:ext cx="1360426" cy="1472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966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513962" y="118004"/>
            <a:ext cx="10892945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 dirty="0" smtClean="0">
                <a:solidFill>
                  <a:srgbClr val="000000"/>
                </a:solidFill>
                <a:latin typeface="Calibri Light"/>
              </a:rPr>
              <a:t>Орден Александра Невского  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idx="4294967295"/>
          </p:nvPr>
        </p:nvSpPr>
        <p:spPr>
          <a:xfrm>
            <a:off x="4919133" y="1910821"/>
            <a:ext cx="6476520" cy="440235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ru-RU" sz="2800" b="0" strike="noStrike" spc="-1" dirty="0" err="1" smtClean="0">
                <a:solidFill>
                  <a:srgbClr val="000000"/>
                </a:solidFill>
                <a:latin typeface="Calibri"/>
              </a:rPr>
              <a:t>Стр</a:t>
            </a: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 2 из списка награжденных орденом Александра Невского.  Строка № 5 Старшего лейтенанта Александра Михайловича Зыкова, командира 6 стрелковой роты 2 стрелкового батальона 716 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стрелкового полка </a:t>
            </a: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157 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стрелковой </a:t>
            </a: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дивизии.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ftr" idx="429496729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sldNum" idx="429496729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45B79E3-982B-4AFD-B514-C41FD7BD910C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8</a:t>
            </a:fld>
            <a:endParaRPr lang="ru-RU" sz="1600" b="0" strike="noStrike" spc="-1">
              <a:latin typeface="Times New Roman"/>
            </a:endParaRPr>
          </a:p>
        </p:txBody>
      </p:sp>
      <p:sp>
        <p:nvSpPr>
          <p:cNvPr id="3" name="AutoShape 2" descr="Отсканированный докумен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776" y="1261134"/>
            <a:ext cx="4316390" cy="535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1822" y="270933"/>
            <a:ext cx="1495085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81516" y="4809857"/>
            <a:ext cx="7343775" cy="127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975" y="1261133"/>
            <a:ext cx="4316390" cy="535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29116" y="4809856"/>
            <a:ext cx="7343775" cy="127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75" y="1261132"/>
            <a:ext cx="4316390" cy="535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487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597782" y="369464"/>
            <a:ext cx="10892945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pc="-1" dirty="0" smtClean="0">
                <a:solidFill>
                  <a:srgbClr val="000000"/>
                </a:solidFill>
                <a:latin typeface="Calibri Light"/>
              </a:rPr>
              <a:t>Медаль за победу над Германией в Великой Отечественной войне 1941-1945гг. </a:t>
            </a:r>
            <a:r>
              <a:rPr lang="ru-RU" sz="4400" b="0" strike="noStrike" spc="-1" dirty="0" smtClean="0">
                <a:solidFill>
                  <a:srgbClr val="000000"/>
                </a:solidFill>
                <a:latin typeface="Calibri Light"/>
              </a:rPr>
              <a:t>  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ftr" idx="429496729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sldNum" idx="429496729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45B79E3-982B-4AFD-B514-C41FD7BD910C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9</a:t>
            </a:fld>
            <a:endParaRPr lang="ru-RU" sz="1600" b="0" strike="noStrike" spc="-1">
              <a:latin typeface="Times New Roman"/>
            </a:endParaRPr>
          </a:p>
        </p:txBody>
      </p:sp>
      <p:sp>
        <p:nvSpPr>
          <p:cNvPr id="3" name="AutoShape 2" descr="Отсканированный докумен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5360" y="1783079"/>
            <a:ext cx="8542020" cy="4340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13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-540"/>
            <a:ext cx="44438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600" b="1" strike="noStrike" spc="-1" dirty="0">
                <a:solidFill>
                  <a:srgbClr val="000000"/>
                </a:solidFill>
                <a:latin typeface="Calibri Light"/>
              </a:rPr>
              <a:t>Воинская часть героя  </a:t>
            </a:r>
            <a:endParaRPr lang="ru-RU" sz="3600" b="1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609480" y="1180440"/>
            <a:ext cx="40147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1800" b="1" strike="noStrike" spc="-1" dirty="0" smtClean="0">
                <a:solidFill>
                  <a:srgbClr val="000000"/>
                </a:solidFill>
                <a:latin typeface="Calibri"/>
              </a:rPr>
              <a:t>Места </a:t>
            </a:r>
            <a:r>
              <a:rPr lang="ru-RU" sz="1800" b="1" strike="noStrike" spc="-1" dirty="0">
                <a:solidFill>
                  <a:srgbClr val="000000"/>
                </a:solidFill>
                <a:latin typeface="Calibri"/>
              </a:rPr>
              <a:t>службы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706 стрелковый полк 204 стрелковой дивизии (II);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716 стрелковый полк 157 стрелковой дивизии (II);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716 стрелковый полк; 94 запасной стрелковый полк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1 запасной стрелковой дивизии; 716 стрелковый полк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157 стрелковой дивизии (I); 716 стрелковый полк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157 стрелковой дивизии (II); 140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alibri"/>
              </a:rPr>
              <a:t>зап.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alibri"/>
              </a:rPr>
              <a:t>сп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; 449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стрелковый полк 144 стрелковой дивизии</a:t>
            </a:r>
          </a:p>
        </p:txBody>
      </p:sp>
      <p:sp>
        <p:nvSpPr>
          <p:cNvPr id="158" name="PlaceHolder 3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B4997D1-2262-465B-94E0-AC5FF5254CE2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10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160" name="Рисунок 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100993" y="247650"/>
            <a:ext cx="982287" cy="1076970"/>
          </a:xfrm>
          <a:prstGeom prst="rect">
            <a:avLst/>
          </a:prstGeom>
          <a:ln w="0"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61" name="Объект 2"/>
          <p:cNvSpPr/>
          <p:nvPr/>
        </p:nvSpPr>
        <p:spPr>
          <a:xfrm>
            <a:off x="6217560" y="365040"/>
            <a:ext cx="5335200" cy="108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1" strike="noStrike" spc="-1" dirty="0">
                <a:solidFill>
                  <a:srgbClr val="000000"/>
                </a:solidFill>
                <a:latin typeface="Calibri"/>
              </a:rPr>
              <a:t>Меркулов Антон Ильич</a:t>
            </a:r>
            <a:endParaRPr lang="ru-RU" sz="2200" b="1" strike="noStrike" spc="-1" dirty="0">
              <a:latin typeface="XO Orie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Батальонный комиссар; подполковник </a:t>
            </a:r>
            <a:endParaRPr lang="ru-RU" sz="2200" b="0" strike="noStrike" spc="-1" dirty="0">
              <a:latin typeface="XO Orie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latin typeface="XO Oriel"/>
            </a:endParaRPr>
          </a:p>
        </p:txBody>
      </p:sp>
      <p:sp>
        <p:nvSpPr>
          <p:cNvPr id="165" name="Объект 2"/>
          <p:cNvSpPr/>
          <p:nvPr/>
        </p:nvSpPr>
        <p:spPr>
          <a:xfrm>
            <a:off x="6316620" y="3047040"/>
            <a:ext cx="5335200" cy="108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1" spc="-1" dirty="0" smtClean="0">
                <a:solidFill>
                  <a:srgbClr val="000000"/>
                </a:solidFill>
                <a:latin typeface="Calibri"/>
              </a:rPr>
              <a:t>Токарев Игнатий Иванович</a:t>
            </a: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strike="noStrike" spc="-1" dirty="0" smtClean="0">
                <a:solidFill>
                  <a:srgbClr val="000000"/>
                </a:solidFill>
                <a:latin typeface="Calibri"/>
              </a:rPr>
              <a:t>Подполковник </a:t>
            </a:r>
            <a:endParaRPr lang="ru-RU" sz="2200" strike="noStrike" spc="-1" dirty="0">
              <a:latin typeface="XO Oriel"/>
            </a:endParaRPr>
          </a:p>
        </p:txBody>
      </p:sp>
      <p:sp>
        <p:nvSpPr>
          <p:cNvPr id="167" name="Rectangle 4"/>
          <p:cNvSpPr/>
          <p:nvPr/>
        </p:nvSpPr>
        <p:spPr>
          <a:xfrm>
            <a:off x="0" y="-164160"/>
            <a:ext cx="360" cy="327960"/>
          </a:xfrm>
          <a:prstGeom prst="rect">
            <a:avLst/>
          </a:prstGeom>
          <a:solidFill>
            <a:srgbClr val="F6F6F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8" name="Рисунок 18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100993" y="4446240"/>
            <a:ext cx="985838" cy="1319040"/>
          </a:xfrm>
          <a:prstGeom prst="rect">
            <a:avLst/>
          </a:prstGeom>
          <a:ln w="0"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69" name="Объект 2"/>
          <p:cNvSpPr/>
          <p:nvPr/>
        </p:nvSpPr>
        <p:spPr>
          <a:xfrm>
            <a:off x="6217560" y="4301160"/>
            <a:ext cx="5335200" cy="108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1" strike="noStrike" spc="-1" dirty="0">
                <a:solidFill>
                  <a:srgbClr val="000000"/>
                </a:solidFill>
                <a:latin typeface="Calibri"/>
              </a:rPr>
              <a:t>Томилов Дмитрий Иванович</a:t>
            </a:r>
            <a:endParaRPr lang="ru-RU" sz="2200" b="0" strike="noStrike" spc="-1" dirty="0">
              <a:latin typeface="XO Orie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Полковник; генерал-майор (полковник); генерал-майор</a:t>
            </a:r>
            <a:endParaRPr lang="ru-RU" sz="2200" b="0" strike="noStrike" spc="-1" dirty="0">
              <a:latin typeface="XO Orie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latin typeface="XO Orie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0993" y="1517083"/>
            <a:ext cx="979855" cy="132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Объект 2"/>
          <p:cNvSpPr/>
          <p:nvPr/>
        </p:nvSpPr>
        <p:spPr>
          <a:xfrm>
            <a:off x="6217560" y="1604280"/>
            <a:ext cx="5335200" cy="108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1" spc="-1" dirty="0" smtClean="0">
                <a:solidFill>
                  <a:srgbClr val="000000"/>
                </a:solidFill>
                <a:latin typeface="Calibri"/>
              </a:rPr>
              <a:t>Левченко Петр Яковлевич</a:t>
            </a:r>
            <a:endParaRPr lang="ru-RU" sz="2200" b="1" strike="noStrike" spc="-1" dirty="0">
              <a:latin typeface="XO Orie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spc="-1" dirty="0" smtClean="0">
                <a:solidFill>
                  <a:srgbClr val="000000"/>
                </a:solidFill>
                <a:latin typeface="Calibri"/>
              </a:rPr>
              <a:t>Майор</a:t>
            </a:r>
            <a:r>
              <a:rPr lang="ru-RU" sz="220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endParaRPr lang="ru-RU" sz="2200" strike="noStrike" spc="-1" dirty="0">
              <a:latin typeface="XO Orie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latin typeface="XO Oriel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0993" y="3051780"/>
            <a:ext cx="985838" cy="1249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78198" y="230287"/>
            <a:ext cx="10515240" cy="82463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 dirty="0">
                <a:solidFill>
                  <a:srgbClr val="000000"/>
                </a:solidFill>
                <a:latin typeface="Calibri Light"/>
              </a:rPr>
              <a:t>Термины и определения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56702" y="1182955"/>
            <a:ext cx="11077996" cy="467786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400" b="1" dirty="0"/>
              <a:t>Стрелковая </a:t>
            </a:r>
            <a:r>
              <a:rPr lang="ru-RU" sz="1400" b="1" dirty="0" smtClean="0"/>
              <a:t>дивизия</a:t>
            </a:r>
            <a:r>
              <a:rPr lang="ru-RU" sz="1400" dirty="0"/>
              <a:t> — основное общевойсковое оперативно-тактическое, позднее тактическое, формирование (войсковое соединение, дивизия) РККА ВС СССР, относящееся по роду войск к стрелковым войскам</a:t>
            </a:r>
            <a:r>
              <a:rPr lang="ru-RU" sz="1400" dirty="0" smtClean="0"/>
              <a:t>.</a:t>
            </a:r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400" b="1" dirty="0" smtClean="0"/>
              <a:t>Дивизия</a:t>
            </a:r>
            <a:r>
              <a:rPr lang="ru-RU" sz="1400" dirty="0" smtClean="0"/>
              <a:t>— </a:t>
            </a:r>
            <a:r>
              <a:rPr lang="ru-RU" sz="1400" dirty="0"/>
              <a:t>основное тактическое соединение в вооруженных силах многих государств. Присутствует практически во всех видах вооружённых сил и родах войск и предназначена для выполнения боевых задач</a:t>
            </a:r>
            <a:r>
              <a:rPr lang="ru-RU" sz="1400" dirty="0" smtClean="0"/>
              <a:t>.</a:t>
            </a:r>
            <a:r>
              <a:rPr lang="ru-RU" sz="1400" dirty="0"/>
              <a:t> Численность одной дивизии может составлять </a:t>
            </a:r>
            <a:r>
              <a:rPr lang="ru-RU" sz="1400" b="1" dirty="0"/>
              <a:t>от 4,5 до 22 тысяч </a:t>
            </a:r>
            <a:r>
              <a:rPr lang="ru-RU" sz="1400" b="1" dirty="0" smtClean="0"/>
              <a:t>человек.</a:t>
            </a:r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400" b="1" dirty="0" err="1"/>
              <a:t>Стрелко́вый</a:t>
            </a:r>
            <a:r>
              <a:rPr lang="ru-RU" sz="1400" b="1" dirty="0"/>
              <a:t> полк (</a:t>
            </a:r>
            <a:r>
              <a:rPr lang="ru-RU" sz="1400" b="1" dirty="0" err="1"/>
              <a:t>сп</a:t>
            </a:r>
            <a:r>
              <a:rPr lang="ru-RU" sz="1400" b="1" dirty="0"/>
              <a:t>)</a:t>
            </a:r>
            <a:r>
              <a:rPr lang="ru-RU" sz="1400" dirty="0"/>
              <a:t> — общевойсковая воинская часть, основное тактическое формирование стрелков РККА, НКВД и ВМФ ВС Союза ССР, до и во время Второй мировой войны, являющееся самостоятельной административной и хозяйственной единицей в вооружённых силах</a:t>
            </a:r>
            <a:r>
              <a:rPr lang="ru-RU" sz="1400" dirty="0" smtClean="0"/>
              <a:t>.</a:t>
            </a:r>
          </a:p>
          <a:p>
            <a:r>
              <a:rPr lang="ru-RU" sz="1400" b="1" dirty="0"/>
              <a:t>ЗИС-3 в годы Великой Отечественной войны</a:t>
            </a:r>
            <a:r>
              <a:rPr lang="ru-RU" sz="1400" dirty="0"/>
              <a:t> — </a:t>
            </a:r>
            <a:r>
              <a:rPr lang="ru-RU" sz="1400" b="1" dirty="0"/>
              <a:t>самое массовое советское артиллерийское орудие</a:t>
            </a:r>
            <a:r>
              <a:rPr lang="ru-RU" sz="1400" dirty="0"/>
              <a:t>. Оно было принято на вооружение Красной Армии 12 февраля 1942 </a:t>
            </a:r>
            <a:r>
              <a:rPr lang="ru-RU" sz="1400" dirty="0" err="1" smtClean="0"/>
              <a:t>года.Пушка</a:t>
            </a:r>
            <a:r>
              <a:rPr lang="ru-RU" sz="1400" dirty="0" smtClean="0"/>
              <a:t> </a:t>
            </a:r>
            <a:r>
              <a:rPr lang="ru-RU" sz="1400" dirty="0"/>
              <a:t>предназначалась для уничтожения пехоты противника, его пулемётов и артиллерии, танков и бронемашин, разрушения долговременных огневых точек врага</a:t>
            </a:r>
            <a:r>
              <a:rPr lang="ru-RU" sz="1400" dirty="0" smtClean="0"/>
              <a:t>.</a:t>
            </a:r>
          </a:p>
          <a:p>
            <a:r>
              <a:rPr lang="ru-RU" sz="1400" b="1" dirty="0"/>
              <a:t>Взвод автоматчиков</a:t>
            </a:r>
            <a:r>
              <a:rPr lang="ru-RU" sz="1400" dirty="0"/>
              <a:t> — подразделение стрелковой роты РККА, которое в мае 1943 года начали создавать для перевооружения пистолет-пулемётами.  </a:t>
            </a:r>
          </a:p>
          <a:p>
            <a:r>
              <a:rPr lang="ru-RU" sz="1400" b="1" dirty="0"/>
              <a:t>Некоторые особенности взвода автоматчиков образца 1943 года</a:t>
            </a:r>
            <a:r>
              <a:rPr lang="ru-RU" sz="1400" dirty="0"/>
              <a:t>:</a:t>
            </a:r>
          </a:p>
          <a:p>
            <a:r>
              <a:rPr lang="ru-RU" sz="1400" dirty="0"/>
              <a:t>Личный состав: 40 человек (1 офицер, 9 сержантов, 30 рядовых). </a:t>
            </a:r>
          </a:p>
          <a:p>
            <a:r>
              <a:rPr lang="ru-RU" sz="1400" dirty="0"/>
              <a:t>Все винтовки (кроме снайперских) заменялись на пистолет-пулемёты. </a:t>
            </a:r>
          </a:p>
          <a:p>
            <a:r>
              <a:rPr lang="ru-RU" sz="1400" dirty="0"/>
              <a:t>Основным оружием был пистолет-пулемёт ППШ-41. </a:t>
            </a:r>
          </a:p>
          <a:p>
            <a:r>
              <a:rPr lang="ru-RU" sz="1400" dirty="0"/>
              <a:t>Взвод сохранял 6 пулемётов ДП. </a:t>
            </a:r>
          </a:p>
          <a:p>
            <a:endParaRPr lang="ru-RU" sz="1600" dirty="0" smtClean="0"/>
          </a:p>
          <a:p>
            <a:endParaRPr lang="ru-RU" sz="1100" b="1" dirty="0" smtClean="0"/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 dirty="0">
              <a:latin typeface="Times New Roman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8FBB788-E973-4F2F-8AEE-678C9FFCCB9B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11</a:t>
            </a:fld>
            <a:endParaRPr lang="ru-RU" sz="1600" b="0" strike="noStrike" spc="-1" dirty="0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12437" y="124409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2800" b="0" strike="noStrike" spc="-1" dirty="0">
                <a:solidFill>
                  <a:srgbClr val="000000"/>
                </a:solidFill>
                <a:latin typeface="Calibri Light"/>
              </a:rPr>
              <a:t>Материально техническое обеспечение воинской части 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499612" y="1324924"/>
            <a:ext cx="7314840" cy="515624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1" dirty="0" smtClean="0"/>
              <a:t>Лёгкий </a:t>
            </a:r>
            <a:r>
              <a:rPr lang="ru-RU" sz="1800" b="1" dirty="0"/>
              <a:t>артиллерийский </a:t>
            </a:r>
            <a:r>
              <a:rPr lang="ru-RU" sz="1800" b="1" dirty="0" smtClean="0"/>
              <a:t>полк</a:t>
            </a:r>
            <a:r>
              <a:rPr lang="ru-RU" sz="1800" dirty="0" smtClean="0"/>
              <a:t> </a:t>
            </a:r>
            <a:r>
              <a:rPr lang="ru-RU" sz="1800" dirty="0"/>
              <a:t>— тактическое формирование Рабоче-крестьянской Красной армии периода Великой Отечественной войны</a:t>
            </a:r>
            <a:r>
              <a:rPr lang="ru-RU" dirty="0" smtClean="0"/>
              <a:t>.</a:t>
            </a:r>
          </a:p>
          <a:p>
            <a:r>
              <a:rPr lang="ru-RU" sz="1800" dirty="0"/>
              <a:t>Лёгкие артиллерийские полки были в целом аналогичны истребительно-противотанковым (</a:t>
            </a:r>
            <a:r>
              <a:rPr lang="ru-RU" sz="1800" dirty="0" err="1"/>
              <a:t>иптап</a:t>
            </a:r>
            <a:r>
              <a:rPr lang="ru-RU" sz="1800" dirty="0"/>
              <a:t>) и на 1944 год имели по 24 76-мм орудия. На 1942 год в РККА имелось 79 лёгких артиллерийских полков</a:t>
            </a:r>
            <a:r>
              <a:rPr lang="ru-RU" sz="1800" dirty="0" smtClean="0"/>
              <a:t>.</a:t>
            </a:r>
            <a:endParaRPr lang="ru-RU" sz="1800" dirty="0"/>
          </a:p>
          <a:p>
            <a:r>
              <a:rPr lang="ru-RU" sz="1800" dirty="0"/>
              <a:t>Лёгкие артиллерийские полки находились в составе танковых корпусов, лёгких артиллерийских </a:t>
            </a:r>
            <a:r>
              <a:rPr lang="ru-RU" sz="1800" dirty="0" smtClean="0"/>
              <a:t>бригад.</a:t>
            </a:r>
            <a:endParaRPr lang="ru-RU" sz="1800" dirty="0"/>
          </a:p>
          <a:p>
            <a:r>
              <a:rPr lang="ru-RU" sz="1800" dirty="0"/>
              <a:t>На вооружении лёгких артиллерийских полков находилась 76-мм дивизионная пушка образца 1942 года (ЗИС-3</a:t>
            </a:r>
            <a:r>
              <a:rPr lang="ru-RU" sz="1800" dirty="0" smtClean="0"/>
              <a:t>). </a:t>
            </a:r>
            <a:r>
              <a:rPr lang="ru-RU" sz="1800" dirty="0"/>
              <a:t>В 1942 году в полку было три дивизиона по две батареи, всего 24 орудия 76 мм</a:t>
            </a:r>
            <a:r>
              <a:rPr lang="ru-RU" sz="1800" dirty="0" smtClean="0"/>
              <a:t>.</a:t>
            </a:r>
            <a:endParaRPr lang="ru-RU" dirty="0"/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ftr" idx="2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sldNum" idx="2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B892D80-1062-4E64-80F7-5542BBD9B93D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12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9333" y="965071"/>
            <a:ext cx="2838206" cy="178901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3594" y="2925495"/>
            <a:ext cx="2838206" cy="17964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3594" y="4893340"/>
            <a:ext cx="2800710" cy="180945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838080" y="32040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000" b="0" strike="noStrike" spc="-1" dirty="0">
                <a:solidFill>
                  <a:srgbClr val="000000"/>
                </a:solidFill>
                <a:latin typeface="Calibri Light"/>
              </a:rPr>
              <a:t>Технические характеристики военной </a:t>
            </a:r>
            <a:r>
              <a:rPr lang="ru-RU" sz="4000" b="0" strike="noStrike" spc="-1" dirty="0" smtClean="0">
                <a:solidFill>
                  <a:srgbClr val="000000"/>
                </a:solidFill>
                <a:latin typeface="Calibri Light"/>
              </a:rPr>
              <a:t>техники</a:t>
            </a:r>
            <a:endParaRPr lang="ru-RU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r>
              <a:rPr lang="ru-RU" sz="1600" dirty="0"/>
              <a:t>Годы выпуска – 1941 - 1945</a:t>
            </a:r>
          </a:p>
          <a:p>
            <a:r>
              <a:rPr lang="ru-RU" sz="1600" dirty="0"/>
              <a:t>Всего выпущено – 49 217 ед.</a:t>
            </a:r>
          </a:p>
          <a:p>
            <a:r>
              <a:rPr lang="ru-RU" sz="1600" dirty="0"/>
              <a:t>Калибр – 76 мм</a:t>
            </a:r>
          </a:p>
          <a:p>
            <a:r>
              <a:rPr lang="ru-RU" sz="1600" dirty="0"/>
              <a:t>Масса в боевом положении - 1200 кг</a:t>
            </a:r>
          </a:p>
          <a:p>
            <a:r>
              <a:rPr lang="ru-RU" sz="1600" dirty="0"/>
              <a:t>Длина ствола - 3490 мм</a:t>
            </a:r>
          </a:p>
          <a:p>
            <a:r>
              <a:rPr lang="ru-RU" sz="1600" dirty="0"/>
              <a:t>Длина нарезной части – 2587 мм</a:t>
            </a:r>
          </a:p>
          <a:p>
            <a:r>
              <a:rPr lang="ru-RU" sz="1600" dirty="0"/>
              <a:t>Расчет – 6 человек</a:t>
            </a:r>
          </a:p>
          <a:p>
            <a:r>
              <a:rPr lang="ru-RU" sz="1600" dirty="0"/>
              <a:t>Скорость движения – до 50 км/ч</a:t>
            </a:r>
          </a:p>
          <a:p>
            <a:r>
              <a:rPr lang="ru-RU" sz="1600" dirty="0"/>
              <a:t>Скорострельность – до 25 </a:t>
            </a:r>
            <a:r>
              <a:rPr lang="ru-RU" sz="1600" dirty="0" err="1"/>
              <a:t>выстр</a:t>
            </a:r>
            <a:r>
              <a:rPr lang="ru-RU" sz="1600" dirty="0"/>
              <a:t>/мин</a:t>
            </a:r>
          </a:p>
          <a:p>
            <a:r>
              <a:rPr lang="ru-RU" sz="1600" dirty="0"/>
              <a:t>Наибольшая дальность стрельбы – 13 290 м</a:t>
            </a:r>
          </a:p>
          <a:p>
            <a:r>
              <a:rPr lang="ru-RU" sz="1600" dirty="0"/>
              <a:t>Дальность прямого выстрела – до 940 м</a:t>
            </a:r>
          </a:p>
          <a:p>
            <a:r>
              <a:rPr lang="ru-RU" sz="1600" dirty="0"/>
              <a:t>Углы обстрела:</a:t>
            </a:r>
          </a:p>
          <a:p>
            <a:r>
              <a:rPr lang="ru-RU" sz="1600" dirty="0"/>
              <a:t>По горизонтали - 54°</a:t>
            </a:r>
          </a:p>
          <a:p>
            <a:r>
              <a:rPr lang="ru-RU" sz="1600" dirty="0"/>
              <a:t>По вертикали - 5° +37°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E0C2F8B-C993-40EA-A2B0-165C75F02FAB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13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0141" y="1263475"/>
            <a:ext cx="5513336" cy="41350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915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400" b="0" strike="noStrike" spc="-1" dirty="0">
                <a:solidFill>
                  <a:srgbClr val="000000"/>
                </a:solidFill>
                <a:latin typeface="Calibri Light"/>
              </a:rPr>
              <a:t>Эскиз </a:t>
            </a:r>
            <a:r>
              <a:rPr lang="ru-RU" sz="4400" b="0" strike="noStrike" spc="-1" dirty="0" smtClean="0">
                <a:solidFill>
                  <a:srgbClr val="000000"/>
                </a:solidFill>
                <a:latin typeface="Calibri Light"/>
              </a:rPr>
              <a:t>диорамы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729294" y="1132541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F87A51D-8FF2-4697-A48D-704934E8C20E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14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20" y="1133981"/>
            <a:ext cx="3547085" cy="273957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PlaceHolder 2"/>
          <p:cNvSpPr txBox="1">
            <a:spLocks/>
          </p:cNvSpPr>
          <p:nvPr/>
        </p:nvSpPr>
        <p:spPr>
          <a:xfrm>
            <a:off x="7749540" y="1217800"/>
            <a:ext cx="3742622" cy="487057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r>
              <a:rPr lang="ru-RU" sz="2000" spc="-1" dirty="0" smtClean="0">
                <a:solidFill>
                  <a:srgbClr val="000000"/>
                </a:solidFill>
                <a:latin typeface="Calibri"/>
              </a:rPr>
              <a:t>    </a:t>
            </a:r>
            <a:r>
              <a:rPr lang="ru-RU" sz="2600" spc="-1" dirty="0" smtClean="0">
                <a:solidFill>
                  <a:srgbClr val="000000"/>
                </a:solidFill>
                <a:latin typeface="Calibri"/>
              </a:rPr>
              <a:t>На Витебском направлении в бою за деревню </a:t>
            </a:r>
            <a:r>
              <a:rPr lang="ru-RU" sz="2600" spc="-1" dirty="0" err="1" smtClean="0">
                <a:solidFill>
                  <a:srgbClr val="000000"/>
                </a:solidFill>
                <a:latin typeface="Calibri"/>
              </a:rPr>
              <a:t>Колчики</a:t>
            </a:r>
            <a:r>
              <a:rPr lang="ru-RU" sz="2600" spc="-1" dirty="0" smtClean="0">
                <a:solidFill>
                  <a:srgbClr val="000000"/>
                </a:solidFill>
                <a:latin typeface="Calibri"/>
              </a:rPr>
              <a:t>,  со своим взводом  отбил  контратаку противника, первый ворвался  во вражеские траншеи и убил из автомата 10 человек, гитлеровцев, чем способствовал дальнейшему продвижению строевых подразделений.  </a:t>
            </a:r>
            <a:endParaRPr lang="ru-RU" sz="2600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4132385" y="2345164"/>
            <a:ext cx="3411474" cy="2341272"/>
          </a:xfrm>
          <a:prstGeom prst="rect">
            <a:avLst/>
          </a:prstGeom>
        </p:spPr>
      </p:pic>
      <p:sp>
        <p:nvSpPr>
          <p:cNvPr id="9" name="PlaceHolder 2"/>
          <p:cNvSpPr txBox="1">
            <a:spLocks/>
          </p:cNvSpPr>
          <p:nvPr/>
        </p:nvSpPr>
        <p:spPr>
          <a:xfrm>
            <a:off x="182353" y="4907702"/>
            <a:ext cx="3472103" cy="184714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1417"/>
              </a:spcBef>
              <a:buNone/>
              <a:tabLst>
                <a:tab pos="0" algn="l"/>
              </a:tabLst>
            </a:pPr>
            <a:endParaRPr lang="ru-RU" sz="24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 txBox="1">
            <a:spLocks/>
          </p:cNvSpPr>
          <p:nvPr/>
        </p:nvSpPr>
        <p:spPr>
          <a:xfrm>
            <a:off x="263564" y="4330759"/>
            <a:ext cx="4000395" cy="2360343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r>
              <a:rPr lang="ru-RU" sz="2000" spc="-1" dirty="0" smtClean="0">
                <a:solidFill>
                  <a:srgbClr val="000000"/>
                </a:solidFill>
                <a:latin typeface="Calibri"/>
              </a:rPr>
              <a:t>Артиллеристская пушка ЗИС-3</a:t>
            </a:r>
          </a:p>
          <a:p>
            <a:pPr algn="just"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r>
              <a:rPr lang="ru-RU" sz="2000" spc="-1" dirty="0" smtClean="0">
                <a:solidFill>
                  <a:srgbClr val="000000"/>
                </a:solidFill>
                <a:latin typeface="Calibri"/>
              </a:rPr>
              <a:t>Танк Т-4</a:t>
            </a:r>
          </a:p>
          <a:p>
            <a:pPr algn="just"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r>
              <a:rPr lang="ru-RU" sz="2000" spc="-1" dirty="0" smtClean="0">
                <a:solidFill>
                  <a:srgbClr val="000000"/>
                </a:solidFill>
                <a:latin typeface="Calibri"/>
              </a:rPr>
              <a:t>Советская рота автоматчиков </a:t>
            </a:r>
          </a:p>
          <a:p>
            <a:pPr algn="just"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r>
              <a:rPr lang="ru-RU" sz="2000" spc="-1" dirty="0" smtClean="0">
                <a:solidFill>
                  <a:srgbClr val="000000"/>
                </a:solidFill>
                <a:latin typeface="Calibri"/>
              </a:rPr>
              <a:t>Группа пулеметчиков </a:t>
            </a:r>
            <a:endParaRPr lang="ru-RU" sz="2000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838080" y="237628"/>
            <a:ext cx="10515240" cy="789992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 dirty="0">
                <a:solidFill>
                  <a:srgbClr val="000000"/>
                </a:solidFill>
                <a:latin typeface="Calibri Light"/>
              </a:rPr>
              <a:t>Эскиз исторической </a:t>
            </a:r>
            <a:r>
              <a:rPr lang="ru-RU" sz="4400" b="0" strike="noStrike" spc="-1" dirty="0" smtClean="0">
                <a:solidFill>
                  <a:srgbClr val="000000"/>
                </a:solidFill>
                <a:latin typeface="Calibri Light"/>
              </a:rPr>
              <a:t>справки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ftr" idx="3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sldNum" idx="3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EA36F58-B6A2-4D66-9D94-0F92DD2A15A7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15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20" y="1699268"/>
            <a:ext cx="6118883" cy="3785540"/>
          </a:xfrm>
          <a:prstGeom prst="rect">
            <a:avLst/>
          </a:prstGeom>
        </p:spPr>
      </p:pic>
      <p:sp>
        <p:nvSpPr>
          <p:cNvPr id="8" name="PlaceHolder 1"/>
          <p:cNvSpPr txBox="1">
            <a:spLocks/>
          </p:cNvSpPr>
          <p:nvPr/>
        </p:nvSpPr>
        <p:spPr>
          <a:xfrm>
            <a:off x="6095700" y="4183379"/>
            <a:ext cx="5720861" cy="1753893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spc="-1" dirty="0" smtClean="0">
                <a:solidFill>
                  <a:srgbClr val="000000"/>
                </a:solidFill>
                <a:latin typeface="Calibri"/>
              </a:rPr>
              <a:t>Советская противотанковая пушка «ЗИС-3» с расчетом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spc="-1" dirty="0" smtClean="0">
                <a:solidFill>
                  <a:srgbClr val="000000"/>
                </a:solidFill>
                <a:latin typeface="Calibri"/>
              </a:rPr>
              <a:t>Советская рота автоматчиков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spc="-1" dirty="0" smtClean="0">
                <a:solidFill>
                  <a:srgbClr val="000000"/>
                </a:solidFill>
                <a:latin typeface="Calibri"/>
              </a:rPr>
              <a:t>Советский пулемет «Максим» с расчетом 1941-1943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spc="-1" dirty="0" smtClean="0">
                <a:solidFill>
                  <a:srgbClr val="000000"/>
                </a:solidFill>
                <a:latin typeface="Calibri"/>
              </a:rPr>
              <a:t>Немецкий средний танк </a:t>
            </a:r>
            <a:r>
              <a:rPr lang="en-US" sz="2800" spc="-1" dirty="0" smtClean="0">
                <a:solidFill>
                  <a:srgbClr val="000000"/>
                </a:solidFill>
                <a:latin typeface="Calibri"/>
              </a:rPr>
              <a:t>T-V </a:t>
            </a:r>
            <a:r>
              <a:rPr lang="ru-RU" sz="2800" spc="-1" dirty="0" smtClean="0">
                <a:solidFill>
                  <a:srgbClr val="000000"/>
                </a:solidFill>
                <a:latin typeface="Calibri"/>
              </a:rPr>
              <a:t>«Пантера» </a:t>
            </a:r>
            <a:r>
              <a:rPr lang="en-US" sz="2800" spc="-1" dirty="0" err="1" smtClean="0">
                <a:solidFill>
                  <a:srgbClr val="000000"/>
                </a:solidFill>
                <a:latin typeface="Calibri"/>
              </a:rPr>
              <a:t>Ausf</a:t>
            </a:r>
            <a:r>
              <a:rPr lang="ru-RU" sz="2800" spc="-1" dirty="0" smtClean="0">
                <a:solidFill>
                  <a:srgbClr val="000000"/>
                </a:solidFill>
                <a:latin typeface="Calibri"/>
              </a:rPr>
              <a:t>.</a:t>
            </a:r>
            <a:r>
              <a:rPr lang="en-US" sz="2800" spc="-1" dirty="0" smtClean="0">
                <a:solidFill>
                  <a:srgbClr val="000000"/>
                </a:solidFill>
                <a:latin typeface="Calibri"/>
              </a:rPr>
              <a:t>D</a:t>
            </a:r>
            <a:endParaRPr lang="ru-RU" sz="28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1"/>
          <p:cNvSpPr txBox="1">
            <a:spLocks/>
          </p:cNvSpPr>
          <p:nvPr/>
        </p:nvSpPr>
        <p:spPr>
          <a:xfrm>
            <a:off x="6621780" y="3944131"/>
            <a:ext cx="5119717" cy="1753893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ru-RU" sz="28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1"/>
          <p:cNvSpPr txBox="1">
            <a:spLocks/>
          </p:cNvSpPr>
          <p:nvPr/>
        </p:nvSpPr>
        <p:spPr>
          <a:xfrm>
            <a:off x="6521380" y="1065211"/>
            <a:ext cx="4965200" cy="2446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just">
              <a:spcBef>
                <a:spcPts val="1417"/>
              </a:spcBef>
              <a:tabLst>
                <a:tab pos="0" algn="l"/>
              </a:tabLst>
            </a:pPr>
            <a:r>
              <a:rPr lang="ru-RU" sz="2800" spc="-1" dirty="0" smtClean="0">
                <a:solidFill>
                  <a:srgbClr val="000000"/>
                </a:solidFill>
                <a:latin typeface="Calibri"/>
              </a:rPr>
              <a:t>   На </a:t>
            </a:r>
            <a:r>
              <a:rPr lang="ru-RU" sz="2800" spc="-1" dirty="0">
                <a:solidFill>
                  <a:srgbClr val="000000"/>
                </a:solidFill>
                <a:latin typeface="Calibri"/>
              </a:rPr>
              <a:t>Витебском направлении в бою за деревню </a:t>
            </a:r>
            <a:r>
              <a:rPr lang="ru-RU" sz="2800" spc="-1" dirty="0" smtClean="0">
                <a:solidFill>
                  <a:srgbClr val="000000"/>
                </a:solidFill>
                <a:latin typeface="Calibri"/>
              </a:rPr>
              <a:t>Колышки</a:t>
            </a:r>
            <a:r>
              <a:rPr lang="ru-RU" sz="2800" spc="-1" dirty="0">
                <a:solidFill>
                  <a:srgbClr val="000000"/>
                </a:solidFill>
                <a:latin typeface="Calibri"/>
              </a:rPr>
              <a:t>,  со своим взводом  отбил  контратаку противника, первый ворвался  во вражеские траншеи и убил из автомата 10 человек, гитлеровцев, чем способствовал дальнейшему продвижению строевых подразделений.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Рисунок 5"/>
          <p:cNvPicPr/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159" l="5720" r="943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16792">
            <a:off x="2685294" y="1227371"/>
            <a:ext cx="8420865" cy="4457369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</p:pic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 dirty="0">
                <a:solidFill>
                  <a:srgbClr val="000000"/>
                </a:solidFill>
                <a:latin typeface="Calibri Light"/>
              </a:rPr>
              <a:t>САПР диорамы 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 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D456B56-E946-4FF9-822E-20FB56D612FE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16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080" y="2292555"/>
            <a:ext cx="3352839" cy="26253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3468" y="205001"/>
            <a:ext cx="3003290" cy="16893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Моделирование поверхности диорамы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272" y="1856928"/>
            <a:ext cx="5781459" cy="27477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00" name="PlaceHolder 3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D310FFD-3FF9-4EB8-B7D4-26E09C804EFD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17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751413" y="325144"/>
            <a:ext cx="2747730" cy="58112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 dirty="0">
                <a:solidFill>
                  <a:srgbClr val="000000"/>
                </a:solidFill>
                <a:latin typeface="Calibri Light"/>
              </a:rPr>
              <a:t>Дизайн лицевой стороны диорамы 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ftr" idx="3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 type="sldNum" idx="3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DD7B42D-F6B6-4F8B-8575-605555FB4AF1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18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321" y="1825560"/>
            <a:ext cx="4373259" cy="33706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6614" y="1547390"/>
            <a:ext cx="1173655" cy="1173655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3004" y="1547390"/>
            <a:ext cx="1173655" cy="11736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273" y="2820345"/>
            <a:ext cx="1308645" cy="14338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4220" y="2816277"/>
            <a:ext cx="1328491" cy="14378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219" y="4418549"/>
            <a:ext cx="1117699" cy="18954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7693" y="4418549"/>
            <a:ext cx="1101544" cy="19379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2085" y="1208520"/>
            <a:ext cx="2984498" cy="38957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5" name="PlaceHolder 1"/>
          <p:cNvSpPr txBox="1">
            <a:spLocks/>
          </p:cNvSpPr>
          <p:nvPr/>
        </p:nvSpPr>
        <p:spPr>
          <a:xfrm>
            <a:off x="7856659" y="5213699"/>
            <a:ext cx="3689924" cy="139811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805" b="1" dirty="0"/>
              <a:t>Зыков Александр Михайлович</a:t>
            </a:r>
          </a:p>
          <a:p>
            <a:pPr algn="r"/>
            <a:r>
              <a:rPr lang="ru-RU" sz="1604" b="1" dirty="0"/>
              <a:t>(21.12.1923-12.12.2001)</a:t>
            </a:r>
          </a:p>
          <a:p>
            <a:pPr marL="0" lvl="1" algn="r"/>
            <a:r>
              <a:rPr lang="ru-RU" altLang="ru-RU" sz="1604" b="1" dirty="0"/>
              <a:t>Старший лейтенант</a:t>
            </a:r>
          </a:p>
          <a:p>
            <a:pPr marL="0" lvl="1" algn="r"/>
            <a:endParaRPr lang="ru-RU" altLang="ru-RU" sz="1805" dirty="0">
              <a:solidFill>
                <a:srgbClr val="000000"/>
              </a:solidFill>
              <a:latin typeface="PT Sans" panose="020B0503020203020204" pitchFamily="34" charset="-52"/>
            </a:endParaRPr>
          </a:p>
          <a:p>
            <a:pPr algn="r"/>
            <a:r>
              <a:rPr lang="ru-RU" sz="1805" dirty="0"/>
              <a:t>6 стрелковая рота 2 стрелковый батальон 716 стрелковый полк 157 стрелковая дивизия</a:t>
            </a:r>
          </a:p>
          <a:p>
            <a:endParaRPr lang="ru-RU" sz="1600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Дизайн тыльной стороны диорамы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0177" y="1328668"/>
            <a:ext cx="7036735" cy="4351338"/>
          </a:xfrm>
          <a:prstGeom prst="rect">
            <a:avLst/>
          </a:prstGeom>
        </p:spPr>
      </p:pic>
      <p:sp>
        <p:nvSpPr>
          <p:cNvPr id="209" name="PlaceHolder 3"/>
          <p:cNvSpPr>
            <a:spLocks noGrp="1"/>
          </p:cNvSpPr>
          <p:nvPr>
            <p:ph type="ftr" idx="3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3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257327F-8D4F-4E93-9E7E-9DBB14EC13F1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19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113" y="1470991"/>
            <a:ext cx="4372064" cy="3323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Технологии и этапы сборки модели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 type="ftr" idx="4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14" name="PlaceHolder 4"/>
          <p:cNvSpPr>
            <a:spLocks noGrp="1"/>
          </p:cNvSpPr>
          <p:nvPr>
            <p:ph type="sldNum" idx="4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A105227-BAE0-4EB9-87D5-B99522AD73BB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20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311" y="2363188"/>
            <a:ext cx="4963885" cy="30163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0977" y="2363188"/>
            <a:ext cx="4963885" cy="30163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Технологии и этапы окраски модели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ftr" idx="4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sldNum" idx="4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01C00FC-8467-4945-9E57-23DCCEB4AF1D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21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9018" y="1331426"/>
            <a:ext cx="3349592" cy="251285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" name="Объект 2"/>
          <p:cNvPicPr>
            <a:picLocks noGrp="1" noChangeAspect="1"/>
          </p:cNvPicPr>
          <p:nvPr>
            <p:ph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56"/>
          <a:stretch/>
        </p:blipFill>
        <p:spPr>
          <a:xfrm>
            <a:off x="6431710" y="3997687"/>
            <a:ext cx="3904207" cy="235883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640" y="1386866"/>
            <a:ext cx="4995513" cy="405244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Технологии имитация эксплуатации и повреждений модели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ftr" idx="4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sldNum" idx="4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A73DBFC-677F-411B-A0AD-06663B96C7D9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22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908" y="1997010"/>
            <a:ext cx="4569143" cy="342685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826" y="1997010"/>
            <a:ext cx="4569144" cy="342685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Технологии и этапы сборки диорамы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ftr" idx="4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 type="sldNum" idx="4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EAE04E4-2F89-4ECD-8F6F-22910D14E661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23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3380" y="1607111"/>
            <a:ext cx="3491381" cy="21700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8480" y="3981814"/>
            <a:ext cx="3437194" cy="21700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4706" y="1607110"/>
            <a:ext cx="3437194" cy="21700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Технологии и этапы окраски диорамы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869645" y="1789948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  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ftr" idx="4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sldNum" idx="4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C13B554-9EBE-4EAD-8B7A-B1013F1527ED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24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645" y="1690200"/>
            <a:ext cx="3367454" cy="240601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7265" y="1690199"/>
            <a:ext cx="3407021" cy="240601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0920" y="4195962"/>
            <a:ext cx="3367454" cy="2387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Варианты компоновки диорамы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  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ftr" idx="5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 type="sldNum" idx="5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3B3E807-17B9-4F63-B05D-3CC3BD1D8E39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25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366885" y="702423"/>
            <a:ext cx="3766932" cy="5653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280396" y="736309"/>
            <a:ext cx="3766932" cy="55854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Доклад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ftr" idx="5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sldNum" idx="5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F904CEE-1A98-4D66-AF87-5631F08A7B94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26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1293" y="243850"/>
            <a:ext cx="4154335" cy="2892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678" y="1825560"/>
            <a:ext cx="2587077" cy="40654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676"/>
          <a:stretch/>
        </p:blipFill>
        <p:spPr>
          <a:xfrm>
            <a:off x="3157031" y="3606297"/>
            <a:ext cx="4128183" cy="25116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2920" y="365040"/>
            <a:ext cx="2761680" cy="286974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5263" y="3243957"/>
            <a:ext cx="3518057" cy="29325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0705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400" b="0" strike="noStrike" spc="-1" dirty="0">
                <a:solidFill>
                  <a:srgbClr val="000000"/>
                </a:solidFill>
                <a:latin typeface="Calibri Light"/>
              </a:rPr>
              <a:t>Заключение  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799860" y="1518696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Диорама изготовлена по </a:t>
            </a: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 технологии 2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Calibri"/>
              </a:rPr>
              <a:t>D 3D </a:t>
            </a: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моделирования с помощью программы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КОМПАС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3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Calibri"/>
              </a:rPr>
              <a:t>D</a:t>
            </a: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Calibri"/>
              </a:rPr>
              <a:t>v22</a:t>
            </a:r>
            <a:endParaRPr lang="ru-RU" sz="28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0" indent="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Организован поиск и анализ исторической информации с сайта «Память народа»,  проведена исследовательская работа  генеалогического древа Зыкова А.М., его участие в боевых действиях и награды,  воспроизведены события происходившие в октябре 1943 года, диорама  собрана с использованием моделей масштабом 1/72 имитирующих советских автоматчиков, стрелков, технику времен Великой Отечественной войны фирмы «Звезда». Изготовлена имитация боевых сооружений, окопов, фрагмента боя в соответствии с цветовой гаммой приближенной к природным условиям и времени года. </a:t>
            </a:r>
          </a:p>
        </p:txBody>
      </p:sp>
      <p:sp>
        <p:nvSpPr>
          <p:cNvPr id="241" name="PlaceHolder 3"/>
          <p:cNvSpPr>
            <a:spLocks noGrp="1"/>
          </p:cNvSpPr>
          <p:nvPr>
            <p:ph type="ftr" idx="5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 type="sldNum" idx="5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72C1F08-DB4B-4999-B558-5228A46FDB3D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27</a:t>
            </a:fld>
            <a:endParaRPr lang="ru-RU" sz="16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Использованные источники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838080" y="1467059"/>
            <a:ext cx="10515240" cy="470946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spcBef>
                <a:spcPts val="1001"/>
              </a:spcBef>
              <a:buClr>
                <a:srgbClr val="000000"/>
              </a:buClr>
            </a:pPr>
            <a:r>
              <a:rPr lang="en-US" spc="-1" dirty="0" smtClean="0">
                <a:solidFill>
                  <a:srgbClr val="000000"/>
                </a:solidFill>
                <a:latin typeface="Calibri"/>
                <a:hlinkClick r:id="rId2"/>
              </a:rPr>
              <a:t>https</a:t>
            </a:r>
            <a:r>
              <a:rPr lang="en-US" spc="-1" dirty="0">
                <a:solidFill>
                  <a:srgbClr val="000000"/>
                </a:solidFill>
                <a:latin typeface="Calibri"/>
                <a:hlinkClick r:id="rId2"/>
              </a:rPr>
              <a:t>://pamyat-naroda.ru/heroes/podvig-chelovek_nagrazhdenie27958845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hlinkClick r:id="rId2"/>
              </a:rPr>
              <a:t>/</a:t>
            </a:r>
            <a:endParaRPr lang="en-US" spc="-1" dirty="0" smtClean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latin typeface="Calibri"/>
                <a:hlinkClick r:id="rId3"/>
              </a:rPr>
              <a:t>https://victorymuseum.ru/encyclopedia/technic/artilleriya/76-mm-divizionnaya-pushka-zis-3-obraztsa-1942-goda-sssr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hlinkClick r:id="rId3"/>
              </a:rPr>
              <a:t>/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> </a:t>
            </a:r>
            <a:endParaRPr lang="ru-RU" spc="-1" dirty="0" smtClean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latin typeface="Calibri"/>
                <a:hlinkClick r:id="rId4"/>
              </a:rPr>
              <a:t>https://pamyat-naroda.ru/heroes/podvig-chelovek_nagrazhdenie20760465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hlinkClick r:id="rId4"/>
              </a:rPr>
              <a:t>/</a:t>
            </a: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latin typeface="Calibri"/>
                <a:hlinkClick r:id="rId5"/>
              </a:rPr>
              <a:t>https://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hlinkClick r:id="rId5"/>
              </a:rPr>
              <a:t>pamyat-naroda.ru/img/awards/new/Medal_Za_Otvagu.png</a:t>
            </a: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spcBef>
                <a:spcPts val="1001"/>
              </a:spcBef>
              <a:buClr>
                <a:srgbClr val="000000"/>
              </a:buClr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hlinkClick r:id="rId5"/>
              </a:rPr>
              <a:t>https</a:t>
            </a:r>
            <a:r>
              <a:rPr lang="en-US" spc="-1" dirty="0">
                <a:solidFill>
                  <a:srgbClr val="000000"/>
                </a:solidFill>
                <a:latin typeface="Calibri"/>
                <a:hlinkClick r:id="rId5"/>
              </a:rPr>
              <a:t>://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hlinkClick r:id="rId5"/>
              </a:rPr>
              <a:t>pamyat-naroda.ru/img/awards/new/Medal_Za_Otvagu.png</a:t>
            </a:r>
            <a:endParaRPr lang="ru-RU" spc="-1" dirty="0" smtClean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  <a:buClr>
                <a:srgbClr val="000000"/>
              </a:buClr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>
                <a:solidFill>
                  <a:srgbClr val="000000"/>
                </a:solidFill>
                <a:latin typeface="Calibri"/>
                <a:hlinkClick r:id="rId6"/>
              </a:rPr>
              <a:t>https://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hlinkClick r:id="rId6"/>
              </a:rPr>
              <a:t>pamyat-naroda.ru/img/awards/new/Orden_Otechestvennoj_vojny_2st.png</a:t>
            </a: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 </a:t>
            </a:r>
            <a:endParaRPr lang="en-US" spc="-1" dirty="0" smtClea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ftr" idx="5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 type="sldNum" idx="5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9B53EB7-E45B-404C-9C8A-ABD8C64992AB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28</a:t>
            </a:fld>
            <a:endParaRPr lang="ru-RU" sz="16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333254" y="294382"/>
            <a:ext cx="5991345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400" b="1" strike="noStrike" spc="-1" dirty="0">
                <a:solidFill>
                  <a:srgbClr val="FF0000"/>
                </a:solidFill>
                <a:latin typeface="Calibri Light"/>
              </a:rPr>
              <a:t>Спасибо за внимание! </a:t>
            </a:r>
            <a:endParaRPr lang="ru-RU" sz="4400" b="1" strike="noStrike" spc="-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466724" y="2686049"/>
            <a:ext cx="6428895" cy="227647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ru-RU" sz="28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МОУ «СОШ №2 </a:t>
            </a: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800" b="0" strike="noStrike" spc="-1" dirty="0" err="1" smtClean="0">
                <a:solidFill>
                  <a:srgbClr val="000000"/>
                </a:solidFill>
                <a:latin typeface="Calibri"/>
              </a:rPr>
              <a:t>р.п</a:t>
            </a: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. Дергачи»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latin typeface="Calibri"/>
                <a:hlinkClick r:id="rId2"/>
              </a:rPr>
              <a:t>dina-saldatova@yandex.ru</a:t>
            </a: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Тел: +79878035820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ftr" idx="5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ru-RU" sz="2400" b="0" strike="noStrike" spc="-1">
                <a:latin typeface="Times New Roman"/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 type="sldNum" idx="5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600" b="1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1AEEDC6-ED69-497E-8E24-3513699380F6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29</a:t>
            </a:fld>
            <a:endParaRPr lang="ru-RU" sz="1600" b="0" strike="noStrike" spc="-1"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0725" y="1179105"/>
            <a:ext cx="6096000" cy="340241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2060</TotalTime>
  <Words>949</Words>
  <Application>Microsoft Office PowerPoint</Application>
  <PresentationFormat>Произвольный</PresentationFormat>
  <Paragraphs>172</Paragraphs>
  <Slides>29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Office Theme</vt:lpstr>
      <vt:lpstr>Office Theme</vt:lpstr>
      <vt:lpstr>Office Theme</vt:lpstr>
      <vt:lpstr>Разработка военно-исторической диорамы посвященной    участнику Великой Отечественной войны   Зыков Александр Михайлович</vt:lpstr>
      <vt:lpstr>Зыков Александр Михайлович</vt:lpstr>
      <vt:lpstr>Презентация PowerPoint</vt:lpstr>
      <vt:lpstr>Орден красной звезды  </vt:lpstr>
      <vt:lpstr>Журнал боевых действий </vt:lpstr>
      <vt:lpstr>Орден красной звезды  </vt:lpstr>
      <vt:lpstr>Орден Отечественной войны IIстепени  </vt:lpstr>
      <vt:lpstr>Орден Александра Невского  </vt:lpstr>
      <vt:lpstr>Медаль за победу над Германией в Великой Отечественной войне 1941-1945гг.   </vt:lpstr>
      <vt:lpstr>Воинская часть героя  </vt:lpstr>
      <vt:lpstr>Термины и определения</vt:lpstr>
      <vt:lpstr>Материально техническое обеспечение воинской части  </vt:lpstr>
      <vt:lpstr>Технические характеристики военной техники</vt:lpstr>
      <vt:lpstr>Эскиз диорамы</vt:lpstr>
      <vt:lpstr>Эскиз исторической справки</vt:lpstr>
      <vt:lpstr>САПР диорамы </vt:lpstr>
      <vt:lpstr>Моделирование поверхности диорамы </vt:lpstr>
      <vt:lpstr>Дизайн лицевой стороны диорамы </vt:lpstr>
      <vt:lpstr>Дизайн тыльной стороны диорамы </vt:lpstr>
      <vt:lpstr>Технологии и этапы сборки модели </vt:lpstr>
      <vt:lpstr>Технологии и этапы окраски модели </vt:lpstr>
      <vt:lpstr>Технологии имитация эксплуатации и повреждений модели </vt:lpstr>
      <vt:lpstr>Технологии и этапы сборки диорамы </vt:lpstr>
      <vt:lpstr>Технологии и этапы окраски диорамы </vt:lpstr>
      <vt:lpstr>Варианты компоновки диорамы </vt:lpstr>
      <vt:lpstr>Доклад</vt:lpstr>
      <vt:lpstr>Заключение  </vt:lpstr>
      <vt:lpstr>Использованные источники 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военно-исторической диорамы посвященной    участнику Великой Отечественной войны Трибунской Анне Ивановне</dc:title>
  <dc:subject/>
  <dc:creator>petrov</dc:creator>
  <dc:description/>
  <cp:lastModifiedBy>user</cp:lastModifiedBy>
  <cp:revision>83</cp:revision>
  <dcterms:created xsi:type="dcterms:W3CDTF">2025-04-18T17:25:25Z</dcterms:created>
  <dcterms:modified xsi:type="dcterms:W3CDTF">2025-05-06T18:24:37Z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25</vt:i4>
  </property>
</Properties>
</file>