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4"/>
  </p:handoutMasterIdLst>
  <p:sldIdLst>
    <p:sldId id="261" r:id="rId2"/>
    <p:sldId id="268" r:id="rId3"/>
    <p:sldId id="271" r:id="rId4"/>
    <p:sldId id="272" r:id="rId5"/>
    <p:sldId id="302" r:id="rId6"/>
    <p:sldId id="274" r:id="rId7"/>
    <p:sldId id="275" r:id="rId8"/>
    <p:sldId id="276" r:id="rId9"/>
    <p:sldId id="277" r:id="rId10"/>
    <p:sldId id="282" r:id="rId11"/>
    <p:sldId id="283" r:id="rId12"/>
    <p:sldId id="284" r:id="rId13"/>
    <p:sldId id="286" r:id="rId14"/>
    <p:sldId id="303" r:id="rId15"/>
    <p:sldId id="293" r:id="rId16"/>
    <p:sldId id="294" r:id="rId17"/>
    <p:sldId id="295" r:id="rId18"/>
    <p:sldId id="308" r:id="rId19"/>
    <p:sldId id="297" r:id="rId20"/>
    <p:sldId id="310" r:id="rId21"/>
    <p:sldId id="298" r:id="rId22"/>
    <p:sldId id="31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8C51"/>
    <a:srgbClr val="D60093"/>
    <a:srgbClr val="007CCE"/>
    <a:srgbClr val="FF6699"/>
    <a:srgbClr val="080808"/>
    <a:srgbClr val="97000B"/>
    <a:srgbClr val="0041B6"/>
    <a:srgbClr val="F9D600"/>
    <a:srgbClr val="324057"/>
    <a:srgbClr val="2A12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7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lya_db\Desktop\&#1050;&#1085;&#1080;&#1075;&#1072;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lya_db\Desktop\&#1050;&#1085;&#1080;&#1075;&#1072;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4.6566710411198822E-2"/>
                  <c:y val="3.845982793817450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D06-4619-A708-024B1379F4D8}"/>
                </c:ext>
              </c:extLst>
            </c:dLbl>
            <c:dLbl>
              <c:idx val="1"/>
              <c:layout>
                <c:manualLayout>
                  <c:x val="-1.5553805774278263E-2"/>
                  <c:y val="-0.1025893117526975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06-4619-A708-024B1379F4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0.70000000000000062</c:v>
                </c:pt>
                <c:pt idx="1">
                  <c:v>0.30000000000000032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06-4619-A708-024B1379F4D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Лист1!$B$4</c:f>
              <c:strCache>
                <c:ptCount val="1"/>
                <c:pt idx="0">
                  <c:v>2016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25045319335083138"/>
                  <c:y val="-2.78966170895306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B1-4027-A643-B3D994E5D2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Лист1!$A$5:$A$6</c:f>
              <c:strCache>
                <c:ptCount val="2"/>
                <c:pt idx="0">
                  <c:v>знакомы</c:v>
                </c:pt>
                <c:pt idx="1">
                  <c:v>не знакомы</c:v>
                </c:pt>
              </c:strCache>
            </c:strRef>
          </c:cat>
          <c:val>
            <c:numRef>
              <c:f>Лист1!$B$5:$B$6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B1-4027-A643-B3D994E5D2D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577349149758005"/>
          <c:y val="0.29092755125973763"/>
          <c:w val="0.29620972248874705"/>
          <c:h val="0.46607475712575264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0718981415858"/>
          <c:y val="0.10659232307521387"/>
          <c:w val="0.80810130292036519"/>
          <c:h val="0.7868153538495722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4.6566710411198822E-2"/>
                  <c:y val="3.845982793817450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78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D06-4619-A708-024B1379F4D8}"/>
                </c:ext>
              </c:extLst>
            </c:dLbl>
            <c:dLbl>
              <c:idx val="1"/>
              <c:layout>
                <c:manualLayout>
                  <c:x val="-1.5553805774278263E-2"/>
                  <c:y val="-0.1025893117526975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06-4619-A708-024B1379F4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0.70000000000000062</c:v>
                </c:pt>
                <c:pt idx="1">
                  <c:v>0.30000000000000032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06-4619-A708-024B1379F4D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Лист1!$B$4</c:f>
              <c:strCache>
                <c:ptCount val="1"/>
                <c:pt idx="0">
                  <c:v>2016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25045319335083138"/>
                  <c:y val="-2.78966170895306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B1-4027-A643-B3D994E5D2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Лист1!$A$5:$A$6</c:f>
              <c:strCache>
                <c:ptCount val="2"/>
                <c:pt idx="0">
                  <c:v>знакомы</c:v>
                </c:pt>
                <c:pt idx="1">
                  <c:v>не знакомы</c:v>
                </c:pt>
              </c:strCache>
            </c:strRef>
          </c:cat>
          <c:val>
            <c:numRef>
              <c:f>Лист1!$B$5:$B$6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B1-4027-A643-B3D994E5D2D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577349149758005"/>
          <c:y val="0.29092755125973763"/>
          <c:w val="0.29620972248874705"/>
          <c:h val="0.46607475712575264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Лист3!$B$3</c:f>
              <c:strCache>
                <c:ptCount val="1"/>
                <c:pt idx="0">
                  <c:v>Нормальный уровень развития эмпатии</c:v>
                </c:pt>
              </c:strCache>
            </c:strRef>
          </c:tx>
          <c:explosion val="24"/>
          <c:dLbls>
            <c:dLbl>
              <c:idx val="0"/>
              <c:layout>
                <c:manualLayout>
                  <c:x val="5.3509951881014872E-2"/>
                  <c:y val="-2.3257509477981942E-3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F-433B-A9A5-8C26379189D2}"/>
                </c:ext>
              </c:extLst>
            </c:dLbl>
            <c:dLbl>
              <c:idx val="1"/>
              <c:layout>
                <c:manualLayout>
                  <c:x val="-2.0488572285256211E-2"/>
                  <c:y val="5.0256954566173025E-2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dirty="0" smtClean="0"/>
                      <a:t>95%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FF-433B-A9A5-8C26379189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Лист3!$A$4:$A$5</c:f>
              <c:strCache>
                <c:ptCount val="2"/>
                <c:pt idx="0">
                  <c:v>1 курс</c:v>
                </c:pt>
                <c:pt idx="1">
                  <c:v>3 курс</c:v>
                </c:pt>
              </c:strCache>
            </c:strRef>
          </c:cat>
          <c:val>
            <c:numRef>
              <c:f>Лист3!$B$4:$B$5</c:f>
              <c:numCache>
                <c:formatCode>0.0%</c:formatCode>
                <c:ptCount val="2"/>
                <c:pt idx="0">
                  <c:v>0.2390000000000001</c:v>
                </c:pt>
                <c:pt idx="1">
                  <c:v>0.43500000000000022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FF-433B-A9A5-8C2637918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4824940713519388"/>
          <c:y val="0.86562209452347227"/>
          <c:w val="0.43826311763167031"/>
          <c:h val="0.1343741022095808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Лист3!$B$3</c:f>
              <c:strCache>
                <c:ptCount val="1"/>
                <c:pt idx="0">
                  <c:v>Нормальный уровень развития эмпатии</c:v>
                </c:pt>
              </c:strCache>
            </c:strRef>
          </c:tx>
          <c:explosion val="24"/>
          <c:dLbls>
            <c:dLbl>
              <c:idx val="0"/>
              <c:layout>
                <c:manualLayout>
                  <c:x val="5.3509951881014872E-2"/>
                  <c:y val="-2.3257509477981942E-3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dirty="0" smtClean="0"/>
                      <a:t>37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F-433B-A9A5-8C26379189D2}"/>
                </c:ext>
              </c:extLst>
            </c:dLbl>
            <c:dLbl>
              <c:idx val="1"/>
              <c:layout>
                <c:manualLayout>
                  <c:x val="-2.0488572285256211E-2"/>
                  <c:y val="5.0256954566173025E-2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dirty="0" smtClean="0"/>
                      <a:t>98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FF-433B-A9A5-8C26379189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Лист3!$A$4:$A$5</c:f>
              <c:strCache>
                <c:ptCount val="2"/>
                <c:pt idx="0">
                  <c:v>1 курс</c:v>
                </c:pt>
                <c:pt idx="1">
                  <c:v>3 курс</c:v>
                </c:pt>
              </c:strCache>
            </c:strRef>
          </c:cat>
          <c:val>
            <c:numRef>
              <c:f>Лист3!$B$4:$B$5</c:f>
              <c:numCache>
                <c:formatCode>0.0%</c:formatCode>
                <c:ptCount val="2"/>
                <c:pt idx="0">
                  <c:v>0.2390000000000001</c:v>
                </c:pt>
                <c:pt idx="1">
                  <c:v>0.43500000000000022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FF-433B-A9A5-8C2637918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4824940713519388"/>
          <c:y val="0.86562209452347227"/>
          <c:w val="0.43826311763167031"/>
          <c:h val="0.1343741022095808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83619824134767"/>
          <c:y val="3.6278853003261079E-2"/>
          <c:w val="0.82639698984063503"/>
          <c:h val="0.85504225020749325"/>
        </c:manualLayout>
      </c:layout>
      <c:area3DChart>
        <c:grouping val="standard"/>
        <c:varyColors val="0"/>
        <c:ser>
          <c:idx val="0"/>
          <c:order val="0"/>
          <c:tx>
            <c:strRef>
              <c:f>Лист4!$A$15</c:f>
              <c:strCache>
                <c:ptCount val="1"/>
                <c:pt idx="0">
                  <c:v>развит</c:v>
                </c:pt>
              </c:strCache>
            </c:strRef>
          </c:tx>
          <c:dLbls>
            <c:dLbl>
              <c:idx val="0"/>
              <c:layout>
                <c:manualLayout>
                  <c:x val="-5.3854484275409724E-2"/>
                  <c:y val="-3.0560738349333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402-4C33-BF39-D5EFD734009B}"/>
                </c:ext>
              </c:extLst>
            </c:dLbl>
            <c:dLbl>
              <c:idx val="1"/>
              <c:layout>
                <c:manualLayout>
                  <c:x val="5.4794520547945591E-2"/>
                  <c:y val="-5.9880239520958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02-4C33-BF39-D5EFD73400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Лист4!$B$14:$C$14</c:f>
              <c:numCache>
                <c:formatCode>General</c:formatCode>
                <c:ptCount val="2"/>
                <c:pt idx="0">
                  <c:v>2013</c:v>
                </c:pt>
                <c:pt idx="1">
                  <c:v>2016</c:v>
                </c:pt>
              </c:numCache>
            </c:numRef>
          </c:cat>
          <c:val>
            <c:numRef>
              <c:f>Лист4!$B$15:$C$15</c:f>
              <c:numCache>
                <c:formatCode>0.0%</c:formatCode>
                <c:ptCount val="2"/>
                <c:pt idx="0">
                  <c:v>0.13800000000000001</c:v>
                </c:pt>
                <c:pt idx="1">
                  <c:v>0.89100000000000001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02-4C33-BF39-D5EFD7340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397440"/>
        <c:axId val="100398976"/>
        <c:axId val="100373824"/>
      </c:area3DChart>
      <c:catAx>
        <c:axId val="100397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398976"/>
        <c:crosses val="autoZero"/>
        <c:auto val="1"/>
        <c:lblAlgn val="ctr"/>
        <c:lblOffset val="100"/>
        <c:noMultiLvlLbl val="0"/>
      </c:catAx>
      <c:valAx>
        <c:axId val="10039897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00397440"/>
        <c:crosses val="autoZero"/>
        <c:crossBetween val="midCat"/>
      </c:valAx>
      <c:serAx>
        <c:axId val="100373824"/>
        <c:scaling>
          <c:orientation val="minMax"/>
        </c:scaling>
        <c:delete val="1"/>
        <c:axPos val="b"/>
        <c:majorTickMark val="out"/>
        <c:minorTickMark val="none"/>
        <c:tickLblPos val="none"/>
        <c:crossAx val="100398976"/>
        <c:crosses val="autoZero"/>
      </c:ser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83619824134767"/>
          <c:y val="3.6278853003261079E-2"/>
          <c:w val="0.82639698984063503"/>
          <c:h val="0.85504225020749325"/>
        </c:manualLayout>
      </c:layout>
      <c:area3DChart>
        <c:grouping val="standard"/>
        <c:varyColors val="0"/>
        <c:ser>
          <c:idx val="0"/>
          <c:order val="0"/>
          <c:tx>
            <c:strRef>
              <c:f>Лист4!$A$15</c:f>
              <c:strCache>
                <c:ptCount val="1"/>
                <c:pt idx="0">
                  <c:v>развит</c:v>
                </c:pt>
              </c:strCache>
            </c:strRef>
          </c:tx>
          <c:dLbls>
            <c:dLbl>
              <c:idx val="0"/>
              <c:layout>
                <c:manualLayout>
                  <c:x val="-5.3854484275409724E-2"/>
                  <c:y val="-3.056073834933373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402-4C33-BF39-D5EFD734009B}"/>
                </c:ext>
              </c:extLst>
            </c:dLbl>
            <c:dLbl>
              <c:idx val="1"/>
              <c:layout>
                <c:manualLayout>
                  <c:x val="5.4794520547945591E-2"/>
                  <c:y val="-5.988023952095827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02-4C33-BF39-D5EFD73400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Лист4!$B$14:$C$14</c:f>
              <c:numCache>
                <c:formatCode>General</c:formatCode>
                <c:ptCount val="2"/>
                <c:pt idx="0">
                  <c:v>2013</c:v>
                </c:pt>
                <c:pt idx="1">
                  <c:v>2016</c:v>
                </c:pt>
              </c:numCache>
            </c:numRef>
          </c:cat>
          <c:val>
            <c:numRef>
              <c:f>Лист4!$B$15:$C$15</c:f>
              <c:numCache>
                <c:formatCode>0.0%</c:formatCode>
                <c:ptCount val="2"/>
                <c:pt idx="0">
                  <c:v>0.13800000000000001</c:v>
                </c:pt>
                <c:pt idx="1">
                  <c:v>0.89100000000000001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02-4C33-BF39-D5EFD7340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397440"/>
        <c:axId val="100398976"/>
        <c:axId val="100373824"/>
      </c:area3DChart>
      <c:catAx>
        <c:axId val="100397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0398976"/>
        <c:crosses val="autoZero"/>
        <c:auto val="1"/>
        <c:lblAlgn val="ctr"/>
        <c:lblOffset val="100"/>
        <c:noMultiLvlLbl val="0"/>
      </c:catAx>
      <c:valAx>
        <c:axId val="10039897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00397440"/>
        <c:crosses val="autoZero"/>
        <c:crossBetween val="midCat"/>
      </c:valAx>
      <c:serAx>
        <c:axId val="100373824"/>
        <c:scaling>
          <c:orientation val="minMax"/>
        </c:scaling>
        <c:delete val="1"/>
        <c:axPos val="b"/>
        <c:majorTickMark val="out"/>
        <c:minorTickMark val="none"/>
        <c:tickLblPos val="none"/>
        <c:crossAx val="100398976"/>
        <c:crosses val="autoZero"/>
      </c:ser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7C970-AF06-4539-9932-A1DA29C2DD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12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4650" y="1381810"/>
            <a:ext cx="8229600" cy="39204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97000B"/>
                </a:solidFill>
                <a:latin typeface="Times New Roman" pitchFamily="18" charset="0"/>
                <a:cs typeface="Times New Roman" pitchFamily="18" charset="0"/>
              </a:rPr>
              <a:t>Исследователькая</a:t>
            </a:r>
            <a:r>
              <a:rPr lang="ru-RU" sz="2800" b="1" dirty="0" smtClean="0">
                <a:solidFill>
                  <a:srgbClr val="97000B"/>
                </a:solidFill>
                <a:latin typeface="Times New Roman" pitchFamily="18" charset="0"/>
                <a:cs typeface="Times New Roman" pitchFamily="18" charset="0"/>
              </a:rPr>
              <a:t> работа на тему</a:t>
            </a:r>
            <a:r>
              <a:rPr lang="en-US" sz="2800" b="1" dirty="0" smtClean="0">
                <a:solidFill>
                  <a:srgbClr val="97000B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b="1" dirty="0" smtClean="0">
                <a:solidFill>
                  <a:srgbClr val="97000B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97000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97000B"/>
                </a:solidFill>
                <a:latin typeface="Times New Roman" pitchFamily="18" charset="0"/>
                <a:cs typeface="Times New Roman" pitchFamily="18" charset="0"/>
              </a:rPr>
              <a:t>ВОЛОНТЕРСКАЯ ДЕЯТЕЛЬНОСТЬ КАК РЕСУРС ЛИЧНОСТНО–ПРОФЕССИОНАЛЬНОГО РАЗВИТИЯ БУДУЩИХ МЕДИЦИНСКИХ РАБОТНИКОВ</a:t>
            </a:r>
            <a:endParaRPr lang="ru-RU" sz="2800" b="1" dirty="0">
              <a:solidFill>
                <a:srgbClr val="97000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E4D124-825E-4A8E-B9ED-091F7ECC0D3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041900" y="5162589"/>
            <a:ext cx="4102100" cy="1359529"/>
          </a:xfrm>
        </p:spPr>
        <p:txBody>
          <a:bodyPr>
            <a:normAutofit/>
          </a:bodyPr>
          <a:lstStyle/>
          <a:p>
            <a:pPr eaLnBrk="1" hangingPunct="1"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640" y="22281"/>
            <a:ext cx="1741215" cy="17267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  ИССЛЕДОВАНИЯ: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8229600" cy="49377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теоретически обосновать и экспериментально проверить эффективность модели волонтерской деятельности для личностно-профессионального развития будущих медицинских работников,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направленных на развитие ценностно-смысловых ориентаций: милосердия, сострадания,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толерантности, альтруизма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ЭТАП: </a:t>
            </a:r>
            <a:br>
              <a:rPr lang="ru-RU" sz="6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АНКЕТИРОВАНИЕ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25293" y="6356353"/>
            <a:ext cx="2057400" cy="365125"/>
          </a:xfrm>
        </p:spPr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723900"/>
            <a:ext cx="91630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723900"/>
            <a:ext cx="91630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4183" y="360218"/>
            <a:ext cx="7961168" cy="5816745"/>
          </a:xfrm>
        </p:spPr>
        <p:txBody>
          <a:bodyPr>
            <a:normAutofit lnSpcReduction="10000"/>
          </a:bodyPr>
          <a:lstStyle/>
          <a:p>
            <a:pPr marL="622300" indent="-622300" algn="just">
              <a:buFont typeface="Wingdings" pitchFamily="2" charset="2"/>
              <a:buChar char="v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22300" indent="-622300" algn="ctr">
              <a:buFont typeface="Wingdings" pitchFamily="2" charset="2"/>
              <a:buChar char="v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Методики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marL="622300" indent="-622300" algn="just">
              <a:buFont typeface="Wingdings" pitchFamily="2" charset="2"/>
              <a:buChar char="v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О.Ф. ПОТЕМКИНА «ДИАГНОСТИКА СОЦИАЛЬНО-ПСИХОЛОГИЧЕСКИХ УСТАНОВОК ЛИЧНОСТИ В МОТИВАЦИОННО - ПОТРЕБНОСТНОЙ СФЕРЕ», </a:t>
            </a:r>
          </a:p>
          <a:p>
            <a:pPr marL="622300" indent="-622300"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22300" indent="-622300" algn="just">
              <a:buFont typeface="Wingdings" pitchFamily="2" charset="2"/>
              <a:buChar char="v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Г.У. СОЛДАТОВА, О.А. КРАВЦОВА, О.Е. ХУХЛАЕВ «ИНДЕКС ТОЛЕРАНТНОСТИ»</a:t>
            </a:r>
          </a:p>
          <a:p>
            <a:pPr marL="622300" indent="-622300" algn="just">
              <a:buFont typeface="Wingdings" pitchFamily="2" charset="2"/>
              <a:buChar char="v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22300" indent="-622300" algn="just">
              <a:buFont typeface="Wingdings" pitchFamily="2" charset="2"/>
              <a:buChar char="v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И.М. ЮСУПОВА «ИССЛЕДОВАНИЕ УРОВНЯ ЭМПАТИИ»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этап: </a:t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УЧАСТИЕ В МЕРОПРИЯТИЯХ РАЗЛИЧНОГО УРОВНЯ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Социальные и просветительские акции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43363" name="Rectangle 3"/>
          <p:cNvSpPr>
            <a:spLocks noGrp="1" noChangeArrowheads="1"/>
          </p:cNvSpPr>
          <p:nvPr>
            <p:ph sz="quarter" idx="1"/>
          </p:nvPr>
        </p:nvSpPr>
        <p:spPr>
          <a:noFill/>
          <a:ln/>
        </p:spPr>
        <p:txBody>
          <a:bodyPr/>
          <a:lstStyle/>
          <a:p>
            <a:endParaRPr lang="ru-RU" dirty="0" smtClean="0">
              <a:effectLst/>
            </a:endParaRPr>
          </a:p>
        </p:txBody>
      </p:sp>
      <p:pic>
        <p:nvPicPr>
          <p:cNvPr id="6146" name="Picture 2" descr="C:\Users\Olya_db\Desktop\фото\фото распечатать (2)\CIMG0804.JPG"/>
          <p:cNvPicPr>
            <a:picLocks noChangeAspect="1" noChangeArrowheads="1"/>
          </p:cNvPicPr>
          <p:nvPr/>
        </p:nvPicPr>
        <p:blipFill>
          <a:blip r:embed="rId2" cstate="print"/>
          <a:srcRect t="14301" b="11117"/>
          <a:stretch>
            <a:fillRect/>
          </a:stretch>
        </p:blipFill>
        <p:spPr bwMode="auto">
          <a:xfrm>
            <a:off x="283030" y="1240971"/>
            <a:ext cx="4631738" cy="2590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Olya_db\Desktop\фото\фото распечатать (2)\Акция против спида\DSC_0073.JPG"/>
          <p:cNvPicPr>
            <a:picLocks noChangeAspect="1" noChangeArrowheads="1"/>
          </p:cNvPicPr>
          <p:nvPr/>
        </p:nvPicPr>
        <p:blipFill>
          <a:blip r:embed="rId3" cstate="print"/>
          <a:srcRect l="2500" t="212" r="14286" b="18186"/>
          <a:stretch>
            <a:fillRect/>
          </a:stretch>
        </p:blipFill>
        <p:spPr bwMode="auto">
          <a:xfrm>
            <a:off x="4819878" y="1240972"/>
            <a:ext cx="4005678" cy="2601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Users\Olya_db\Desktop\фото\фото распечатать (2)\DSCF8162.JPG"/>
          <p:cNvPicPr>
            <a:picLocks noChangeAspect="1" noChangeArrowheads="1"/>
          </p:cNvPicPr>
          <p:nvPr/>
        </p:nvPicPr>
        <p:blipFill>
          <a:blip r:embed="rId4" cstate="print"/>
          <a:srcRect l="714" t="38254" r="11071" b="22063"/>
          <a:stretch>
            <a:fillRect/>
          </a:stretch>
        </p:blipFill>
        <p:spPr bwMode="auto">
          <a:xfrm>
            <a:off x="478971" y="3733800"/>
            <a:ext cx="8066315" cy="2721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Культурно-массовое</a:t>
            </a:r>
            <a:r>
              <a:rPr lang="en-US" b="1" spc="50" dirty="0" smtClean="0">
                <a:ln w="11430"/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50" dirty="0" smtClean="0">
                <a:ln w="11430"/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  <a:endParaRPr lang="ru-RU" b="1" spc="50" dirty="0">
              <a:ln w="11430"/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F:\для буклета\lDeuei134w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7921" y="1262742"/>
            <a:ext cx="3939393" cy="2566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Olya_db\Desktop\фото\для сайта фотографии\Грация\км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605" y="1239381"/>
            <a:ext cx="3912279" cy="2610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Olya_db\Desktop\фото\фото распечатать (2)\км.JPG"/>
          <p:cNvPicPr>
            <a:picLocks noChangeAspect="1" noChangeArrowheads="1"/>
          </p:cNvPicPr>
          <p:nvPr/>
        </p:nvPicPr>
        <p:blipFill>
          <a:blip r:embed="rId4" cstate="print"/>
          <a:srcRect l="14209" t="30845" r="2005" b="18361"/>
          <a:stretch>
            <a:fillRect/>
          </a:stretch>
        </p:blipFill>
        <p:spPr bwMode="auto">
          <a:xfrm>
            <a:off x="674914" y="3777345"/>
            <a:ext cx="7783286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Социальное </a:t>
            </a:r>
            <a:r>
              <a:rPr lang="ru-RU" b="1" spc="50" dirty="0" err="1" smtClean="0">
                <a:ln w="11430"/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волонтерство</a:t>
            </a:r>
            <a:endParaRPr lang="ru-RU" b="1" spc="50" dirty="0" smtClean="0">
              <a:ln w="11430"/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144387" name="Rectangle 3"/>
          <p:cNvSpPr>
            <a:spLocks noGrp="1" noChangeArrowheads="1"/>
          </p:cNvSpPr>
          <p:nvPr>
            <p:ph sz="quarter" idx="1"/>
          </p:nvPr>
        </p:nvSpPr>
        <p:spPr>
          <a:noFill/>
          <a:ln/>
        </p:spPr>
        <p:txBody>
          <a:bodyPr/>
          <a:lstStyle/>
          <a:p>
            <a:endParaRPr lang="ru-RU" dirty="0" smtClean="0">
              <a:effectLst/>
            </a:endParaRPr>
          </a:p>
        </p:txBody>
      </p:sp>
      <p:pic>
        <p:nvPicPr>
          <p:cNvPr id="144388" name="Picture 4" descr="DSC001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116" y="4198633"/>
            <a:ext cx="3945711" cy="2659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F:\фото\DSC024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604" y="1102228"/>
            <a:ext cx="3984109" cy="2988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Olya_db\Desktop\фото\фото распечатать (2)\св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270" y="4093032"/>
            <a:ext cx="4114188" cy="2764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Olya_db\Desktop\фото\фото распечатать (2)\день инвалида 211ак\IMG_2289.JPG"/>
          <p:cNvPicPr>
            <a:picLocks noChangeAspect="1" noChangeArrowheads="1"/>
          </p:cNvPicPr>
          <p:nvPr/>
        </p:nvPicPr>
        <p:blipFill>
          <a:blip r:embed="rId5" cstate="print"/>
          <a:srcRect t="2482" r="15003"/>
          <a:stretch>
            <a:fillRect/>
          </a:stretch>
        </p:blipFill>
        <p:spPr bwMode="auto">
          <a:xfrm>
            <a:off x="4497159" y="1045026"/>
            <a:ext cx="4037241" cy="3087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33773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Акция: «Мы –против сахарного диабета»</a:t>
            </a:r>
            <a:endParaRPr lang="ru-RU" sz="360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153602" name="Picture 2" descr="D:\фильмы БМФК\для сайта 9 ноября\не будь зависим\DSC0016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37175" y="1309141"/>
            <a:ext cx="7468902" cy="5121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72191" y="0"/>
            <a:ext cx="8229600" cy="1411090"/>
          </a:xfrm>
          <a:noFill/>
          <a:ln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Акция: «Витамины- это жизнь»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147459" name="Rectangle 3"/>
          <p:cNvSpPr>
            <a:spLocks noGrp="1" noChangeArrowheads="1"/>
          </p:cNvSpPr>
          <p:nvPr>
            <p:ph sz="quarter" idx="1"/>
          </p:nvPr>
        </p:nvSpPr>
        <p:spPr>
          <a:noFill/>
          <a:ln/>
        </p:spPr>
        <p:txBody>
          <a:bodyPr/>
          <a:lstStyle/>
          <a:p>
            <a:endParaRPr lang="ru-RU" dirty="0" smtClean="0">
              <a:effectLst/>
            </a:endParaRPr>
          </a:p>
        </p:txBody>
      </p:sp>
      <p:pic>
        <p:nvPicPr>
          <p:cNvPr id="8" name="Picture 2" descr="C:\Users\23\Desktop\для конкурса по волонтерству\по волонтерам\111.jpg"/>
          <p:cNvPicPr>
            <a:picLocks noChangeAspect="1" noChangeArrowheads="1"/>
          </p:cNvPicPr>
          <p:nvPr/>
        </p:nvPicPr>
        <p:blipFill>
          <a:blip r:embed="rId2" cstate="print"/>
          <a:srcRect l="7147" t="1588" r="6462" b="14027"/>
          <a:stretch>
            <a:fillRect/>
          </a:stretch>
        </p:blipFill>
        <p:spPr bwMode="auto">
          <a:xfrm>
            <a:off x="498765" y="1066801"/>
            <a:ext cx="8146472" cy="5167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18939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Акция</a:t>
            </a:r>
            <a:r>
              <a:rPr lang="en-US" b="1" spc="50" dirty="0" smtClean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spc="50" dirty="0" smtClean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«Чистый берег»</a:t>
            </a:r>
            <a:endParaRPr lang="ru-RU" b="1" spc="50" dirty="0">
              <a:ln w="11430"/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D7C970-AF06-4539-9932-A1DA29C2DD7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10242" name="Picture 2" descr="F:\для буклета\P11703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392994"/>
            <a:ext cx="7056784" cy="529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для буклета\IMG_49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F:\для буклета\DSC_25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9144000" cy="4282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«Студенческие встречи»</a:t>
            </a:r>
            <a:endParaRPr lang="ru-RU" b="1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D7C970-AF06-4539-9932-A1DA29C2DD7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3074" name="Picture 2" descr="F:\для буклета\DSC_26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93965" y="2041843"/>
            <a:ext cx="9144000" cy="3851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527" y="0"/>
            <a:ext cx="8908473" cy="133773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Проект в рамках Первого Республиканского лагеря волонтёрского </a:t>
            </a:r>
            <a:r>
              <a:rPr lang="ru-RU" sz="2800" b="1" dirty="0" err="1" smtClean="0"/>
              <a:t>антинаркотического</a:t>
            </a:r>
            <a:r>
              <a:rPr lang="ru-RU" sz="2800" b="1" dirty="0" smtClean="0"/>
              <a:t> движения РБ</a:t>
            </a:r>
            <a:endParaRPr lang="ru-RU" sz="2800" b="1" dirty="0"/>
          </a:p>
        </p:txBody>
      </p:sp>
      <p:pic>
        <p:nvPicPr>
          <p:cNvPr id="4" name="Picture 2" descr="DSCN124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7915" y="1492973"/>
            <a:ext cx="7802665" cy="583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ЭТАП: 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9490" y="300446"/>
            <a:ext cx="8195645" cy="51760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Проведен анализ анкетирования:</a:t>
            </a:r>
          </a:p>
          <a:p>
            <a:pPr marL="622300" indent="-622300">
              <a:buFont typeface="Wingdings" pitchFamily="2" charset="2"/>
              <a:buChar char="v"/>
            </a:pP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marL="622300" indent="-622300">
              <a:buFont typeface="Wingdings" pitchFamily="2" charset="2"/>
              <a:buChar char="v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О.Ф. Потемкина «Диагностика социально-психологических установок личности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мотивационно-потребностной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сфере»</a:t>
            </a:r>
          </a:p>
          <a:p>
            <a:pPr marL="622300" indent="-622300">
              <a:buFont typeface="Wingdings" pitchFamily="2" charset="2"/>
              <a:buChar char="v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Г.У. Солдатова, О.А. Кравцова, О.Е.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Хухлаев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«Индекс толерантности»</a:t>
            </a:r>
          </a:p>
          <a:p>
            <a:pPr marL="622300" indent="-622300">
              <a:buFont typeface="Wingdings" pitchFamily="2" charset="2"/>
              <a:buChar char="v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И.М. Юсупова «Исследование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уровня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Опрос на предмет знакомства респондентов с понятием «волонтерская деятельность»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51520" y="1700808"/>
          <a:ext cx="417646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067944" y="1412776"/>
          <a:ext cx="489654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2051720" y="4530606"/>
            <a:ext cx="817724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</a:rPr>
              <a:t>2013 г.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5796136" y="4458598"/>
            <a:ext cx="817724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</a:rPr>
              <a:t>2016 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</a:rPr>
              <a:t>г.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Опрос на предмет знакомства респондентов с понятием «волонтерская деятельность»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428343798"/>
              </p:ext>
            </p:extLst>
          </p:nvPr>
        </p:nvGraphicFramePr>
        <p:xfrm>
          <a:off x="251520" y="1700808"/>
          <a:ext cx="417646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527084679"/>
              </p:ext>
            </p:extLst>
          </p:nvPr>
        </p:nvGraphicFramePr>
        <p:xfrm>
          <a:off x="4247456" y="1412776"/>
          <a:ext cx="489654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2051720" y="4530606"/>
            <a:ext cx="788999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</a:rPr>
              <a:t>2022 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</a:rPr>
              <a:t>г.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5796136" y="4458598"/>
            <a:ext cx="788999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</a:rPr>
              <a:t>2025 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525516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Методика И.М. Юсупова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«Исследование уровня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4391472" y="2276872"/>
          <a:ext cx="543711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99591" y="1556792"/>
            <a:ext cx="6951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+mj-lt"/>
              </a:rPr>
              <a:t>Нормальный уровень  развития </a:t>
            </a:r>
            <a:r>
              <a:rPr lang="ru-RU" i="1" dirty="0" err="1" smtClean="0">
                <a:latin typeface="+mj-lt"/>
              </a:rPr>
              <a:t>эмпатии</a:t>
            </a:r>
            <a:endParaRPr lang="ru-RU" i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27218" y="2093463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+mj-lt"/>
              </a:rPr>
              <a:t> </a:t>
            </a:r>
            <a:endParaRPr lang="ru-RU" i="1" dirty="0">
              <a:latin typeface="+mj-lt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177027836"/>
              </p:ext>
            </p:extLst>
          </p:nvPr>
        </p:nvGraphicFramePr>
        <p:xfrm>
          <a:off x="899591" y="2416629"/>
          <a:ext cx="7382259" cy="4013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3613845" y="6282725"/>
            <a:ext cx="1962150" cy="14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2013-2016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Методика И.М. Юсупова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«Исследование уровня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99592" y="1556792"/>
            <a:ext cx="657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+mj-lt"/>
              </a:rPr>
              <a:t>Нормальный уровень </a:t>
            </a:r>
          </a:p>
          <a:p>
            <a:pPr algn="ctr"/>
            <a:r>
              <a:rPr lang="ru-RU" i="1" dirty="0" smtClean="0">
                <a:latin typeface="+mj-lt"/>
              </a:rPr>
              <a:t>развития </a:t>
            </a:r>
            <a:r>
              <a:rPr lang="ru-RU" i="1" dirty="0" err="1" smtClean="0">
                <a:latin typeface="+mj-lt"/>
              </a:rPr>
              <a:t>эмпатии</a:t>
            </a:r>
            <a:endParaRPr lang="ru-RU" i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0112" y="162880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+mj-lt"/>
              </a:rPr>
              <a:t> </a:t>
            </a:r>
            <a:endParaRPr lang="ru-RU" i="1" dirty="0">
              <a:latin typeface="+mj-lt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390536895"/>
              </p:ext>
            </p:extLst>
          </p:nvPr>
        </p:nvGraphicFramePr>
        <p:xfrm>
          <a:off x="899592" y="2416629"/>
          <a:ext cx="7238567" cy="341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3635896" y="6356353"/>
            <a:ext cx="1962150" cy="14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2022-2025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1963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cs typeface="Aharoni" pitchFamily="2" charset="-79"/>
              </a:rPr>
              <a:t/>
            </a:r>
            <a:br>
              <a:rPr lang="ru-RU" sz="3600" b="1" dirty="0" smtClean="0">
                <a:cs typeface="Aharoni" pitchFamily="2" charset="-79"/>
              </a:rPr>
            </a:br>
            <a:r>
              <a:rPr lang="ru-RU" sz="3600" b="1" dirty="0" smtClean="0">
                <a:cs typeface="Aharoni" pitchFamily="2" charset="-79"/>
              </a:rPr>
              <a:t>Г.У. Солдатова, О.А. Кравцова, О.Е. </a:t>
            </a:r>
            <a:r>
              <a:rPr lang="ru-RU" sz="3600" b="1" dirty="0" err="1" smtClean="0">
                <a:cs typeface="Aharoni" pitchFamily="2" charset="-79"/>
              </a:rPr>
              <a:t>Хухлаев</a:t>
            </a:r>
            <a:r>
              <a:rPr lang="ru-RU" sz="3600" b="1" dirty="0" smtClean="0">
                <a:cs typeface="Aharoni" pitchFamily="2" charset="-79"/>
              </a:rPr>
              <a:t> «Индекс толерантности»</a:t>
            </a:r>
            <a:br>
              <a:rPr lang="ru-RU" sz="3600" b="1" dirty="0" smtClean="0">
                <a:cs typeface="Aharoni" pitchFamily="2" charset="-79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70399004"/>
              </p:ext>
            </p:extLst>
          </p:nvPr>
        </p:nvGraphicFramePr>
        <p:xfrm>
          <a:off x="683568" y="1628800"/>
          <a:ext cx="777686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cs typeface="Aharoni" pitchFamily="2" charset="-79"/>
              </a:rPr>
              <a:t/>
            </a:r>
            <a:br>
              <a:rPr lang="ru-RU" sz="3600" b="1" dirty="0" smtClean="0">
                <a:cs typeface="Aharoni" pitchFamily="2" charset="-79"/>
              </a:rPr>
            </a:br>
            <a:r>
              <a:rPr lang="ru-RU" sz="3600" b="1" dirty="0" smtClean="0">
                <a:cs typeface="Aharoni" pitchFamily="2" charset="-79"/>
              </a:rPr>
              <a:t>Г.У. Солдатова, О.А. Кравцова, О.Е. </a:t>
            </a:r>
            <a:r>
              <a:rPr lang="ru-RU" sz="3600" b="1" dirty="0" err="1" smtClean="0">
                <a:cs typeface="Aharoni" pitchFamily="2" charset="-79"/>
              </a:rPr>
              <a:t>Хухлаев</a:t>
            </a:r>
            <a:r>
              <a:rPr lang="ru-RU" sz="3600" b="1" dirty="0" smtClean="0">
                <a:cs typeface="Aharoni" pitchFamily="2" charset="-79"/>
              </a:rPr>
              <a:t> «Индекс толерантности»</a:t>
            </a:r>
            <a:br>
              <a:rPr lang="ru-RU" sz="3600" b="1" dirty="0" smtClean="0">
                <a:cs typeface="Aharoni" pitchFamily="2" charset="-79"/>
              </a:rPr>
            </a:br>
            <a:r>
              <a:rPr lang="ru-RU" sz="3600" b="1" dirty="0" smtClean="0">
                <a:cs typeface="Aharoni" pitchFamily="2" charset="-79"/>
              </a:rPr>
              <a:t>2022-2025гг</a:t>
            </a:r>
            <a:br>
              <a:rPr lang="ru-RU" sz="3600" b="1" dirty="0" smtClean="0">
                <a:cs typeface="Aharoni" pitchFamily="2" charset="-79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555A9-E10A-4A02-9D78-68A67E498357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74428461"/>
              </p:ext>
            </p:extLst>
          </p:nvPr>
        </p:nvGraphicFramePr>
        <p:xfrm>
          <a:off x="683568" y="1628800"/>
          <a:ext cx="777686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67054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3791</TotalTime>
  <Words>253</Words>
  <Application>Microsoft Office PowerPoint</Application>
  <PresentationFormat>Экран (4:3)</PresentationFormat>
  <Paragraphs>71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Aharoni</vt:lpstr>
      <vt:lpstr>Arial</vt:lpstr>
      <vt:lpstr>Calibri</vt:lpstr>
      <vt:lpstr>Calibri Light</vt:lpstr>
      <vt:lpstr>Times New Roman</vt:lpstr>
      <vt:lpstr>Wingdings</vt:lpstr>
      <vt:lpstr>Office Theme</vt:lpstr>
      <vt:lpstr>Исследователькая работа на тему: ВОЛОНТЕРСКАЯ ДЕЯТЕЛЬНОСТЬ КАК РЕСУРС ЛИЧНОСТНО–ПРОФЕССИОНАЛЬНОГО РАЗВИТИЯ БУДУЩИХ МЕДИЦИНСКИХ РАБОТНИКОВ</vt:lpstr>
      <vt:lpstr>ЦЕЛЬ   ИССЛЕДОВАНИЯ:</vt:lpstr>
      <vt:lpstr>I ЭТАП:   АНКЕТИРОВАНИЕ</vt:lpstr>
      <vt:lpstr>Презентация PowerPoint</vt:lpstr>
      <vt:lpstr>Презентация PowerPoint</vt:lpstr>
      <vt:lpstr>II этап:   УЧАСТИЕ В МЕРОПРИЯТИЯХ РАЗЛИЧНОГО УРОВНЯ</vt:lpstr>
      <vt:lpstr>Социальные и просветительские акции </vt:lpstr>
      <vt:lpstr>Культурно-массовое направление</vt:lpstr>
      <vt:lpstr>Социальное волонтерство</vt:lpstr>
      <vt:lpstr>Акция: «Мы –против сахарного диабета»</vt:lpstr>
      <vt:lpstr>Акция: «Витамины- это жизнь» </vt:lpstr>
      <vt:lpstr>Акция: «Чистый берег»</vt:lpstr>
      <vt:lpstr>«Студенческие встречи»</vt:lpstr>
      <vt:lpstr>Проект в рамках Первого Республиканского лагеря волонтёрского антинаркотического движения РБ</vt:lpstr>
      <vt:lpstr>III ЭТАП:   </vt:lpstr>
      <vt:lpstr>Презентация PowerPoint</vt:lpstr>
      <vt:lpstr>Опрос на предмет знакомства респондентов с понятием «волонтерская деятельность»</vt:lpstr>
      <vt:lpstr>Опрос на предмет знакомства респондентов с понятием «волонтерская деятельность»</vt:lpstr>
      <vt:lpstr>Методика И.М. Юсупова  «Исследование уровня эмпатии»</vt:lpstr>
      <vt:lpstr>Методика И.М. Юсупова  «Исследование уровня эмпатии»</vt:lpstr>
      <vt:lpstr> Г.У. Солдатова, О.А. Кравцова, О.Е. Хухлаев «Индекс толерантности» </vt:lpstr>
      <vt:lpstr> Г.У. Солдатова, О.А. Кравцова, О.Е. Хухлаев «Индекс толерантности» 2022-2025гг 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Пользователь Windows</cp:lastModifiedBy>
  <cp:revision>149</cp:revision>
  <dcterms:created xsi:type="dcterms:W3CDTF">2016-11-18T14:12:19Z</dcterms:created>
  <dcterms:modified xsi:type="dcterms:W3CDTF">2025-07-10T06:28:06Z</dcterms:modified>
</cp:coreProperties>
</file>