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gif" ContentType="image/gif"/>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64" d="100"/>
          <a:sy n="64" d="100"/>
        </p:scale>
        <p:origin x="-972" y="-102"/>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sp>
        <p:nvSpPr>
          <p:cNvPr id="8" name="Прямоугольник 7"/>
          <p:cNvSpPr/>
          <p:nvPr/>
        </p:nvSpPr>
        <p:spPr>
          <a:xfrm flipH="1">
            <a:off x="2667000" y="0"/>
            <a:ext cx="6477000" cy="6858000"/>
          </a:xfrm>
          <a:prstGeom prst="rect">
            <a:avLst/>
          </a:prstGeom>
          <a:blipFill>
            <a:blip r:embed="rId2">
              <a:alphaModFix amt="43000"/>
            </a:blip>
            <a:tile tx="0" ty="0" sx="50000" sy="50000" flip="none" algn="tl"/>
          </a:blipFill>
          <a:ln w="0" cap="flat" cmpd="sng" algn="ctr">
            <a:noFill/>
            <a:prstDash val="solid"/>
          </a:ln>
          <a:effectLst>
            <a:fillOverlay blend="mult">
              <a:gradFill rotWithShape="1">
                <a:gsLst>
                  <a:gs pos="0">
                    <a:schemeClr val="tx2">
                      <a:tint val="62000"/>
                      <a:satMod val="420000"/>
                    </a:schemeClr>
                  </a:gs>
                  <a:gs pos="100000">
                    <a:schemeClr val="tx2">
                      <a:shade val="20000"/>
                      <a:satMod val="170000"/>
                    </a:schemeClr>
                  </a:gs>
                </a:gsLst>
                <a:path path="circle">
                  <a:fillToRect l="50000" t="100000" r="50000"/>
                </a:path>
                <a:tileRect/>
              </a:gradFill>
            </a:fillOverlay>
            <a:innerShdw blurRad="63500" dist="44450" dir="10800000">
              <a:srgbClr val="000000">
                <a:alpha val="50000"/>
              </a:srgbClr>
            </a:inn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Прямая соединительная линия 8"/>
          <p:cNvSpPr>
            <a:spLocks noChangeShapeType="1"/>
          </p:cNvSpPr>
          <p:nvPr/>
        </p:nvSpPr>
        <p:spPr bwMode="auto">
          <a:xfrm rot="16200000">
            <a:off x="-762000" y="3429000"/>
            <a:ext cx="6858000" cy="0"/>
          </a:xfrm>
          <a:prstGeom prst="line">
            <a:avLst/>
          </a:prstGeom>
          <a:noFill/>
          <a:ln w="11430" cap="flat" cmpd="sng" algn="ctr">
            <a:solidFill>
              <a:schemeClr val="bg1">
                <a:shade val="95000"/>
              </a:schemeClr>
            </a:solidFill>
            <a:prstDash val="solid"/>
            <a:miter lim="800000"/>
            <a:headEnd type="none" w="med" len="med"/>
            <a:tailEnd type="none" w="med" len="med"/>
          </a:ln>
          <a:effectLst/>
        </p:spPr>
        <p:txBody>
          <a:bodyPr vert="horz" wrap="square" lIns="91440" tIns="45720" rIns="91440" bIns="45720" anchor="t" compatLnSpc="1"/>
          <a:lstStyle>
            <a:extLst/>
          </a:lstStyle>
          <a:p>
            <a:endParaRPr kumimoji="0" lang="en-US"/>
          </a:p>
        </p:txBody>
      </p:sp>
      <p:sp>
        <p:nvSpPr>
          <p:cNvPr id="12" name="Заголовок 11"/>
          <p:cNvSpPr>
            <a:spLocks noGrp="1"/>
          </p:cNvSpPr>
          <p:nvPr>
            <p:ph type="ctrTitle"/>
          </p:nvPr>
        </p:nvSpPr>
        <p:spPr>
          <a:xfrm>
            <a:off x="3366868" y="533400"/>
            <a:ext cx="5105400" cy="2868168"/>
          </a:xfrm>
        </p:spPr>
        <p:txBody>
          <a:bodyPr lIns="45720" tIns="0" rIns="45720">
            <a:noAutofit/>
          </a:bodyPr>
          <a:lstStyle>
            <a:lvl1pPr algn="r">
              <a:defRPr sz="4200" b="1"/>
            </a:lvl1pPr>
            <a:extLst/>
          </a:lstStyle>
          <a:p>
            <a:r>
              <a:rPr kumimoji="0" lang="ru-RU" smtClean="0"/>
              <a:t>Образец заголовка</a:t>
            </a:r>
            <a:endParaRPr kumimoji="0" lang="en-US"/>
          </a:p>
        </p:txBody>
      </p:sp>
      <p:sp>
        <p:nvSpPr>
          <p:cNvPr id="25" name="Подзаголовок 24"/>
          <p:cNvSpPr>
            <a:spLocks noGrp="1"/>
          </p:cNvSpPr>
          <p:nvPr>
            <p:ph type="subTitle" idx="1"/>
          </p:nvPr>
        </p:nvSpPr>
        <p:spPr>
          <a:xfrm>
            <a:off x="3354442" y="3539864"/>
            <a:ext cx="5114778" cy="1101248"/>
          </a:xfrm>
        </p:spPr>
        <p:txBody>
          <a:bodyPr lIns="45720" tIns="0" rIns="45720" bIns="0"/>
          <a:lstStyle>
            <a:lvl1pPr marL="0" indent="0" algn="r">
              <a:buNone/>
              <a:defRPr sz="2200">
                <a:solidFill>
                  <a:srgbClr val="FFFFFF"/>
                </a:solidFill>
                <a:effectLst/>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ru-RU" smtClean="0"/>
              <a:t>Образец подзаголовка</a:t>
            </a:r>
            <a:endParaRPr kumimoji="0" lang="en-US"/>
          </a:p>
        </p:txBody>
      </p:sp>
      <p:sp>
        <p:nvSpPr>
          <p:cNvPr id="31" name="Дата 30"/>
          <p:cNvSpPr>
            <a:spLocks noGrp="1"/>
          </p:cNvSpPr>
          <p:nvPr>
            <p:ph type="dt" sz="half" idx="10"/>
          </p:nvPr>
        </p:nvSpPr>
        <p:spPr>
          <a:xfrm>
            <a:off x="5871224" y="6557946"/>
            <a:ext cx="2002464" cy="226902"/>
          </a:xfrm>
        </p:spPr>
        <p:txBody>
          <a:bodyPr/>
          <a:lstStyle>
            <a:lvl1pPr>
              <a:defRPr lang="en-US" smtClean="0">
                <a:solidFill>
                  <a:srgbClr val="FFFFFF"/>
                </a:solidFill>
              </a:defRPr>
            </a:lvl1pPr>
            <a:extLst/>
          </a:lstStyle>
          <a:p>
            <a:fld id="{D8E60DFF-0814-4759-961F-B6EAEB79D45A}" type="datetimeFigureOut">
              <a:rPr lang="ru-RU" smtClean="0"/>
              <a:pPr/>
              <a:t>01.12.2021</a:t>
            </a:fld>
            <a:endParaRPr lang="ru-RU"/>
          </a:p>
        </p:txBody>
      </p:sp>
      <p:sp>
        <p:nvSpPr>
          <p:cNvPr id="18" name="Нижний колонтитул 17"/>
          <p:cNvSpPr>
            <a:spLocks noGrp="1"/>
          </p:cNvSpPr>
          <p:nvPr>
            <p:ph type="ftr" sz="quarter" idx="11"/>
          </p:nvPr>
        </p:nvSpPr>
        <p:spPr>
          <a:xfrm>
            <a:off x="2819400" y="6557946"/>
            <a:ext cx="2927722" cy="228600"/>
          </a:xfrm>
        </p:spPr>
        <p:txBody>
          <a:bodyPr/>
          <a:lstStyle>
            <a:lvl1pPr>
              <a:defRPr lang="en-US" dirty="0">
                <a:solidFill>
                  <a:srgbClr val="FFFFFF"/>
                </a:solidFill>
              </a:defRPr>
            </a:lvl1pPr>
            <a:extLst/>
          </a:lstStyle>
          <a:p>
            <a:endParaRPr lang="ru-RU"/>
          </a:p>
        </p:txBody>
      </p:sp>
      <p:sp>
        <p:nvSpPr>
          <p:cNvPr id="29" name="Номер слайда 28"/>
          <p:cNvSpPr>
            <a:spLocks noGrp="1"/>
          </p:cNvSpPr>
          <p:nvPr>
            <p:ph type="sldNum" sz="quarter" idx="12"/>
          </p:nvPr>
        </p:nvSpPr>
        <p:spPr>
          <a:xfrm>
            <a:off x="7880884" y="6556248"/>
            <a:ext cx="588336" cy="228600"/>
          </a:xfrm>
        </p:spPr>
        <p:txBody>
          <a:bodyPr/>
          <a:lstStyle>
            <a:lvl1pPr>
              <a:defRPr lang="en-US" smtClean="0">
                <a:solidFill>
                  <a:srgbClr val="FFFFFF"/>
                </a:solidFill>
              </a:defRPr>
            </a:lvl1pPr>
            <a:extLst/>
          </a:lstStyle>
          <a:p>
            <a:fld id="{A0FC6281-553E-4EAD-AD17-91BD9123FC7F}" type="slidenum">
              <a:rPr lang="ru-RU" smtClean="0"/>
              <a:pPr/>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extLst/>
          </a:lstStyle>
          <a:p>
            <a:r>
              <a:rPr kumimoji="0" lang="ru-RU" smtClean="0"/>
              <a:t>Образец заголовка</a:t>
            </a:r>
            <a:endParaRPr kumimoji="0" lang="en-US"/>
          </a:p>
        </p:txBody>
      </p:sp>
      <p:sp>
        <p:nvSpPr>
          <p:cNvPr id="3" name="Содержимое 2"/>
          <p:cNvSpPr>
            <a:spLocks noGrp="1"/>
          </p:cNvSpPr>
          <p:nvPr>
            <p:ph idx="1"/>
          </p:nvPr>
        </p:nvSpPr>
        <p:spPr/>
        <p:txBody>
          <a:bodyPr/>
          <a:lstStyle>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extLst/>
          </a:lstStyle>
          <a:p>
            <a:fld id="{D8E60DFF-0814-4759-961F-B6EAEB79D45A}" type="datetimeFigureOut">
              <a:rPr lang="ru-RU" smtClean="0"/>
              <a:pPr/>
              <a:t>01.12.2021</a:t>
            </a:fld>
            <a:endParaRPr lang="ru-RU"/>
          </a:p>
        </p:txBody>
      </p:sp>
      <p:sp>
        <p:nvSpPr>
          <p:cNvPr id="5" name="Нижний колонтитул 4"/>
          <p:cNvSpPr>
            <a:spLocks noGrp="1"/>
          </p:cNvSpPr>
          <p:nvPr>
            <p:ph type="ftr" sz="quarter" idx="11"/>
          </p:nvPr>
        </p:nvSpPr>
        <p:spPr/>
        <p:txBody>
          <a:bodyPr/>
          <a:lstStyle>
            <a:extLst/>
          </a:lstStyle>
          <a:p>
            <a:endParaRPr lang="ru-RU"/>
          </a:p>
        </p:txBody>
      </p:sp>
      <p:sp>
        <p:nvSpPr>
          <p:cNvPr id="6" name="Номер слайда 5"/>
          <p:cNvSpPr>
            <a:spLocks noGrp="1"/>
          </p:cNvSpPr>
          <p:nvPr>
            <p:ph type="sldNum" sz="quarter" idx="12"/>
          </p:nvPr>
        </p:nvSpPr>
        <p:spPr/>
        <p:txBody>
          <a:bodyPr/>
          <a:lstStyle>
            <a:extLst/>
          </a:lstStyle>
          <a:p>
            <a:fld id="{A0FC6281-553E-4EAD-AD17-91BD9123FC7F}" type="slidenum">
              <a:rPr lang="ru-RU" smtClean="0"/>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66800" y="2821837"/>
            <a:ext cx="6255488" cy="1362075"/>
          </a:xfrm>
        </p:spPr>
        <p:txBody>
          <a:bodyPr tIns="0" anchor="t"/>
          <a:lstStyle>
            <a:lvl1pPr algn="r">
              <a:buNone/>
              <a:defRPr sz="4200" b="1" cap="all"/>
            </a:lvl1pPr>
            <a:extLst/>
          </a:lstStyle>
          <a:p>
            <a:r>
              <a:rPr kumimoji="0" lang="ru-RU" smtClean="0"/>
              <a:t>Образец заголовка</a:t>
            </a:r>
            <a:endParaRPr kumimoji="0" lang="en-US"/>
          </a:p>
        </p:txBody>
      </p:sp>
      <p:sp>
        <p:nvSpPr>
          <p:cNvPr id="3" name="Текст 2"/>
          <p:cNvSpPr>
            <a:spLocks noGrp="1"/>
          </p:cNvSpPr>
          <p:nvPr>
            <p:ph type="body" idx="1"/>
          </p:nvPr>
        </p:nvSpPr>
        <p:spPr>
          <a:xfrm>
            <a:off x="1066800" y="1905000"/>
            <a:ext cx="6255488" cy="743507"/>
          </a:xfrm>
        </p:spPr>
        <p:txBody>
          <a:bodyPr anchor="b"/>
          <a:lstStyle>
            <a:lvl1pPr marL="0" indent="0" algn="r">
              <a:buNone/>
              <a:defRPr sz="2000">
                <a:solidFill>
                  <a:schemeClr val="tx1"/>
                </a:solidFill>
                <a:effectLst/>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ru-RU" smtClean="0"/>
              <a:t>Образец текста</a:t>
            </a:r>
          </a:p>
        </p:txBody>
      </p:sp>
      <p:sp>
        <p:nvSpPr>
          <p:cNvPr id="4" name="Дата 3"/>
          <p:cNvSpPr>
            <a:spLocks noGrp="1"/>
          </p:cNvSpPr>
          <p:nvPr>
            <p:ph type="dt" sz="half" idx="10"/>
          </p:nvPr>
        </p:nvSpPr>
        <p:spPr>
          <a:xfrm>
            <a:off x="4724238" y="6556810"/>
            <a:ext cx="2002464" cy="226902"/>
          </a:xfrm>
        </p:spPr>
        <p:txBody>
          <a:bodyPr bIns="0" anchor="b"/>
          <a:lstStyle>
            <a:lvl1pPr>
              <a:defRPr>
                <a:solidFill>
                  <a:schemeClr val="tx2"/>
                </a:solidFill>
              </a:defRPr>
            </a:lvl1pPr>
            <a:extLst/>
          </a:lstStyle>
          <a:p>
            <a:fld id="{D8E60DFF-0814-4759-961F-B6EAEB79D45A}" type="datetimeFigureOut">
              <a:rPr lang="ru-RU" smtClean="0"/>
              <a:pPr/>
              <a:t>01.12.2021</a:t>
            </a:fld>
            <a:endParaRPr lang="ru-RU"/>
          </a:p>
        </p:txBody>
      </p:sp>
      <p:sp>
        <p:nvSpPr>
          <p:cNvPr id="5" name="Нижний колонтитул 4"/>
          <p:cNvSpPr>
            <a:spLocks noGrp="1"/>
          </p:cNvSpPr>
          <p:nvPr>
            <p:ph type="ftr" sz="quarter" idx="11"/>
          </p:nvPr>
        </p:nvSpPr>
        <p:spPr>
          <a:xfrm>
            <a:off x="1735358" y="6556810"/>
            <a:ext cx="2895600" cy="228600"/>
          </a:xfrm>
        </p:spPr>
        <p:txBody>
          <a:bodyPr bIns="0" anchor="b"/>
          <a:lstStyle>
            <a:lvl1pPr>
              <a:defRPr>
                <a:solidFill>
                  <a:schemeClr val="tx2"/>
                </a:solidFill>
              </a:defRPr>
            </a:lvl1pPr>
            <a:extLst/>
          </a:lstStyle>
          <a:p>
            <a:endParaRPr lang="ru-RU"/>
          </a:p>
        </p:txBody>
      </p:sp>
      <p:sp>
        <p:nvSpPr>
          <p:cNvPr id="6" name="Номер слайда 5"/>
          <p:cNvSpPr>
            <a:spLocks noGrp="1"/>
          </p:cNvSpPr>
          <p:nvPr>
            <p:ph type="sldNum" sz="quarter" idx="12"/>
          </p:nvPr>
        </p:nvSpPr>
        <p:spPr>
          <a:xfrm>
            <a:off x="6733952" y="6555112"/>
            <a:ext cx="588336" cy="228600"/>
          </a:xfrm>
        </p:spPr>
        <p:txBody>
          <a:bodyPr/>
          <a:lstStyle>
            <a:extLst/>
          </a:lstStyle>
          <a:p>
            <a:fld id="{A0FC6281-553E-4EAD-AD17-91BD9123FC7F}" type="slidenum">
              <a:rPr lang="ru-RU" smtClean="0"/>
              <a:pPr/>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320040"/>
            <a:ext cx="7242048" cy="1143000"/>
          </a:xfrm>
        </p:spPr>
        <p:txBody>
          <a:bodyPr/>
          <a:lstStyle>
            <a:extLst/>
          </a:lstStyle>
          <a:p>
            <a:r>
              <a:rPr kumimoji="0" lang="ru-RU" smtClean="0"/>
              <a:t>Образец заголовка</a:t>
            </a:r>
            <a:endParaRPr kumimoji="0" lang="en-US"/>
          </a:p>
        </p:txBody>
      </p:sp>
      <p:sp>
        <p:nvSpPr>
          <p:cNvPr id="3" name="Содержимое 2"/>
          <p:cNvSpPr>
            <a:spLocks noGrp="1"/>
          </p:cNvSpPr>
          <p:nvPr>
            <p:ph sz="half" idx="1"/>
          </p:nvPr>
        </p:nvSpPr>
        <p:spPr>
          <a:xfrm>
            <a:off x="457200" y="1600200"/>
            <a:ext cx="3520440" cy="4525963"/>
          </a:xfrm>
        </p:spPr>
        <p:txBody>
          <a:bodyPr anchor="t"/>
          <a:lstStyle>
            <a:lvl1pPr>
              <a:defRPr sz="2800"/>
            </a:lvl1pPr>
            <a:lvl2pPr>
              <a:defRPr sz="2400"/>
            </a:lvl2pPr>
            <a:lvl3pPr>
              <a:defRPr sz="2000"/>
            </a:lvl3pPr>
            <a:lvl4pPr>
              <a:defRPr sz="1800"/>
            </a:lvl4pPr>
            <a:lvl5pPr>
              <a:defRPr sz="18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Содержимое 3"/>
          <p:cNvSpPr>
            <a:spLocks noGrp="1"/>
          </p:cNvSpPr>
          <p:nvPr>
            <p:ph sz="half" idx="2"/>
          </p:nvPr>
        </p:nvSpPr>
        <p:spPr>
          <a:xfrm>
            <a:off x="4178808" y="1600200"/>
            <a:ext cx="3520440" cy="4525963"/>
          </a:xfrm>
        </p:spPr>
        <p:txBody>
          <a:bodyPr anchor="t"/>
          <a:lstStyle>
            <a:lvl1pPr>
              <a:defRPr sz="2800"/>
            </a:lvl1pPr>
            <a:lvl2pPr>
              <a:defRPr sz="2400"/>
            </a:lvl2pPr>
            <a:lvl3pPr>
              <a:defRPr sz="2000"/>
            </a:lvl3pPr>
            <a:lvl4pPr>
              <a:defRPr sz="1800"/>
            </a:lvl4pPr>
            <a:lvl5pPr>
              <a:defRPr sz="18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extLst/>
          </a:lstStyle>
          <a:p>
            <a:fld id="{D8E60DFF-0814-4759-961F-B6EAEB79D45A}" type="datetimeFigureOut">
              <a:rPr lang="ru-RU" smtClean="0"/>
              <a:pPr/>
              <a:t>01.12.2021</a:t>
            </a:fld>
            <a:endParaRPr lang="ru-RU"/>
          </a:p>
        </p:txBody>
      </p:sp>
      <p:sp>
        <p:nvSpPr>
          <p:cNvPr id="6" name="Нижний колонтитул 5"/>
          <p:cNvSpPr>
            <a:spLocks noGrp="1"/>
          </p:cNvSpPr>
          <p:nvPr>
            <p:ph type="ftr" sz="quarter" idx="11"/>
          </p:nvPr>
        </p:nvSpPr>
        <p:spPr/>
        <p:txBody>
          <a:bodyPr/>
          <a:lstStyle>
            <a:extLst/>
          </a:lstStyle>
          <a:p>
            <a:endParaRPr lang="ru-RU"/>
          </a:p>
        </p:txBody>
      </p:sp>
      <p:sp>
        <p:nvSpPr>
          <p:cNvPr id="7" name="Номер слайда 6"/>
          <p:cNvSpPr>
            <a:spLocks noGrp="1"/>
          </p:cNvSpPr>
          <p:nvPr>
            <p:ph type="sldNum" sz="quarter" idx="12"/>
          </p:nvPr>
        </p:nvSpPr>
        <p:spPr/>
        <p:txBody>
          <a:bodyPr/>
          <a:lstStyle>
            <a:extLst/>
          </a:lstStyle>
          <a:p>
            <a:fld id="{A0FC6281-553E-4EAD-AD17-91BD9123FC7F}" type="slidenum">
              <a:rPr lang="ru-RU" smtClean="0"/>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320040"/>
            <a:ext cx="7242048" cy="1143000"/>
          </a:xfrm>
        </p:spPr>
        <p:txBody>
          <a:bodyPr anchor="b"/>
          <a:lstStyle>
            <a:lvl1pPr>
              <a:defRPr/>
            </a:lvl1pPr>
            <a:extLst/>
          </a:lstStyle>
          <a:p>
            <a:r>
              <a:rPr kumimoji="0" lang="ru-RU" smtClean="0"/>
              <a:t>Образец заголовка</a:t>
            </a:r>
            <a:endParaRPr kumimoji="0" lang="en-US"/>
          </a:p>
        </p:txBody>
      </p:sp>
      <p:sp>
        <p:nvSpPr>
          <p:cNvPr id="3" name="Текст 2"/>
          <p:cNvSpPr>
            <a:spLocks noGrp="1"/>
          </p:cNvSpPr>
          <p:nvPr>
            <p:ph type="body" idx="1"/>
          </p:nvPr>
        </p:nvSpPr>
        <p:spPr>
          <a:xfrm>
            <a:off x="457200" y="5867400"/>
            <a:ext cx="3520440" cy="457200"/>
          </a:xfrm>
          <a:noFill/>
          <a:ln w="12700" cap="flat" cmpd="sng" algn="ctr">
            <a:solidFill>
              <a:schemeClr val="tx2"/>
            </a:solidFill>
            <a:prstDash val="solid"/>
          </a:ln>
          <a:effectLst/>
        </p:spPr>
        <p:style>
          <a:lnRef idx="1">
            <a:schemeClr val="accent1"/>
          </a:lnRef>
          <a:fillRef idx="3">
            <a:schemeClr val="accent1"/>
          </a:fillRef>
          <a:effectRef idx="2">
            <a:schemeClr val="accent1"/>
          </a:effectRef>
          <a:fontRef idx="minor">
            <a:schemeClr val="lt1"/>
          </a:fontRef>
        </p:style>
        <p:txBody>
          <a:bodyPr anchor="ctr"/>
          <a:lstStyle>
            <a:lvl1pPr marL="0" indent="0" algn="ctr">
              <a:buNone/>
              <a:defRPr sz="1800" b="1">
                <a:solidFill>
                  <a:schemeClr val="tx2"/>
                </a:solidFill>
                <a:effectLst/>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ru-RU" smtClean="0"/>
              <a:t>Образец текста</a:t>
            </a:r>
          </a:p>
        </p:txBody>
      </p:sp>
      <p:sp>
        <p:nvSpPr>
          <p:cNvPr id="4" name="Текст 3"/>
          <p:cNvSpPr>
            <a:spLocks noGrp="1"/>
          </p:cNvSpPr>
          <p:nvPr>
            <p:ph type="body" sz="half" idx="3"/>
          </p:nvPr>
        </p:nvSpPr>
        <p:spPr>
          <a:xfrm>
            <a:off x="4178808" y="5867400"/>
            <a:ext cx="3520440" cy="457200"/>
          </a:xfrm>
          <a:noFill/>
          <a:ln w="12700" cap="flat" cmpd="sng" algn="ctr">
            <a:solidFill>
              <a:schemeClr val="tx2"/>
            </a:solidFill>
            <a:prstDash val="solid"/>
          </a:ln>
          <a:effectLst/>
        </p:spPr>
        <p:style>
          <a:lnRef idx="1">
            <a:schemeClr val="accent2"/>
          </a:lnRef>
          <a:fillRef idx="3">
            <a:schemeClr val="accent2"/>
          </a:fillRef>
          <a:effectRef idx="2">
            <a:schemeClr val="accent2"/>
          </a:effectRef>
          <a:fontRef idx="minor">
            <a:schemeClr val="lt1"/>
          </a:fontRef>
        </p:style>
        <p:txBody>
          <a:bodyPr anchor="ctr"/>
          <a:lstStyle>
            <a:lvl1pPr marL="0" indent="0" algn="ctr">
              <a:buNone/>
              <a:defRPr sz="1800" b="1">
                <a:solidFill>
                  <a:schemeClr val="tx2"/>
                </a:solidFill>
                <a:effectLst/>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ru-RU" smtClean="0"/>
              <a:t>Образец текста</a:t>
            </a:r>
          </a:p>
        </p:txBody>
      </p:sp>
      <p:sp>
        <p:nvSpPr>
          <p:cNvPr id="5" name="Содержимое 4"/>
          <p:cNvSpPr>
            <a:spLocks noGrp="1"/>
          </p:cNvSpPr>
          <p:nvPr>
            <p:ph sz="quarter" idx="2"/>
          </p:nvPr>
        </p:nvSpPr>
        <p:spPr>
          <a:xfrm>
            <a:off x="457200" y="1711840"/>
            <a:ext cx="3520440" cy="4114800"/>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6" name="Содержимое 5"/>
          <p:cNvSpPr>
            <a:spLocks noGrp="1"/>
          </p:cNvSpPr>
          <p:nvPr>
            <p:ph sz="quarter" idx="4"/>
          </p:nvPr>
        </p:nvSpPr>
        <p:spPr>
          <a:xfrm>
            <a:off x="4178808" y="1711840"/>
            <a:ext cx="3520440" cy="4114800"/>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7" name="Дата 6"/>
          <p:cNvSpPr>
            <a:spLocks noGrp="1"/>
          </p:cNvSpPr>
          <p:nvPr>
            <p:ph type="dt" sz="half" idx="10"/>
          </p:nvPr>
        </p:nvSpPr>
        <p:spPr/>
        <p:txBody>
          <a:bodyPr/>
          <a:lstStyle>
            <a:extLst/>
          </a:lstStyle>
          <a:p>
            <a:fld id="{D8E60DFF-0814-4759-961F-B6EAEB79D45A}" type="datetimeFigureOut">
              <a:rPr lang="ru-RU" smtClean="0"/>
              <a:pPr/>
              <a:t>01.12.2021</a:t>
            </a:fld>
            <a:endParaRPr lang="ru-RU"/>
          </a:p>
        </p:txBody>
      </p:sp>
      <p:sp>
        <p:nvSpPr>
          <p:cNvPr id="8" name="Нижний колонтитул 7"/>
          <p:cNvSpPr>
            <a:spLocks noGrp="1"/>
          </p:cNvSpPr>
          <p:nvPr>
            <p:ph type="ftr" sz="quarter" idx="11"/>
          </p:nvPr>
        </p:nvSpPr>
        <p:spPr/>
        <p:txBody>
          <a:bodyPr/>
          <a:lstStyle>
            <a:extLst/>
          </a:lstStyle>
          <a:p>
            <a:endParaRPr lang="ru-RU"/>
          </a:p>
        </p:txBody>
      </p:sp>
      <p:sp>
        <p:nvSpPr>
          <p:cNvPr id="9" name="Номер слайда 8"/>
          <p:cNvSpPr>
            <a:spLocks noGrp="1"/>
          </p:cNvSpPr>
          <p:nvPr>
            <p:ph type="sldNum" sz="quarter" idx="12"/>
          </p:nvPr>
        </p:nvSpPr>
        <p:spPr/>
        <p:txBody>
          <a:bodyPr/>
          <a:lstStyle>
            <a:extLst/>
          </a:lstStyle>
          <a:p>
            <a:fld id="{A0FC6281-553E-4EAD-AD17-91BD9123FC7F}" type="slidenum">
              <a:rPr lang="ru-RU" smtClean="0"/>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320040"/>
            <a:ext cx="7242048" cy="1143000"/>
          </a:xfrm>
        </p:spPr>
        <p:txBody>
          <a:bodyPr/>
          <a:lstStyle>
            <a:extLst/>
          </a:lstStyle>
          <a:p>
            <a:r>
              <a:rPr kumimoji="0" lang="ru-RU" smtClean="0"/>
              <a:t>Образец заголовка</a:t>
            </a:r>
            <a:endParaRPr kumimoji="0" lang="en-US"/>
          </a:p>
        </p:txBody>
      </p:sp>
      <p:sp>
        <p:nvSpPr>
          <p:cNvPr id="3" name="Дата 2"/>
          <p:cNvSpPr>
            <a:spLocks noGrp="1"/>
          </p:cNvSpPr>
          <p:nvPr>
            <p:ph type="dt" sz="half" idx="10"/>
          </p:nvPr>
        </p:nvSpPr>
        <p:spPr/>
        <p:txBody>
          <a:bodyPr/>
          <a:lstStyle>
            <a:extLst/>
          </a:lstStyle>
          <a:p>
            <a:fld id="{D8E60DFF-0814-4759-961F-B6EAEB79D45A}" type="datetimeFigureOut">
              <a:rPr lang="ru-RU" smtClean="0"/>
              <a:pPr/>
              <a:t>01.12.2021</a:t>
            </a:fld>
            <a:endParaRPr lang="ru-RU"/>
          </a:p>
        </p:txBody>
      </p:sp>
      <p:sp>
        <p:nvSpPr>
          <p:cNvPr id="4" name="Нижний колонтитул 3"/>
          <p:cNvSpPr>
            <a:spLocks noGrp="1"/>
          </p:cNvSpPr>
          <p:nvPr>
            <p:ph type="ftr" sz="quarter" idx="11"/>
          </p:nvPr>
        </p:nvSpPr>
        <p:spPr/>
        <p:txBody>
          <a:bodyPr/>
          <a:lstStyle>
            <a:extLst/>
          </a:lstStyle>
          <a:p>
            <a:endParaRPr lang="ru-RU"/>
          </a:p>
        </p:txBody>
      </p:sp>
      <p:sp>
        <p:nvSpPr>
          <p:cNvPr id="5" name="Номер слайда 4"/>
          <p:cNvSpPr>
            <a:spLocks noGrp="1"/>
          </p:cNvSpPr>
          <p:nvPr>
            <p:ph type="sldNum" sz="quarter" idx="12"/>
          </p:nvPr>
        </p:nvSpPr>
        <p:spPr/>
        <p:txBody>
          <a:bodyPr/>
          <a:lstStyle>
            <a:extLst/>
          </a:lstStyle>
          <a:p>
            <a:fld id="{A0FC6281-553E-4EAD-AD17-91BD9123FC7F}" type="slidenum">
              <a:rPr lang="ru-RU" smtClean="0"/>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lvl1pPr>
              <a:defRPr>
                <a:solidFill>
                  <a:schemeClr val="tx2"/>
                </a:solidFill>
              </a:defRPr>
            </a:lvl1pPr>
            <a:extLst/>
          </a:lstStyle>
          <a:p>
            <a:fld id="{D8E60DFF-0814-4759-961F-B6EAEB79D45A}" type="datetimeFigureOut">
              <a:rPr lang="ru-RU" smtClean="0"/>
              <a:pPr/>
              <a:t>01.12.2021</a:t>
            </a:fld>
            <a:endParaRPr lang="ru-RU"/>
          </a:p>
        </p:txBody>
      </p:sp>
      <p:sp>
        <p:nvSpPr>
          <p:cNvPr id="3" name="Нижний колонтитул 2"/>
          <p:cNvSpPr>
            <a:spLocks noGrp="1"/>
          </p:cNvSpPr>
          <p:nvPr>
            <p:ph type="ftr" sz="quarter" idx="11"/>
          </p:nvPr>
        </p:nvSpPr>
        <p:spPr/>
        <p:txBody>
          <a:bodyPr/>
          <a:lstStyle>
            <a:lvl1pPr>
              <a:defRPr>
                <a:solidFill>
                  <a:schemeClr val="tx2"/>
                </a:solidFill>
              </a:defRPr>
            </a:lvl1pPr>
            <a:extLst/>
          </a:lstStyle>
          <a:p>
            <a:endParaRPr lang="ru-RU"/>
          </a:p>
        </p:txBody>
      </p:sp>
      <p:sp>
        <p:nvSpPr>
          <p:cNvPr id="4" name="Номер слайда 3"/>
          <p:cNvSpPr>
            <a:spLocks noGrp="1"/>
          </p:cNvSpPr>
          <p:nvPr>
            <p:ph type="sldNum" sz="quarter" idx="12"/>
          </p:nvPr>
        </p:nvSpPr>
        <p:spPr/>
        <p:txBody>
          <a:bodyPr/>
          <a:lstStyle>
            <a:extLst/>
          </a:lstStyle>
          <a:p>
            <a:fld id="{A0FC6281-553E-4EAD-AD17-91BD9123FC7F}"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28600"/>
            <a:ext cx="5897880" cy="1173480"/>
          </a:xfrm>
        </p:spPr>
        <p:txBody>
          <a:bodyPr wrap="square" anchor="b"/>
          <a:lstStyle>
            <a:lvl1pPr algn="l">
              <a:buNone/>
              <a:defRPr lang="en-US" sz="2400" baseline="0" smtClean="0"/>
            </a:lvl1pPr>
            <a:extLst/>
          </a:lstStyle>
          <a:p>
            <a:r>
              <a:rPr kumimoji="0" lang="ru-RU" smtClean="0"/>
              <a:t>Образец заголовка</a:t>
            </a:r>
            <a:endParaRPr kumimoji="0" lang="en-US"/>
          </a:p>
        </p:txBody>
      </p:sp>
      <p:sp>
        <p:nvSpPr>
          <p:cNvPr id="3" name="Текст 2"/>
          <p:cNvSpPr>
            <a:spLocks noGrp="1"/>
          </p:cNvSpPr>
          <p:nvPr>
            <p:ph type="body" idx="2"/>
          </p:nvPr>
        </p:nvSpPr>
        <p:spPr>
          <a:xfrm>
            <a:off x="457200" y="1497416"/>
            <a:ext cx="5897880" cy="602512"/>
          </a:xfrm>
        </p:spPr>
        <p:txBody>
          <a:bodyPr rot="0" spcFirstLastPara="0" vertOverflow="overflow" horzOverflow="overflow" vert="horz" wrap="square" lIns="45720" tIns="0" rIns="0" bIns="0" numCol="1" spcCol="0" rtlCol="0" fromWordArt="0" anchor="t" anchorCtr="0" forceAA="0" compatLnSpc="1">
            <a:normAutofit/>
          </a:bodyPr>
          <a:lstStyle>
            <a:lvl1pPr marL="0" indent="0">
              <a:spcBef>
                <a:spcPts val="0"/>
              </a:spcBef>
              <a:spcAft>
                <a:spcPts val="0"/>
              </a:spcAft>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ru-RU" smtClean="0"/>
              <a:t>Образец текста</a:t>
            </a:r>
          </a:p>
        </p:txBody>
      </p:sp>
      <p:sp>
        <p:nvSpPr>
          <p:cNvPr id="4" name="Содержимое 3"/>
          <p:cNvSpPr>
            <a:spLocks noGrp="1"/>
          </p:cNvSpPr>
          <p:nvPr>
            <p:ph sz="half" idx="1"/>
          </p:nvPr>
        </p:nvSpPr>
        <p:spPr>
          <a:xfrm>
            <a:off x="457200" y="2133600"/>
            <a:ext cx="7239000" cy="4371752"/>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extLst/>
          </a:lstStyle>
          <a:p>
            <a:fld id="{D8E60DFF-0814-4759-961F-B6EAEB79D45A}" type="datetimeFigureOut">
              <a:rPr lang="ru-RU" smtClean="0"/>
              <a:pPr/>
              <a:t>01.12.2021</a:t>
            </a:fld>
            <a:endParaRPr lang="ru-RU"/>
          </a:p>
        </p:txBody>
      </p:sp>
      <p:sp>
        <p:nvSpPr>
          <p:cNvPr id="6" name="Нижний колонтитул 5"/>
          <p:cNvSpPr>
            <a:spLocks noGrp="1"/>
          </p:cNvSpPr>
          <p:nvPr>
            <p:ph type="ftr" sz="quarter" idx="11"/>
          </p:nvPr>
        </p:nvSpPr>
        <p:spPr/>
        <p:txBody>
          <a:bodyPr/>
          <a:lstStyle>
            <a:extLst/>
          </a:lstStyle>
          <a:p>
            <a:endParaRPr lang="ru-RU"/>
          </a:p>
        </p:txBody>
      </p:sp>
      <p:sp>
        <p:nvSpPr>
          <p:cNvPr id="7" name="Номер слайда 6"/>
          <p:cNvSpPr>
            <a:spLocks noGrp="1"/>
          </p:cNvSpPr>
          <p:nvPr>
            <p:ph type="sldNum" sz="quarter" idx="12"/>
          </p:nvPr>
        </p:nvSpPr>
        <p:spPr/>
        <p:txBody>
          <a:bodyPr/>
          <a:lstStyle>
            <a:extLst/>
          </a:lstStyle>
          <a:p>
            <a:fld id="{A0FC6281-553E-4EAD-AD17-91BD9123FC7F}" type="slidenum">
              <a:rPr lang="ru-RU" smtClean="0"/>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8" name="Прямоугольник 7"/>
          <p:cNvSpPr/>
          <p:nvPr/>
        </p:nvSpPr>
        <p:spPr>
          <a:xfrm rot="21240000">
            <a:off x="597968" y="1004668"/>
            <a:ext cx="4319527" cy="4312573"/>
          </a:xfrm>
          <a:prstGeom prst="rect">
            <a:avLst/>
          </a:prstGeom>
          <a:solidFill>
            <a:srgbClr val="FAFAFA"/>
          </a:solidFill>
          <a:ln w="1270" cap="rnd" cmpd="sng" algn="ctr">
            <a:solidFill>
              <a:srgbClr val="EAEAEA"/>
            </a:solidFill>
            <a:prstDash val="solid"/>
          </a:ln>
          <a:effectLst>
            <a:outerShdw blurRad="25000" dist="12700" dir="5400000" algn="t" rotWithShape="0">
              <a:srgbClr val="000000">
                <a:alpha val="4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9" name="Прямоугольник 8"/>
          <p:cNvSpPr/>
          <p:nvPr/>
        </p:nvSpPr>
        <p:spPr>
          <a:xfrm rot="21420000">
            <a:off x="596706" y="998816"/>
            <a:ext cx="4319527" cy="4312573"/>
          </a:xfrm>
          <a:prstGeom prst="rect">
            <a:avLst/>
          </a:prstGeom>
          <a:solidFill>
            <a:srgbClr val="FAFAFA"/>
          </a:solidFill>
          <a:ln w="1270" cap="rnd" cmpd="sng" algn="ctr">
            <a:solidFill>
              <a:srgbClr val="EAEAEA"/>
            </a:solidFill>
            <a:prstDash val="solid"/>
          </a:ln>
          <a:effectLst>
            <a:outerShdw blurRad="28000" dist="12700" dir="5400000" algn="tl" rotWithShape="0">
              <a:srgbClr val="000000">
                <a:alpha val="4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2" name="Заголовок 1"/>
          <p:cNvSpPr>
            <a:spLocks noGrp="1"/>
          </p:cNvSpPr>
          <p:nvPr>
            <p:ph type="title"/>
          </p:nvPr>
        </p:nvSpPr>
        <p:spPr>
          <a:xfrm>
            <a:off x="5389098" y="1143000"/>
            <a:ext cx="3429000" cy="2057400"/>
          </a:xfrm>
        </p:spPr>
        <p:txBody>
          <a:bodyPr vert="horz" anchor="b"/>
          <a:lstStyle>
            <a:lvl1pPr algn="l">
              <a:buNone/>
              <a:defRPr sz="3000" b="1" baseline="0">
                <a:ln w="500">
                  <a:solidFill>
                    <a:schemeClr val="tx2">
                      <a:shade val="10000"/>
                      <a:satMod val="135000"/>
                    </a:schemeClr>
                  </a:solidFill>
                </a:ln>
                <a:gradFill>
                  <a:gsLst>
                    <a:gs pos="0">
                      <a:schemeClr val="accent4">
                        <a:tint val="13000"/>
                      </a:schemeClr>
                    </a:gs>
                    <a:gs pos="10000">
                      <a:schemeClr val="accent4">
                        <a:tint val="20000"/>
                      </a:schemeClr>
                    </a:gs>
                    <a:gs pos="49000">
                      <a:schemeClr val="accent4">
                        <a:tint val="70000"/>
                      </a:schemeClr>
                    </a:gs>
                    <a:gs pos="50000">
                      <a:schemeClr val="accent4">
                        <a:tint val="97000"/>
                      </a:schemeClr>
                    </a:gs>
                    <a:gs pos="100000">
                      <a:schemeClr val="accent4">
                        <a:tint val="20000"/>
                      </a:schemeClr>
                    </a:gs>
                  </a:gsLst>
                  <a:lin ang="5400000" scaled="1"/>
                </a:gradFill>
                <a:effectLst/>
              </a:defRPr>
            </a:lvl1pPr>
            <a:extLst/>
          </a:lstStyle>
          <a:p>
            <a:r>
              <a:rPr kumimoji="0" lang="ru-RU" smtClean="0"/>
              <a:t>Образец заголовка</a:t>
            </a:r>
            <a:endParaRPr kumimoji="0" lang="en-US" dirty="0"/>
          </a:p>
        </p:txBody>
      </p:sp>
      <p:sp>
        <p:nvSpPr>
          <p:cNvPr id="4" name="Текст 3"/>
          <p:cNvSpPr>
            <a:spLocks noGrp="1"/>
          </p:cNvSpPr>
          <p:nvPr>
            <p:ph type="body" sz="half" idx="2"/>
          </p:nvPr>
        </p:nvSpPr>
        <p:spPr>
          <a:xfrm>
            <a:off x="5389098" y="3283634"/>
            <a:ext cx="3429000" cy="1920240"/>
          </a:xfrm>
        </p:spPr>
        <p:txBody>
          <a:bodyPr rot="0" spcFirstLastPara="0" vertOverflow="overflow" horzOverflow="overflow" vert="horz" wrap="square" lIns="82296" tIns="0" rIns="0" bIns="0" numCol="1" spcCol="0" rtlCol="0" fromWordArt="0" anchor="t" anchorCtr="0" forceAA="0" compatLnSpc="1">
            <a:normAutofit/>
          </a:bodyPr>
          <a:lstStyle>
            <a:lvl1pPr marL="0" indent="0">
              <a:lnSpc>
                <a:spcPct val="100000"/>
              </a:lnSpc>
              <a:spcBef>
                <a:spcPts val="0"/>
              </a:spcBef>
              <a:buFontTx/>
              <a:buNone/>
              <a:defRPr sz="1400" baseline="0">
                <a:solidFill>
                  <a:schemeClr val="tx1"/>
                </a:solidFill>
              </a:defRPr>
            </a:lvl1pPr>
            <a:lvl2pPr>
              <a:defRPr sz="1200"/>
            </a:lvl2pPr>
            <a:lvl3pPr>
              <a:defRPr sz="1000"/>
            </a:lvl3pPr>
            <a:lvl4pPr>
              <a:defRPr sz="900"/>
            </a:lvl4pPr>
            <a:lvl5pPr>
              <a:defRPr sz="900"/>
            </a:lvl5pPr>
            <a:extLst/>
          </a:lstStyle>
          <a:p>
            <a:pPr marL="0" marR="0" lvl="0" indent="0" algn="l" defTabSz="0" rtl="0" eaLnBrk="1" fontAlgn="auto" latinLnBrk="0" hangingPunct="1">
              <a:lnSpc>
                <a:spcPct val="100000"/>
              </a:lnSpc>
              <a:spcBef>
                <a:spcPts val="0"/>
              </a:spcBef>
              <a:spcAft>
                <a:spcPts val="0"/>
              </a:spcAft>
              <a:buClr>
                <a:schemeClr val="tx2"/>
              </a:buClr>
              <a:buSzPct val="73000"/>
              <a:buFontTx/>
              <a:buNone/>
              <a:tabLst/>
              <a:defRPr/>
            </a:pPr>
            <a:r>
              <a:rPr kumimoji="0" lang="ru-RU" smtClean="0"/>
              <a:t>Образец текста</a:t>
            </a:r>
          </a:p>
        </p:txBody>
      </p:sp>
      <p:sp>
        <p:nvSpPr>
          <p:cNvPr id="5" name="Дата 4"/>
          <p:cNvSpPr>
            <a:spLocks noGrp="1"/>
          </p:cNvSpPr>
          <p:nvPr>
            <p:ph type="dt" sz="half" idx="10"/>
          </p:nvPr>
        </p:nvSpPr>
        <p:spPr/>
        <p:txBody>
          <a:bodyPr/>
          <a:lstStyle>
            <a:extLst/>
          </a:lstStyle>
          <a:p>
            <a:fld id="{D8E60DFF-0814-4759-961F-B6EAEB79D45A}" type="datetimeFigureOut">
              <a:rPr lang="ru-RU" smtClean="0"/>
              <a:pPr/>
              <a:t>01.12.2021</a:t>
            </a:fld>
            <a:endParaRPr lang="ru-RU"/>
          </a:p>
        </p:txBody>
      </p:sp>
      <p:sp>
        <p:nvSpPr>
          <p:cNvPr id="6" name="Нижний колонтитул 5"/>
          <p:cNvSpPr>
            <a:spLocks noGrp="1"/>
          </p:cNvSpPr>
          <p:nvPr>
            <p:ph type="ftr" sz="quarter" idx="11"/>
          </p:nvPr>
        </p:nvSpPr>
        <p:spPr/>
        <p:txBody>
          <a:bodyPr/>
          <a:lstStyle>
            <a:extLst/>
          </a:lstStyle>
          <a:p>
            <a:endParaRPr lang="ru-RU"/>
          </a:p>
        </p:txBody>
      </p:sp>
      <p:sp>
        <p:nvSpPr>
          <p:cNvPr id="7" name="Номер слайда 6"/>
          <p:cNvSpPr>
            <a:spLocks noGrp="1"/>
          </p:cNvSpPr>
          <p:nvPr>
            <p:ph type="sldNum" sz="quarter" idx="12"/>
          </p:nvPr>
        </p:nvSpPr>
        <p:spPr/>
        <p:txBody>
          <a:bodyPr/>
          <a:lstStyle>
            <a:extLst/>
          </a:lstStyle>
          <a:p>
            <a:fld id="{A0FC6281-553E-4EAD-AD17-91BD9123FC7F}" type="slidenum">
              <a:rPr lang="ru-RU" smtClean="0"/>
              <a:pPr/>
              <a:t>‹#›</a:t>
            </a:fld>
            <a:endParaRPr lang="ru-RU"/>
          </a:p>
        </p:txBody>
      </p:sp>
      <p:sp>
        <p:nvSpPr>
          <p:cNvPr id="10" name="Рисунок 9"/>
          <p:cNvSpPr>
            <a:spLocks noGrp="1"/>
          </p:cNvSpPr>
          <p:nvPr>
            <p:ph type="pic" idx="1"/>
          </p:nvPr>
        </p:nvSpPr>
        <p:spPr>
          <a:xfrm>
            <a:off x="663682" y="1041002"/>
            <a:ext cx="4206240" cy="4206240"/>
          </a:xfrm>
          <a:solidFill>
            <a:schemeClr val="bg2">
              <a:shade val="50000"/>
            </a:schemeClr>
          </a:solidFill>
          <a:ln w="107950">
            <a:solidFill>
              <a:srgbClr val="FFFFFF"/>
            </a:solidFill>
            <a:miter lim="800000"/>
          </a:ln>
          <a:effectLst>
            <a:outerShdw blurRad="44450" dist="3810" dir="5400000" algn="tl" rotWithShape="0">
              <a:srgbClr val="000000">
                <a:alpha val="60000"/>
              </a:srgbClr>
            </a:outerShdw>
          </a:effectLst>
          <a:scene3d>
            <a:camera prst="orthographicFront"/>
            <a:lightRig rig="threePt" dir="t"/>
          </a:scene3d>
          <a:sp3d contourW="3810">
            <a:contourClr>
              <a:srgbClr val="969696"/>
            </a:contourClr>
          </a:sp3d>
        </p:spPr>
        <p:txBody>
          <a:bodyPr/>
          <a:lstStyle>
            <a:lvl1pPr marL="0" indent="0">
              <a:buNone/>
              <a:defRPr sz="3200"/>
            </a:lvl1pPr>
            <a:extLst/>
          </a:lstStyle>
          <a:p>
            <a:r>
              <a:rPr kumimoji="0" lang="ru-RU" smtClean="0"/>
              <a:t>Вставка рисунка</a:t>
            </a:r>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extLs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extLst/>
          </a:lstStyle>
          <a:p>
            <a:fld id="{D8E60DFF-0814-4759-961F-B6EAEB79D45A}" type="datetimeFigureOut">
              <a:rPr lang="ru-RU" smtClean="0"/>
              <a:pPr/>
              <a:t>01.12.2021</a:t>
            </a:fld>
            <a:endParaRPr lang="ru-RU"/>
          </a:p>
        </p:txBody>
      </p:sp>
      <p:sp>
        <p:nvSpPr>
          <p:cNvPr id="5" name="Нижний колонтитул 4"/>
          <p:cNvSpPr>
            <a:spLocks noGrp="1"/>
          </p:cNvSpPr>
          <p:nvPr>
            <p:ph type="ftr" sz="quarter" idx="11"/>
          </p:nvPr>
        </p:nvSpPr>
        <p:spPr/>
        <p:txBody>
          <a:bodyPr/>
          <a:lstStyle>
            <a:extLst/>
          </a:lstStyle>
          <a:p>
            <a:endParaRPr lang="ru-RU"/>
          </a:p>
        </p:txBody>
      </p:sp>
      <p:sp>
        <p:nvSpPr>
          <p:cNvPr id="6" name="Номер слайда 5"/>
          <p:cNvSpPr>
            <a:spLocks noGrp="1"/>
          </p:cNvSpPr>
          <p:nvPr>
            <p:ph type="sldNum" sz="quarter" idx="12"/>
          </p:nvPr>
        </p:nvSpPr>
        <p:spPr/>
        <p:txBody>
          <a:bodyPr/>
          <a:lstStyle>
            <a:extLst/>
          </a:lstStyle>
          <a:p>
            <a:fld id="{A0FC6281-553E-4EAD-AD17-91BD9123FC7F}"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553200" y="274955"/>
            <a:ext cx="1524000" cy="5851525"/>
          </a:xfrm>
        </p:spPr>
        <p:txBody>
          <a:bodyPr vert="eaVert" anchor="t"/>
          <a:lstStyle>
            <a:extLs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457200" y="274642"/>
            <a:ext cx="6019800" cy="5851525"/>
          </a:xfrm>
        </p:spPr>
        <p:txBody>
          <a:bodyPr vert="eaVert"/>
          <a:lstStyle>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a:xfrm>
            <a:off x="4242816" y="6557946"/>
            <a:ext cx="2002464" cy="226902"/>
          </a:xfrm>
        </p:spPr>
        <p:txBody>
          <a:bodyPr/>
          <a:lstStyle>
            <a:extLst/>
          </a:lstStyle>
          <a:p>
            <a:fld id="{D8E60DFF-0814-4759-961F-B6EAEB79D45A}" type="datetimeFigureOut">
              <a:rPr lang="ru-RU" smtClean="0"/>
              <a:pPr/>
              <a:t>01.12.2021</a:t>
            </a:fld>
            <a:endParaRPr lang="ru-RU"/>
          </a:p>
        </p:txBody>
      </p:sp>
      <p:sp>
        <p:nvSpPr>
          <p:cNvPr id="5" name="Нижний колонтитул 4"/>
          <p:cNvSpPr>
            <a:spLocks noGrp="1"/>
          </p:cNvSpPr>
          <p:nvPr>
            <p:ph type="ftr" sz="quarter" idx="11"/>
          </p:nvPr>
        </p:nvSpPr>
        <p:spPr>
          <a:xfrm>
            <a:off x="457200" y="6556248"/>
            <a:ext cx="3657600" cy="228600"/>
          </a:xfrm>
        </p:spPr>
        <p:txBody>
          <a:bodyPr/>
          <a:lstStyle>
            <a:extLst/>
          </a:lstStyle>
          <a:p>
            <a:endParaRPr lang="ru-RU"/>
          </a:p>
        </p:txBody>
      </p:sp>
      <p:sp>
        <p:nvSpPr>
          <p:cNvPr id="6" name="Номер слайда 5"/>
          <p:cNvSpPr>
            <a:spLocks noGrp="1"/>
          </p:cNvSpPr>
          <p:nvPr>
            <p:ph type="sldNum" sz="quarter" idx="12"/>
          </p:nvPr>
        </p:nvSpPr>
        <p:spPr>
          <a:xfrm>
            <a:off x="6254496" y="6553200"/>
            <a:ext cx="588336" cy="228600"/>
          </a:xfrm>
        </p:spPr>
        <p:txBody>
          <a:bodyPr/>
          <a:lstStyle>
            <a:lvl1pPr>
              <a:defRPr>
                <a:solidFill>
                  <a:schemeClr val="tx2"/>
                </a:solidFill>
              </a:defRPr>
            </a:lvl1pPr>
            <a:extLst/>
          </a:lstStyle>
          <a:p>
            <a:fld id="{A0FC6281-553E-4EAD-AD17-91BD9123FC7F}" type="slidenum">
              <a:rPr lang="ru-RU" smtClean="0"/>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9" name="Прямоугольник 8"/>
          <p:cNvSpPr/>
          <p:nvPr/>
        </p:nvSpPr>
        <p:spPr>
          <a:xfrm flipH="1">
            <a:off x="8153400" y="0"/>
            <a:ext cx="990600" cy="6858000"/>
          </a:xfrm>
          <a:prstGeom prst="rect">
            <a:avLst/>
          </a:prstGeom>
          <a:blipFill>
            <a:blip r:embed="rId13">
              <a:alphaModFix amt="43000"/>
            </a:blip>
            <a:tile tx="0" ty="0" sx="50000" sy="50000" flip="none" algn="tl"/>
          </a:blipFill>
          <a:ln w="0" cap="flat" cmpd="sng" algn="ctr">
            <a:noFill/>
            <a:prstDash val="solid"/>
          </a:ln>
          <a:effectLst>
            <a:fillOverlay blend="mult">
              <a:gradFill rotWithShape="1">
                <a:gsLst>
                  <a:gs pos="0">
                    <a:schemeClr val="tx2">
                      <a:tint val="62000"/>
                      <a:satMod val="420000"/>
                    </a:schemeClr>
                  </a:gs>
                  <a:gs pos="100000">
                    <a:schemeClr val="tx2">
                      <a:shade val="20000"/>
                      <a:satMod val="170000"/>
                    </a:schemeClr>
                  </a:gs>
                </a:gsLst>
                <a:path path="circle">
                  <a:fillToRect l="50000" t="110000" r="50000" b="-10000"/>
                </a:path>
                <a:tileRect/>
              </a:gradFill>
            </a:fillOverlay>
            <a:innerShdw blurRad="63500" dist="44450" dir="10800000">
              <a:srgbClr val="000000">
                <a:alpha val="45000"/>
              </a:srgbClr>
            </a:inn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3" name="Заголовок 2"/>
          <p:cNvSpPr>
            <a:spLocks noGrp="1"/>
          </p:cNvSpPr>
          <p:nvPr>
            <p:ph type="title"/>
          </p:nvPr>
        </p:nvSpPr>
        <p:spPr>
          <a:xfrm>
            <a:off x="457200" y="320040"/>
            <a:ext cx="7239000" cy="1143000"/>
          </a:xfrm>
          <a:prstGeom prst="rect">
            <a:avLst/>
          </a:prstGeom>
        </p:spPr>
        <p:txBody>
          <a:bodyPr vert="horz" lIns="45720" tIns="0" rIns="45720" bIns="0" anchor="b" anchorCtr="0">
            <a:normAutofit/>
          </a:bodyPr>
          <a:lstStyle>
            <a:extLst/>
          </a:lstStyle>
          <a:p>
            <a:r>
              <a:rPr kumimoji="0" lang="ru-RU" smtClean="0"/>
              <a:t>Образец заголовка</a:t>
            </a:r>
            <a:endParaRPr kumimoji="0" lang="en-US"/>
          </a:p>
        </p:txBody>
      </p:sp>
      <p:sp>
        <p:nvSpPr>
          <p:cNvPr id="31" name="Текст 30"/>
          <p:cNvSpPr>
            <a:spLocks noGrp="1"/>
          </p:cNvSpPr>
          <p:nvPr>
            <p:ph type="body" idx="1"/>
          </p:nvPr>
        </p:nvSpPr>
        <p:spPr>
          <a:xfrm>
            <a:off x="457200" y="1609416"/>
            <a:ext cx="7239000" cy="4846320"/>
          </a:xfrm>
          <a:prstGeom prst="rect">
            <a:avLst/>
          </a:prstGeom>
        </p:spPr>
        <p:txBody>
          <a:bodyPr vert="horz">
            <a:normAutofit/>
          </a:bodyPr>
          <a:lstStyle>
            <a:extLst/>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27" name="Дата 26"/>
          <p:cNvSpPr>
            <a:spLocks noGrp="1"/>
          </p:cNvSpPr>
          <p:nvPr>
            <p:ph type="dt" sz="half" idx="2"/>
          </p:nvPr>
        </p:nvSpPr>
        <p:spPr>
          <a:xfrm>
            <a:off x="4245936" y="6557946"/>
            <a:ext cx="2002464" cy="226902"/>
          </a:xfrm>
          <a:prstGeom prst="rect">
            <a:avLst/>
          </a:prstGeom>
        </p:spPr>
        <p:txBody>
          <a:bodyPr vert="horz" tIns="0" bIns="0" anchor="b"/>
          <a:lstStyle>
            <a:lvl1pPr algn="l" eaLnBrk="1" latinLnBrk="0" hangingPunct="1">
              <a:defRPr kumimoji="0" sz="1000">
                <a:solidFill>
                  <a:schemeClr val="tx2"/>
                </a:solidFill>
              </a:defRPr>
            </a:lvl1pPr>
            <a:extLst/>
          </a:lstStyle>
          <a:p>
            <a:fld id="{D8E60DFF-0814-4759-961F-B6EAEB79D45A}" type="datetimeFigureOut">
              <a:rPr lang="ru-RU" smtClean="0"/>
              <a:pPr/>
              <a:t>01.12.2021</a:t>
            </a:fld>
            <a:endParaRPr lang="ru-RU"/>
          </a:p>
        </p:txBody>
      </p:sp>
      <p:sp>
        <p:nvSpPr>
          <p:cNvPr id="4" name="Нижний колонтитул 3"/>
          <p:cNvSpPr>
            <a:spLocks noGrp="1"/>
          </p:cNvSpPr>
          <p:nvPr>
            <p:ph type="ftr" sz="quarter" idx="3"/>
          </p:nvPr>
        </p:nvSpPr>
        <p:spPr>
          <a:xfrm>
            <a:off x="457200" y="6557946"/>
            <a:ext cx="3657600" cy="228600"/>
          </a:xfrm>
          <a:prstGeom prst="rect">
            <a:avLst/>
          </a:prstGeom>
        </p:spPr>
        <p:txBody>
          <a:bodyPr vert="horz" tIns="0" bIns="0" anchor="b"/>
          <a:lstStyle>
            <a:lvl1pPr algn="r" eaLnBrk="1" latinLnBrk="0" hangingPunct="1">
              <a:defRPr kumimoji="0" sz="1000">
                <a:solidFill>
                  <a:schemeClr val="tx2"/>
                </a:solidFill>
              </a:defRPr>
            </a:lvl1pPr>
            <a:extLst/>
          </a:lstStyle>
          <a:p>
            <a:endParaRPr lang="ru-RU"/>
          </a:p>
        </p:txBody>
      </p:sp>
      <p:sp>
        <p:nvSpPr>
          <p:cNvPr id="16" name="Номер слайда 15"/>
          <p:cNvSpPr>
            <a:spLocks noGrp="1"/>
          </p:cNvSpPr>
          <p:nvPr>
            <p:ph type="sldNum" sz="quarter" idx="4"/>
          </p:nvPr>
        </p:nvSpPr>
        <p:spPr>
          <a:xfrm>
            <a:off x="6251448" y="6556248"/>
            <a:ext cx="588336" cy="228600"/>
          </a:xfrm>
          <a:prstGeom prst="rect">
            <a:avLst/>
          </a:prstGeom>
        </p:spPr>
        <p:txBody>
          <a:bodyPr vert="horz" lIns="0" tIns="0" rIns="0" bIns="0" anchor="b"/>
          <a:lstStyle>
            <a:lvl1pPr algn="r" eaLnBrk="1" latinLnBrk="0" hangingPunct="1">
              <a:defRPr kumimoji="0" sz="1100">
                <a:solidFill>
                  <a:schemeClr val="tx2"/>
                </a:solidFill>
              </a:defRPr>
            </a:lvl1pPr>
            <a:extLst/>
          </a:lstStyle>
          <a:p>
            <a:fld id="{A0FC6281-553E-4EAD-AD17-91BD9123FC7F}" type="slidenum">
              <a:rPr lang="ru-RU" smtClean="0"/>
              <a:pPr/>
              <a:t>‹#›</a:t>
            </a:fld>
            <a:endParaRPr lang="ru-RU"/>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3800" b="1" kern="1200" cap="all" baseline="0">
          <a:ln w="500">
            <a:solidFill>
              <a:schemeClr val="tx2">
                <a:shade val="20000"/>
                <a:satMod val="120000"/>
              </a:schemeClr>
            </a:solidFill>
          </a:ln>
          <a:gradFill>
            <a:gsLst>
              <a:gs pos="0">
                <a:schemeClr val="accent4">
                  <a:tint val="13000"/>
                </a:schemeClr>
              </a:gs>
              <a:gs pos="10000">
                <a:schemeClr val="accent4">
                  <a:tint val="20000"/>
                </a:schemeClr>
              </a:gs>
              <a:gs pos="49000">
                <a:schemeClr val="accent4">
                  <a:tint val="70000"/>
                </a:schemeClr>
              </a:gs>
              <a:gs pos="50000">
                <a:schemeClr val="accent4">
                  <a:tint val="97000"/>
                </a:schemeClr>
              </a:gs>
              <a:gs pos="100000">
                <a:schemeClr val="accent4">
                  <a:tint val="20000"/>
                </a:schemeClr>
              </a:gs>
            </a:gsLst>
            <a:lin ang="5400000" scaled="1"/>
          </a:gradFill>
          <a:effectLst/>
          <a:latin typeface="+mj-lt"/>
          <a:ea typeface="+mj-ea"/>
          <a:cs typeface="+mj-cs"/>
        </a:defRPr>
      </a:lvl1pPr>
      <a:extLst/>
    </p:titleStyle>
    <p:bodyStyle>
      <a:lvl1pPr marL="274320" indent="-274320" algn="l" rtl="0" eaLnBrk="1" latinLnBrk="0" hangingPunct="1">
        <a:spcBef>
          <a:spcPts val="600"/>
        </a:spcBef>
        <a:buClr>
          <a:schemeClr val="tx2"/>
        </a:buClr>
        <a:buSzPct val="73000"/>
        <a:buFont typeface="Wingdings 2"/>
        <a:buChar char=""/>
        <a:defRPr kumimoji="0" sz="2600" kern="1200" baseline="0">
          <a:solidFill>
            <a:schemeClr val="tx1"/>
          </a:solidFill>
          <a:latin typeface="+mn-lt"/>
          <a:ea typeface="+mn-ea"/>
          <a:cs typeface="+mn-cs"/>
        </a:defRPr>
      </a:lvl1pPr>
      <a:lvl2pPr marL="521208" indent="-228600" algn="l" rtl="0" eaLnBrk="1" latinLnBrk="0" hangingPunct="1">
        <a:spcBef>
          <a:spcPts val="500"/>
        </a:spcBef>
        <a:buClr>
          <a:schemeClr val="accent4"/>
        </a:buClr>
        <a:buSzPct val="80000"/>
        <a:buFont typeface="Wingdings 2"/>
        <a:buChar char=""/>
        <a:defRPr kumimoji="0" sz="2300" kern="1200">
          <a:solidFill>
            <a:schemeClr val="tx1">
              <a:tint val="85000"/>
            </a:schemeClr>
          </a:solidFill>
          <a:latin typeface="+mn-lt"/>
          <a:ea typeface="+mn-ea"/>
          <a:cs typeface="+mn-cs"/>
        </a:defRPr>
      </a:lvl2pPr>
      <a:lvl3pPr marL="758952" indent="-228600" algn="l" rtl="0" eaLnBrk="1" latinLnBrk="0" hangingPunct="1">
        <a:spcBef>
          <a:spcPts val="400"/>
        </a:spcBef>
        <a:buClr>
          <a:schemeClr val="accent4"/>
        </a:buClr>
        <a:buSzPct val="60000"/>
        <a:buFont typeface="Wingdings"/>
        <a:buChar char=""/>
        <a:defRPr kumimoji="0" sz="2000" kern="1200">
          <a:solidFill>
            <a:schemeClr val="tx1"/>
          </a:solidFill>
          <a:latin typeface="+mn-lt"/>
          <a:ea typeface="+mn-ea"/>
          <a:cs typeface="+mn-cs"/>
        </a:defRPr>
      </a:lvl3pPr>
      <a:lvl4pPr marL="1005840" indent="-228600" algn="l" rtl="0" eaLnBrk="1" latinLnBrk="0" hangingPunct="1">
        <a:spcBef>
          <a:spcPct val="20000"/>
        </a:spcBef>
        <a:buClr>
          <a:schemeClr val="accent4"/>
        </a:buClr>
        <a:buSzPct val="80000"/>
        <a:buFont typeface="Wingdings 2"/>
        <a:buChar char=""/>
        <a:defRPr kumimoji="0" sz="2000" kern="1200">
          <a:solidFill>
            <a:schemeClr val="tx1">
              <a:tint val="85000"/>
            </a:schemeClr>
          </a:solidFill>
          <a:latin typeface="+mn-lt"/>
          <a:ea typeface="+mn-ea"/>
          <a:cs typeface="+mn-cs"/>
        </a:defRPr>
      </a:lvl4pPr>
      <a:lvl5pPr marL="1280160" indent="-228600" algn="l" rtl="0" eaLnBrk="1" latinLnBrk="0" hangingPunct="1">
        <a:spcBef>
          <a:spcPts val="400"/>
        </a:spcBef>
        <a:buClr>
          <a:schemeClr val="accent4"/>
        </a:buClr>
        <a:buSzPct val="70000"/>
        <a:buFont typeface="Wingdings"/>
        <a:buChar char=""/>
        <a:defRPr kumimoji="0" sz="1800" kern="1200">
          <a:solidFill>
            <a:schemeClr val="tx1"/>
          </a:solidFill>
          <a:latin typeface="+mn-lt"/>
          <a:ea typeface="+mn-ea"/>
          <a:cs typeface="+mn-cs"/>
        </a:defRPr>
      </a:lvl5pPr>
      <a:lvl6pPr marL="1472184" indent="-182880" algn="l" rtl="0" eaLnBrk="1" latinLnBrk="0" hangingPunct="1">
        <a:spcBef>
          <a:spcPts val="400"/>
        </a:spcBef>
        <a:buClr>
          <a:schemeClr val="accent4"/>
        </a:buClr>
        <a:buSzPct val="80000"/>
        <a:buFont typeface="Wingdings 2"/>
        <a:buChar char=""/>
        <a:defRPr kumimoji="0" sz="1800" kern="1200">
          <a:solidFill>
            <a:schemeClr val="tx1">
              <a:tint val="85000"/>
            </a:schemeClr>
          </a:solidFill>
          <a:latin typeface="+mn-lt"/>
          <a:ea typeface="+mn-ea"/>
          <a:cs typeface="+mn-cs"/>
        </a:defRPr>
      </a:lvl6pPr>
      <a:lvl7pPr marL="1673352" indent="-182880" algn="l" rtl="0" eaLnBrk="1" latinLnBrk="0" hangingPunct="1">
        <a:spcBef>
          <a:spcPct val="20000"/>
        </a:spcBef>
        <a:buClr>
          <a:schemeClr val="accent4"/>
        </a:buClr>
        <a:buSzPct val="80000"/>
        <a:buFont typeface="Wingdings 2"/>
        <a:buChar char=""/>
        <a:defRPr kumimoji="0" sz="1600" kern="1200" baseline="0">
          <a:solidFill>
            <a:schemeClr val="tx1"/>
          </a:solidFill>
          <a:latin typeface="+mn-lt"/>
          <a:ea typeface="+mn-ea"/>
          <a:cs typeface="+mn-cs"/>
        </a:defRPr>
      </a:lvl7pPr>
      <a:lvl8pPr marL="1847088" indent="-182880" algn="l" rtl="0" eaLnBrk="1" latinLnBrk="0" hangingPunct="1">
        <a:spcBef>
          <a:spcPts val="300"/>
        </a:spcBef>
        <a:buClr>
          <a:schemeClr val="accent4"/>
        </a:buClr>
        <a:buSzPct val="100000"/>
        <a:buChar char="•"/>
        <a:defRPr kumimoji="0" sz="1600" kern="1200" baseline="0">
          <a:solidFill>
            <a:schemeClr val="tx1">
              <a:tint val="85000"/>
            </a:schemeClr>
          </a:solidFill>
          <a:latin typeface="+mn-lt"/>
          <a:ea typeface="+mn-ea"/>
          <a:cs typeface="+mn-cs"/>
        </a:defRPr>
      </a:lvl8pPr>
      <a:lvl9pPr marL="2057400" indent="-182880" algn="l" rtl="0" eaLnBrk="1" latinLnBrk="0" hangingPunct="1">
        <a:spcBef>
          <a:spcPct val="20000"/>
        </a:spcBef>
        <a:buClr>
          <a:schemeClr val="accent4"/>
        </a:buClr>
        <a:buSzPct val="100000"/>
        <a:buFont typeface="Wingdings"/>
        <a:buChar char="§"/>
        <a:defRPr kumimoji="0" sz="14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4.xml"/><Relationship Id="rId5" Type="http://schemas.openxmlformats.org/officeDocument/2006/relationships/image" Target="../media/image13.jpeg"/><Relationship Id="rId4" Type="http://schemas.openxmlformats.org/officeDocument/2006/relationships/image" Target="../media/image12.jpe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p:txBody>
          <a:bodyPr/>
          <a:lstStyle/>
          <a:p>
            <a:r>
              <a:rPr lang="ru-RU" dirty="0" smtClean="0"/>
              <a:t>Русская журналистика </a:t>
            </a:r>
            <a:r>
              <a:rPr lang="en-US" dirty="0" smtClean="0"/>
              <a:t>VIII </a:t>
            </a:r>
            <a:r>
              <a:rPr lang="ru-RU" dirty="0" smtClean="0"/>
              <a:t>века.</a:t>
            </a:r>
            <a:br>
              <a:rPr lang="ru-RU" dirty="0" smtClean="0"/>
            </a:br>
            <a:r>
              <a:rPr lang="ru-RU" dirty="0" smtClean="0"/>
              <a:t>Журнальная сатира</a:t>
            </a:r>
            <a:endParaRPr lang="ru-RU" dirty="0"/>
          </a:p>
        </p:txBody>
      </p:sp>
      <p:sp>
        <p:nvSpPr>
          <p:cNvPr id="3" name="Подзаголовок 2"/>
          <p:cNvSpPr>
            <a:spLocks noGrp="1"/>
          </p:cNvSpPr>
          <p:nvPr>
            <p:ph type="subTitle" idx="1"/>
          </p:nvPr>
        </p:nvSpPr>
        <p:spPr/>
        <p:txBody>
          <a:bodyPr/>
          <a:lstStyle/>
          <a:p>
            <a:endParaRPr lang="ru-RU" dirty="0"/>
          </a:p>
        </p:txBody>
      </p:sp>
      <p:pic>
        <p:nvPicPr>
          <p:cNvPr id="4" name="Рисунок 3" descr="http://www.gpntb.ru/win/library97/gluchov1.GIF"/>
          <p:cNvPicPr/>
          <p:nvPr/>
        </p:nvPicPr>
        <p:blipFill>
          <a:blip r:embed="rId2"/>
          <a:srcRect/>
          <a:stretch>
            <a:fillRect/>
          </a:stretch>
        </p:blipFill>
        <p:spPr bwMode="auto">
          <a:xfrm>
            <a:off x="3643306" y="3500438"/>
            <a:ext cx="4071966" cy="1714512"/>
          </a:xfrm>
          <a:prstGeom prst="rect">
            <a:avLst/>
          </a:prstGeom>
          <a:noFill/>
          <a:ln w="9525">
            <a:noFill/>
            <a:miter lim="800000"/>
            <a:headEnd/>
            <a:tailEnd/>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320040"/>
            <a:ext cx="7239000" cy="792000"/>
          </a:xfrm>
        </p:spPr>
        <p:txBody>
          <a:bodyPr/>
          <a:lstStyle/>
          <a:p>
            <a:pPr algn="ctr"/>
            <a:r>
              <a:rPr lang="ru-RU" cap="none"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Немного истории</a:t>
            </a:r>
            <a:endParaRPr lang="ru-RU" cap="none"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sp>
        <p:nvSpPr>
          <p:cNvPr id="3" name="Содержимое 2"/>
          <p:cNvSpPr>
            <a:spLocks noGrp="1"/>
          </p:cNvSpPr>
          <p:nvPr>
            <p:ph idx="1"/>
          </p:nvPr>
        </p:nvSpPr>
        <p:spPr>
          <a:xfrm>
            <a:off x="457200" y="1609416"/>
            <a:ext cx="7239000" cy="5076000"/>
          </a:xfrm>
        </p:spPr>
        <p:txBody>
          <a:bodyPr>
            <a:normAutofit fontScale="85000" lnSpcReduction="20000"/>
          </a:bodyPr>
          <a:lstStyle/>
          <a:p>
            <a:pPr algn="just">
              <a:buNone/>
            </a:pPr>
            <a:r>
              <a:rPr lang="ru-RU" sz="1900" dirty="0" smtClean="0">
                <a:latin typeface="Times New Roman" pitchFamily="18" charset="0"/>
                <a:cs typeface="Times New Roman" pitchFamily="18" charset="0"/>
              </a:rPr>
              <a:t>Первая русская газета была рукописной. </a:t>
            </a:r>
          </a:p>
          <a:p>
            <a:pPr algn="just">
              <a:buNone/>
            </a:pPr>
            <a:r>
              <a:rPr lang="ru-RU" sz="1900" b="1" dirty="0" smtClean="0">
                <a:latin typeface="Times New Roman" pitchFamily="18" charset="0"/>
                <a:cs typeface="Times New Roman" pitchFamily="18" charset="0"/>
              </a:rPr>
              <a:t>Издавалась в Москве в XVII веке </a:t>
            </a:r>
          </a:p>
          <a:p>
            <a:pPr algn="just">
              <a:buNone/>
            </a:pPr>
            <a:r>
              <a:rPr lang="ru-RU" sz="1900" dirty="0" smtClean="0">
                <a:latin typeface="Times New Roman" pitchFamily="18" charset="0"/>
                <a:cs typeface="Times New Roman" pitchFamily="18" charset="0"/>
              </a:rPr>
              <a:t>при царях Михаиле Федоровиче и Алексее Михайловиче </a:t>
            </a:r>
          </a:p>
          <a:p>
            <a:pPr algn="just">
              <a:buNone/>
            </a:pPr>
            <a:r>
              <a:rPr lang="ru-RU" sz="1900" dirty="0" smtClean="0">
                <a:latin typeface="Times New Roman" pitchFamily="18" charset="0"/>
                <a:cs typeface="Times New Roman" pitchFamily="18" charset="0"/>
              </a:rPr>
              <a:t>Романовых.</a:t>
            </a:r>
          </a:p>
          <a:p>
            <a:pPr algn="just">
              <a:buNone/>
            </a:pPr>
            <a:r>
              <a:rPr lang="ru-RU" sz="1900" b="1" dirty="0" smtClean="0">
                <a:latin typeface="Times New Roman" pitchFamily="18" charset="0"/>
                <a:cs typeface="Times New Roman" pitchFamily="18" charset="0"/>
              </a:rPr>
              <a:t>Название «Куранты», «Вести-Куранты» </a:t>
            </a:r>
          </a:p>
          <a:p>
            <a:pPr algn="just">
              <a:buNone/>
            </a:pPr>
            <a:r>
              <a:rPr lang="ru-RU" sz="1900" b="1" dirty="0" smtClean="0">
                <a:latin typeface="Times New Roman" pitchFamily="18" charset="0"/>
                <a:cs typeface="Times New Roman" pitchFamily="18" charset="0"/>
              </a:rPr>
              <a:t>(</a:t>
            </a:r>
            <a:r>
              <a:rPr lang="ru-RU" sz="1900" i="1" dirty="0" smtClean="0">
                <a:latin typeface="Times New Roman" pitchFamily="18" charset="0"/>
                <a:cs typeface="Times New Roman" pitchFamily="18" charset="0"/>
              </a:rPr>
              <a:t>фр. </a:t>
            </a:r>
            <a:r>
              <a:rPr lang="fr-FR" sz="1900" i="1" dirty="0" smtClean="0">
                <a:latin typeface="Times New Roman" pitchFamily="18" charset="0"/>
                <a:cs typeface="Times New Roman" pitchFamily="18" charset="0"/>
              </a:rPr>
              <a:t>courant — бегущий, ток). </a:t>
            </a:r>
            <a:endParaRPr lang="ru-RU" sz="1900" i="1" dirty="0" smtClean="0">
              <a:latin typeface="Times New Roman" pitchFamily="18" charset="0"/>
              <a:cs typeface="Times New Roman" pitchFamily="18" charset="0"/>
            </a:endParaRPr>
          </a:p>
          <a:p>
            <a:pPr algn="just">
              <a:buNone/>
            </a:pPr>
            <a:r>
              <a:rPr lang="fr-FR" sz="1900" dirty="0" smtClean="0">
                <a:latin typeface="Times New Roman" pitchFamily="18" charset="0"/>
                <a:cs typeface="Times New Roman" pitchFamily="18" charset="0"/>
              </a:rPr>
              <a:t>Создатели газеты – дьяки Посольского приказа </a:t>
            </a:r>
            <a:endParaRPr lang="ru-RU" sz="1900" dirty="0" smtClean="0">
              <a:latin typeface="Times New Roman" pitchFamily="18" charset="0"/>
              <a:cs typeface="Times New Roman" pitchFamily="18" charset="0"/>
            </a:endParaRPr>
          </a:p>
          <a:p>
            <a:pPr algn="just">
              <a:buNone/>
            </a:pPr>
            <a:endParaRPr lang="ru-RU" sz="1900" dirty="0" smtClean="0">
              <a:latin typeface="Times New Roman" pitchFamily="18" charset="0"/>
              <a:cs typeface="Times New Roman" pitchFamily="18" charset="0"/>
            </a:endParaRPr>
          </a:p>
          <a:p>
            <a:pPr algn="just">
              <a:buNone/>
            </a:pPr>
            <a:r>
              <a:rPr lang="fr-FR" sz="1900" dirty="0" smtClean="0">
                <a:latin typeface="Times New Roman" pitchFamily="18" charset="0"/>
                <a:cs typeface="Times New Roman" pitchFamily="18" charset="0"/>
              </a:rPr>
              <a:t>(</a:t>
            </a:r>
            <a:r>
              <a:rPr lang="fr-FR" sz="1900" i="1" dirty="0" smtClean="0">
                <a:latin typeface="Times New Roman" pitchFamily="18" charset="0"/>
                <a:cs typeface="Times New Roman" pitchFamily="18" charset="0"/>
              </a:rPr>
              <a:t>в частности</a:t>
            </a:r>
            <a:r>
              <a:rPr lang="fr-FR" sz="2100" i="1" dirty="0" smtClean="0">
                <a:latin typeface="Times New Roman" pitchFamily="18" charset="0"/>
                <a:cs typeface="Times New Roman" pitchFamily="18" charset="0"/>
              </a:rPr>
              <a:t>, Афанасий Лаврентьевич Нардин-Нащокин, русский дипломат времен Алексея Михайловича, глава Посольского приказа</a:t>
            </a:r>
            <a:r>
              <a:rPr lang="fr-FR" sz="2100" dirty="0" smtClean="0">
                <a:latin typeface="Times New Roman" pitchFamily="18" charset="0"/>
                <a:cs typeface="Times New Roman" pitchFamily="18" charset="0"/>
              </a:rPr>
              <a:t>).</a:t>
            </a:r>
          </a:p>
          <a:p>
            <a:pPr algn="just">
              <a:buNone/>
            </a:pPr>
            <a:r>
              <a:rPr lang="fr-FR" sz="2100" dirty="0" smtClean="0">
                <a:latin typeface="Times New Roman" pitchFamily="18" charset="0"/>
                <a:cs typeface="Times New Roman" pitchFamily="18" charset="0"/>
              </a:rPr>
              <a:t>Внешне газета представляла собой узкие листы склеенной бумаги, исписанные столбцом сверху вниз. Такие столбцы текста порой были длиной несколько метров, отсюда название – </a:t>
            </a:r>
            <a:r>
              <a:rPr lang="fr-FR" sz="2100" i="1" dirty="0" smtClean="0">
                <a:latin typeface="Times New Roman" pitchFamily="18" charset="0"/>
                <a:cs typeface="Times New Roman" pitchFamily="18" charset="0"/>
              </a:rPr>
              <a:t>бегущий – courant).</a:t>
            </a:r>
            <a:endParaRPr lang="fr-FR" sz="2100" dirty="0" smtClean="0">
              <a:latin typeface="Times New Roman" pitchFamily="18" charset="0"/>
              <a:cs typeface="Times New Roman" pitchFamily="18" charset="0"/>
            </a:endParaRPr>
          </a:p>
          <a:p>
            <a:pPr algn="just">
              <a:buNone/>
            </a:pPr>
            <a:r>
              <a:rPr lang="fr-FR" sz="2100" dirty="0" smtClean="0">
                <a:latin typeface="Times New Roman" pitchFamily="18" charset="0"/>
                <a:cs typeface="Times New Roman" pitchFamily="18" charset="0"/>
              </a:rPr>
              <a:t>Источник</a:t>
            </a:r>
            <a:r>
              <a:rPr lang="ru-RU" sz="2100" dirty="0" smtClean="0">
                <a:latin typeface="Times New Roman" pitchFamily="18" charset="0"/>
                <a:cs typeface="Times New Roman" pitchFamily="18" charset="0"/>
              </a:rPr>
              <a:t>и</a:t>
            </a:r>
            <a:r>
              <a:rPr lang="fr-FR" sz="2100" dirty="0" smtClean="0">
                <a:latin typeface="Times New Roman" pitchFamily="18" charset="0"/>
                <a:cs typeface="Times New Roman" pitchFamily="18" charset="0"/>
              </a:rPr>
              <a:t> информации – зарубежные периодические издания (во времена Алексея Михайловича Посольский приказ выписывал около тридцати европейских газет). Для перевода материалов Посольский приказ содержал большой штат переводчиков (толмачей) (более ста человек)</a:t>
            </a:r>
            <a:r>
              <a:rPr lang="fr-FR" sz="2100" b="1" dirty="0" smtClean="0">
                <a:latin typeface="Times New Roman" pitchFamily="18" charset="0"/>
                <a:cs typeface="Times New Roman" pitchFamily="18" charset="0"/>
              </a:rPr>
              <a:t>.</a:t>
            </a:r>
            <a:endParaRPr lang="fr-FR" sz="2100" b="1" dirty="0">
              <a:latin typeface="Times New Roman" pitchFamily="18" charset="0"/>
              <a:cs typeface="Times New Roman" pitchFamily="18" charset="0"/>
            </a:endParaRPr>
          </a:p>
        </p:txBody>
      </p:sp>
      <p:pic>
        <p:nvPicPr>
          <p:cNvPr id="2050" name="Picture 2" descr="C:\Users\Ольга\Desktop\Журналистика\Куранты.jpg"/>
          <p:cNvPicPr>
            <a:picLocks noChangeAspect="1" noChangeArrowheads="1"/>
          </p:cNvPicPr>
          <p:nvPr/>
        </p:nvPicPr>
        <p:blipFill>
          <a:blip r:embed="rId2"/>
          <a:srcRect/>
          <a:stretch>
            <a:fillRect/>
          </a:stretch>
        </p:blipFill>
        <p:spPr bwMode="auto">
          <a:xfrm>
            <a:off x="6643702" y="1"/>
            <a:ext cx="2214578" cy="3786190"/>
          </a:xfrm>
          <a:prstGeom prst="rect">
            <a:avLst/>
          </a:prstGeom>
          <a:noFill/>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Заголовок 8"/>
          <p:cNvSpPr>
            <a:spLocks noGrp="1"/>
          </p:cNvSpPr>
          <p:nvPr>
            <p:ph type="title"/>
          </p:nvPr>
        </p:nvSpPr>
        <p:spPr/>
        <p:txBody>
          <a:bodyPr>
            <a:normAutofit fontScale="90000"/>
          </a:bodyPr>
          <a:lstStyle/>
          <a:p>
            <a:pPr algn="ctr"/>
            <a:r>
              <a:rPr lang="ru-RU" dirty="0" smtClean="0"/>
              <a:t>«</a:t>
            </a:r>
            <a:r>
              <a:rPr lang="ru-RU" i="1" dirty="0" smtClean="0"/>
              <a:t>ВЕДОМОСТИ</a:t>
            </a:r>
            <a:r>
              <a:rPr lang="ru-RU" dirty="0" smtClean="0"/>
              <a:t>» –</a:t>
            </a:r>
            <a:br>
              <a:rPr lang="ru-RU" dirty="0" smtClean="0"/>
            </a:br>
            <a:r>
              <a:rPr lang="ru-RU" sz="2700" dirty="0" smtClean="0"/>
              <a:t>первая русская печатная газета</a:t>
            </a:r>
            <a:r>
              <a:rPr lang="ru-RU" dirty="0" smtClean="0"/>
              <a:t> </a:t>
            </a:r>
            <a:endParaRPr lang="ru-RU" sz="3100" dirty="0"/>
          </a:p>
        </p:txBody>
      </p:sp>
      <p:sp>
        <p:nvSpPr>
          <p:cNvPr id="10" name="Содержимое 9"/>
          <p:cNvSpPr>
            <a:spLocks noGrp="1"/>
          </p:cNvSpPr>
          <p:nvPr>
            <p:ph sz="half" idx="1"/>
          </p:nvPr>
        </p:nvSpPr>
        <p:spPr/>
        <p:txBody>
          <a:bodyPr>
            <a:normAutofit fontScale="47500" lnSpcReduction="20000"/>
          </a:bodyPr>
          <a:lstStyle/>
          <a:p>
            <a:r>
              <a:rPr lang="ru-RU" dirty="0" smtClean="0"/>
              <a:t>В начале XVIII века в Петровскую эпоху начали выходить «Ведомости» (другие названия: «Ведомости московские», «Российские ведомости», «Реляции», «Экстракты», «Санкт-петербургские ведомости»).</a:t>
            </a:r>
          </a:p>
          <a:p>
            <a:r>
              <a:rPr lang="ru-RU" dirty="0" smtClean="0"/>
              <a:t>Первый номер «Ведомостей» появился 2 января 1703 года</a:t>
            </a:r>
          </a:p>
          <a:p>
            <a:pPr fontAlgn="base"/>
            <a:r>
              <a:rPr lang="ru-RU" dirty="0" smtClean="0"/>
              <a:t>Первая страница «Ведомостей украшалась гравюрой. На ней был изображен вид Петербурга с Невой и Петропавловской крепостью, а над ними – летящий Меркурий.</a:t>
            </a:r>
          </a:p>
          <a:p>
            <a:pPr fontAlgn="base"/>
            <a:r>
              <a:rPr lang="ru-RU" dirty="0" smtClean="0"/>
              <a:t>В 1755 г. М.В.Ломоносов опубликовал в «Санкт-петербургских ведомостях» статью «Рассуждение об обязанностях журналистов» ‑ «морально-этический кодекс» ‑ каждый журналист должен быть компетентным, скромным, уважающим мнения других, знающим, что «стыдно воровать чужие мысли».</a:t>
            </a:r>
          </a:p>
          <a:p>
            <a:r>
              <a:rPr lang="ru-RU" dirty="0" smtClean="0"/>
              <a:t>Под разными названиями издание выходило вплоть до 1917 года</a:t>
            </a:r>
          </a:p>
          <a:p>
            <a:endParaRPr lang="ru-RU" dirty="0"/>
          </a:p>
        </p:txBody>
      </p:sp>
      <p:pic>
        <p:nvPicPr>
          <p:cNvPr id="1028" name="Picture 4" descr="C:\Users\Ольга\Desktop\Журналистика\Ведомости.jpg"/>
          <p:cNvPicPr>
            <a:picLocks noGrp="1" noChangeAspect="1" noChangeArrowheads="1"/>
          </p:cNvPicPr>
          <p:nvPr>
            <p:ph sz="half" idx="2"/>
          </p:nvPr>
        </p:nvPicPr>
        <p:blipFill>
          <a:blip r:embed="rId2" cstate="print"/>
          <a:srcRect/>
          <a:stretch>
            <a:fillRect/>
          </a:stretch>
        </p:blipFill>
        <p:spPr bwMode="auto">
          <a:xfrm>
            <a:off x="4178300" y="2542778"/>
            <a:ext cx="3521075" cy="2640806"/>
          </a:xfrm>
          <a:prstGeom prst="rect">
            <a:avLst/>
          </a:prstGeom>
          <a:noFill/>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chor="t">
            <a:normAutofit/>
          </a:bodyPr>
          <a:lstStyle/>
          <a:p>
            <a:pPr algn="ctr"/>
            <a:r>
              <a:rPr lang="ru-RU" sz="2400" cap="none"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Сатирическая журналистика </a:t>
            </a:r>
            <a:br>
              <a:rPr lang="ru-RU" sz="2400" cap="none"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br>
            <a:r>
              <a:rPr lang="ru-RU" sz="2400" cap="none"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второй половины </a:t>
            </a:r>
            <a:r>
              <a:rPr lang="en-US" sz="2400" cap="none"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XVIII </a:t>
            </a:r>
            <a:r>
              <a:rPr lang="ru-RU" sz="2400" cap="none"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века</a:t>
            </a:r>
            <a:endParaRPr lang="ru-RU" sz="2400" cap="none"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sp>
        <p:nvSpPr>
          <p:cNvPr id="3" name="Содержимое 2"/>
          <p:cNvSpPr>
            <a:spLocks noGrp="1"/>
          </p:cNvSpPr>
          <p:nvPr>
            <p:ph sz="half" idx="1"/>
          </p:nvPr>
        </p:nvSpPr>
        <p:spPr>
          <a:xfrm>
            <a:off x="457200" y="1600200"/>
            <a:ext cx="3614734" cy="4900634"/>
          </a:xfrm>
        </p:spPr>
        <p:txBody>
          <a:bodyPr>
            <a:noAutofit/>
          </a:bodyPr>
          <a:lstStyle/>
          <a:p>
            <a:pPr>
              <a:buNone/>
            </a:pPr>
            <a:r>
              <a:rPr lang="ru-RU" sz="1600" dirty="0" smtClean="0"/>
              <a:t>Развитие русской сатирической и публицистической журналистики второй половины </a:t>
            </a:r>
            <a:r>
              <a:rPr lang="en-US" sz="1600" dirty="0" smtClean="0"/>
              <a:t>XVIII </a:t>
            </a:r>
            <a:r>
              <a:rPr lang="ru-RU" sz="1600" dirty="0" smtClean="0"/>
              <a:t>века было обусловлено общими тенденциями культуры эпохи Просвещения. Задача литературы  в это время  воспитание, просвещение, образование читателя, формирование читательского вкуса, культуры полемики по политическим и историко-культурным вопросам. </a:t>
            </a:r>
          </a:p>
          <a:p>
            <a:pPr algn="just">
              <a:buNone/>
            </a:pPr>
            <a:r>
              <a:rPr lang="ru-RU" sz="1600" dirty="0" smtClean="0"/>
              <a:t>Задачи сатирического </a:t>
            </a:r>
            <a:r>
              <a:rPr lang="ru-RU" sz="1600" dirty="0" smtClean="0"/>
              <a:t>журнала – не информационные</a:t>
            </a:r>
            <a:r>
              <a:rPr lang="ru-RU" sz="1600" dirty="0" smtClean="0"/>
              <a:t>, а </a:t>
            </a:r>
            <a:r>
              <a:rPr lang="ru-RU" sz="1600" dirty="0" smtClean="0"/>
              <a:t>дидактические. </a:t>
            </a:r>
            <a:endParaRPr lang="ru-RU" sz="1600" dirty="0" smtClean="0"/>
          </a:p>
          <a:p>
            <a:pPr>
              <a:buNone/>
            </a:pPr>
            <a:r>
              <a:rPr lang="ru-RU" sz="1600" dirty="0" smtClean="0"/>
              <a:t>Он </a:t>
            </a:r>
            <a:r>
              <a:rPr lang="ru-RU" sz="1600" dirty="0" smtClean="0"/>
              <a:t>воспитывает в </a:t>
            </a:r>
            <a:r>
              <a:rPr lang="ru-RU" sz="1600" dirty="0" smtClean="0"/>
              <a:t>читателях нравственность </a:t>
            </a:r>
            <a:r>
              <a:rPr lang="ru-RU" sz="1600" dirty="0" smtClean="0"/>
              <a:t>и прививает им правила </a:t>
            </a:r>
            <a:r>
              <a:rPr lang="ru-RU" sz="1600" dirty="0" smtClean="0"/>
              <a:t>поведения </a:t>
            </a:r>
            <a:r>
              <a:rPr lang="ru-RU" sz="1600" dirty="0" smtClean="0"/>
              <a:t>в обществе.</a:t>
            </a:r>
            <a:endParaRPr lang="ru-RU" sz="1600" dirty="0"/>
          </a:p>
        </p:txBody>
      </p:sp>
      <p:sp>
        <p:nvSpPr>
          <p:cNvPr id="4" name="Содержимое 3"/>
          <p:cNvSpPr>
            <a:spLocks noGrp="1"/>
          </p:cNvSpPr>
          <p:nvPr>
            <p:ph sz="half" idx="2"/>
          </p:nvPr>
        </p:nvSpPr>
        <p:spPr/>
        <p:txBody>
          <a:bodyPr>
            <a:normAutofit fontScale="47500" lnSpcReduction="20000"/>
          </a:bodyPr>
          <a:lstStyle/>
          <a:p>
            <a:pPr algn="ctr">
              <a:buNone/>
            </a:pPr>
            <a:r>
              <a:rPr lang="ru-RU" dirty="0" smtClean="0">
                <a:solidFill>
                  <a:srgbClr val="FF0000"/>
                </a:solidFill>
              </a:rPr>
              <a:t>Европейский контекст развития политической журнальной сатиры</a:t>
            </a:r>
            <a:r>
              <a:rPr lang="ru-RU" dirty="0" smtClean="0"/>
              <a:t>. </a:t>
            </a:r>
          </a:p>
          <a:p>
            <a:pPr algn="just">
              <a:buNone/>
            </a:pPr>
            <a:r>
              <a:rPr lang="ru-RU" dirty="0" smtClean="0"/>
              <a:t>Классические образцы – </a:t>
            </a:r>
            <a:r>
              <a:rPr lang="ru-RU" dirty="0" smtClean="0"/>
              <a:t>журналы </a:t>
            </a:r>
            <a:r>
              <a:rPr lang="ru-RU" dirty="0" smtClean="0"/>
              <a:t>Дж. </a:t>
            </a:r>
            <a:r>
              <a:rPr lang="ru-RU" dirty="0" err="1" smtClean="0"/>
              <a:t>Аддисона</a:t>
            </a:r>
            <a:r>
              <a:rPr lang="ru-RU" dirty="0" smtClean="0"/>
              <a:t> и Р. Стиля «Болтун</a:t>
            </a:r>
            <a:r>
              <a:rPr lang="ru-RU" dirty="0" smtClean="0"/>
              <a:t>», «</a:t>
            </a:r>
            <a:r>
              <a:rPr lang="ru-RU" dirty="0" smtClean="0"/>
              <a:t>Зритель» и «Опекун</a:t>
            </a:r>
            <a:r>
              <a:rPr lang="ru-RU" dirty="0" smtClean="0"/>
              <a:t>».</a:t>
            </a:r>
          </a:p>
          <a:p>
            <a:pPr algn="just">
              <a:buNone/>
            </a:pPr>
            <a:r>
              <a:rPr lang="ru-RU" dirty="0" smtClean="0"/>
              <a:t>В жанре политической сатиры писали: </a:t>
            </a:r>
          </a:p>
          <a:p>
            <a:pPr algn="just">
              <a:buNone/>
            </a:pPr>
            <a:r>
              <a:rPr lang="ru-RU" dirty="0" smtClean="0"/>
              <a:t>во </a:t>
            </a:r>
            <a:r>
              <a:rPr lang="ru-RU" dirty="0" smtClean="0"/>
              <a:t>Франции </a:t>
            </a:r>
            <a:r>
              <a:rPr lang="ru-RU" dirty="0" smtClean="0"/>
              <a:t>— Рабле, Вольтер, Руссо.</a:t>
            </a:r>
          </a:p>
          <a:p>
            <a:pPr algn="just">
              <a:buNone/>
            </a:pPr>
            <a:r>
              <a:rPr lang="ru-RU" dirty="0" smtClean="0"/>
              <a:t>в </a:t>
            </a:r>
            <a:r>
              <a:rPr lang="ru-RU" dirty="0" smtClean="0"/>
              <a:t>Англии — </a:t>
            </a:r>
            <a:r>
              <a:rPr lang="ru-RU" dirty="0" smtClean="0"/>
              <a:t>Свифт,</a:t>
            </a:r>
          </a:p>
          <a:p>
            <a:pPr algn="just">
              <a:buNone/>
            </a:pPr>
            <a:r>
              <a:rPr lang="ru-RU" dirty="0" smtClean="0"/>
              <a:t>в </a:t>
            </a:r>
            <a:r>
              <a:rPr lang="ru-RU" dirty="0" smtClean="0"/>
              <a:t>Германии </a:t>
            </a:r>
            <a:r>
              <a:rPr lang="ru-RU" dirty="0" smtClean="0"/>
              <a:t>— </a:t>
            </a:r>
            <a:r>
              <a:rPr lang="ru-RU" dirty="0" err="1" smtClean="0"/>
              <a:t>Брант</a:t>
            </a:r>
            <a:r>
              <a:rPr lang="ru-RU" dirty="0" smtClean="0"/>
              <a:t>, Гейне,</a:t>
            </a:r>
          </a:p>
          <a:p>
            <a:pPr algn="just">
              <a:buNone/>
            </a:pPr>
            <a:r>
              <a:rPr lang="ru-RU" dirty="0" smtClean="0"/>
              <a:t>В Италии </a:t>
            </a:r>
            <a:r>
              <a:rPr lang="ru-RU" dirty="0" smtClean="0"/>
              <a:t>—</a:t>
            </a:r>
            <a:r>
              <a:rPr lang="ru-RU" dirty="0" smtClean="0"/>
              <a:t>  </a:t>
            </a:r>
            <a:r>
              <a:rPr lang="ru-RU" dirty="0" err="1" smtClean="0"/>
              <a:t>Ариосто</a:t>
            </a:r>
            <a:r>
              <a:rPr lang="ru-RU" dirty="0" smtClean="0"/>
              <a:t>;</a:t>
            </a:r>
          </a:p>
          <a:p>
            <a:pPr algn="just">
              <a:buNone/>
            </a:pPr>
            <a:r>
              <a:rPr lang="ru-RU" dirty="0" smtClean="0"/>
              <a:t>В Испании </a:t>
            </a:r>
            <a:r>
              <a:rPr lang="ru-RU" dirty="0" smtClean="0"/>
              <a:t>—</a:t>
            </a:r>
            <a:r>
              <a:rPr lang="ru-RU" dirty="0" smtClean="0"/>
              <a:t> Сервантес.</a:t>
            </a:r>
          </a:p>
          <a:p>
            <a:pPr algn="just">
              <a:buNone/>
            </a:pPr>
            <a:r>
              <a:rPr lang="ru-RU" dirty="0" smtClean="0"/>
              <a:t>В европейской журналистике отразилось  </a:t>
            </a:r>
            <a:r>
              <a:rPr lang="ru-RU" dirty="0" smtClean="0"/>
              <a:t>увлечение просветительским учением о воспитании нравов, о «мудрости на троне». </a:t>
            </a:r>
            <a:endParaRPr lang="ru-RU" dirty="0" smtClean="0"/>
          </a:p>
          <a:p>
            <a:pPr algn="just">
              <a:buNone/>
            </a:pPr>
            <a:r>
              <a:rPr lang="ru-RU" dirty="0" smtClean="0"/>
              <a:t>Литература </a:t>
            </a:r>
            <a:r>
              <a:rPr lang="ru-RU" dirty="0" smtClean="0"/>
              <a:t>становится средством борьбы с пороками общества.</a:t>
            </a:r>
            <a:endParaRPr lang="ru-RU" dirty="0" smtClean="0"/>
          </a:p>
          <a:p>
            <a:pPr algn="just">
              <a:buNone/>
            </a:pPr>
            <a:endParaRPr lang="ru-RU" dirty="0" smtClean="0"/>
          </a:p>
          <a:p>
            <a:pPr algn="just">
              <a:buNone/>
            </a:pPr>
            <a:r>
              <a:rPr lang="ru-RU" dirty="0" smtClean="0"/>
              <a:t> </a:t>
            </a:r>
          </a:p>
          <a:p>
            <a:pPr>
              <a:buNone/>
            </a:pPr>
            <a:endParaRPr lang="ru-RU"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85720" y="214290"/>
            <a:ext cx="7000924" cy="785818"/>
          </a:xfrm>
        </p:spPr>
        <p:txBody>
          <a:bodyPr anchor="t">
            <a:normAutofit fontScale="90000"/>
          </a:bodyPr>
          <a:lstStyle/>
          <a:p>
            <a:r>
              <a:rPr lang="ru-RU" sz="2800" dirty="0" smtClean="0">
                <a:solidFill>
                  <a:schemeClr val="tx2"/>
                </a:solidFill>
              </a:rPr>
              <a:t>«Трудолюбивая пчела» ‑ </a:t>
            </a:r>
            <a:r>
              <a:rPr lang="ru-RU" sz="2800" dirty="0" smtClean="0">
                <a:solidFill>
                  <a:schemeClr val="tx2"/>
                </a:solidFill>
              </a:rPr>
              <a:t/>
            </a:r>
            <a:br>
              <a:rPr lang="ru-RU" sz="2800" dirty="0" smtClean="0">
                <a:solidFill>
                  <a:schemeClr val="tx2"/>
                </a:solidFill>
              </a:rPr>
            </a:br>
            <a:r>
              <a:rPr lang="ru-RU" sz="2800" dirty="0" smtClean="0">
                <a:solidFill>
                  <a:schemeClr val="tx2"/>
                </a:solidFill>
              </a:rPr>
              <a:t>первый </a:t>
            </a:r>
            <a:r>
              <a:rPr lang="ru-RU" sz="2800" dirty="0" smtClean="0">
                <a:solidFill>
                  <a:schemeClr val="tx2"/>
                </a:solidFill>
              </a:rPr>
              <a:t>русский частный </a:t>
            </a:r>
            <a:r>
              <a:rPr lang="ru-RU" sz="2800" dirty="0" smtClean="0">
                <a:solidFill>
                  <a:schemeClr val="tx2"/>
                </a:solidFill>
              </a:rPr>
              <a:t>журнал </a:t>
            </a:r>
            <a:endParaRPr lang="ru-RU" sz="2800" dirty="0">
              <a:solidFill>
                <a:schemeClr val="tx2"/>
              </a:solidFill>
            </a:endParaRPr>
          </a:p>
        </p:txBody>
      </p:sp>
      <p:sp>
        <p:nvSpPr>
          <p:cNvPr id="3" name="Содержимое 2"/>
          <p:cNvSpPr>
            <a:spLocks noGrp="1"/>
          </p:cNvSpPr>
          <p:nvPr>
            <p:ph sz="half" idx="1"/>
          </p:nvPr>
        </p:nvSpPr>
        <p:spPr>
          <a:xfrm>
            <a:off x="457200" y="1285860"/>
            <a:ext cx="4043362" cy="5357850"/>
          </a:xfrm>
        </p:spPr>
        <p:txBody>
          <a:bodyPr>
            <a:normAutofit fontScale="25000" lnSpcReduction="20000"/>
          </a:bodyPr>
          <a:lstStyle/>
          <a:p>
            <a:pPr algn="just">
              <a:buNone/>
            </a:pPr>
            <a:r>
              <a:rPr lang="ru-RU" sz="5600" dirty="0" smtClean="0">
                <a:latin typeface="Times New Roman" pitchFamily="18" charset="0"/>
                <a:cs typeface="Times New Roman" pitchFamily="18" charset="0"/>
              </a:rPr>
              <a:t>Издатель и автор большинства материалов – </a:t>
            </a:r>
            <a:endParaRPr lang="ru-RU" sz="5600" dirty="0" smtClean="0">
              <a:latin typeface="Times New Roman" pitchFamily="18" charset="0"/>
              <a:cs typeface="Times New Roman" pitchFamily="18" charset="0"/>
            </a:endParaRPr>
          </a:p>
          <a:p>
            <a:pPr algn="just">
              <a:buNone/>
            </a:pPr>
            <a:r>
              <a:rPr lang="ru-RU" sz="5600" b="1" i="1" dirty="0" smtClean="0">
                <a:solidFill>
                  <a:srgbClr val="FF0000"/>
                </a:solidFill>
                <a:latin typeface="Times New Roman" pitchFamily="18" charset="0"/>
                <a:cs typeface="Times New Roman" pitchFamily="18" charset="0"/>
              </a:rPr>
              <a:t>Александр </a:t>
            </a:r>
            <a:r>
              <a:rPr lang="ru-RU" sz="5600" b="1" i="1" dirty="0" smtClean="0">
                <a:solidFill>
                  <a:srgbClr val="FF0000"/>
                </a:solidFill>
                <a:latin typeface="Times New Roman" pitchFamily="18" charset="0"/>
                <a:cs typeface="Times New Roman" pitchFamily="18" charset="0"/>
              </a:rPr>
              <a:t>Петрович Сумароков</a:t>
            </a:r>
            <a:r>
              <a:rPr lang="ru-RU" sz="5600" b="1" i="1" dirty="0" smtClean="0">
                <a:solidFill>
                  <a:srgbClr val="FF0000"/>
                </a:solidFill>
                <a:latin typeface="Times New Roman" pitchFamily="18" charset="0"/>
                <a:cs typeface="Times New Roman" pitchFamily="18" charset="0"/>
              </a:rPr>
              <a:t>. </a:t>
            </a:r>
            <a:endParaRPr lang="ru-RU" sz="5600" dirty="0" smtClean="0">
              <a:solidFill>
                <a:srgbClr val="FF0000"/>
              </a:solidFill>
              <a:latin typeface="Times New Roman" pitchFamily="18" charset="0"/>
              <a:cs typeface="Times New Roman" pitchFamily="18" charset="0"/>
            </a:endParaRPr>
          </a:p>
          <a:p>
            <a:pPr algn="just">
              <a:buNone/>
            </a:pPr>
            <a:r>
              <a:rPr lang="ru-RU" sz="5600" b="1" i="1" dirty="0" smtClean="0">
                <a:latin typeface="Times New Roman" pitchFamily="18" charset="0"/>
                <a:cs typeface="Times New Roman" pitchFamily="18" charset="0"/>
              </a:rPr>
              <a:t>Журнал проводил просветительскую программу.</a:t>
            </a:r>
            <a:endParaRPr lang="ru-RU" sz="5600" dirty="0" smtClean="0">
              <a:latin typeface="Times New Roman" pitchFamily="18" charset="0"/>
              <a:cs typeface="Times New Roman" pitchFamily="18" charset="0"/>
            </a:endParaRPr>
          </a:p>
          <a:p>
            <a:pPr algn="just">
              <a:buNone/>
            </a:pPr>
            <a:r>
              <a:rPr lang="ru-RU" sz="5600" dirty="0" smtClean="0">
                <a:latin typeface="Times New Roman" pitchFamily="18" charset="0"/>
                <a:cs typeface="Times New Roman" pitchFamily="18" charset="0"/>
              </a:rPr>
              <a:t>Журнал выходил в течение 1759 года. Печатался в типографии Академии наук (тираж каждого номера ‑ 1200 экземпляров). Вышло 12 книжек журнала.</a:t>
            </a:r>
          </a:p>
          <a:p>
            <a:pPr algn="just">
              <a:buNone/>
            </a:pPr>
            <a:r>
              <a:rPr lang="ru-RU" sz="5600" dirty="0" smtClean="0">
                <a:latin typeface="Times New Roman" pitchFamily="18" charset="0"/>
                <a:cs typeface="Times New Roman" pitchFamily="18" charset="0"/>
              </a:rPr>
              <a:t>Название журнала является аллегорией ‑ читатели </a:t>
            </a:r>
            <a:r>
              <a:rPr lang="ru-RU" sz="5600" dirty="0" smtClean="0">
                <a:latin typeface="Times New Roman" pitchFamily="18" charset="0"/>
                <a:cs typeface="Times New Roman" pitchFamily="18" charset="0"/>
              </a:rPr>
              <a:t>должны </a:t>
            </a:r>
            <a:r>
              <a:rPr lang="ru-RU" sz="5600" dirty="0" smtClean="0">
                <a:latin typeface="Times New Roman" pitchFamily="18" charset="0"/>
                <a:cs typeface="Times New Roman" pitchFamily="18" charset="0"/>
              </a:rPr>
              <a:t>были, подобно пчелам, </a:t>
            </a:r>
            <a:r>
              <a:rPr lang="ru-RU" sz="5600" dirty="0" smtClean="0">
                <a:solidFill>
                  <a:srgbClr val="FF0000"/>
                </a:solidFill>
                <a:latin typeface="Times New Roman" pitchFamily="18" charset="0"/>
                <a:cs typeface="Times New Roman" pitchFamily="18" charset="0"/>
              </a:rPr>
              <a:t>«</a:t>
            </a:r>
            <a:r>
              <a:rPr lang="ru-RU" sz="5600" b="1" i="1" dirty="0" smtClean="0">
                <a:solidFill>
                  <a:srgbClr val="FF0000"/>
                </a:solidFill>
                <a:latin typeface="Times New Roman" pitchFamily="18" charset="0"/>
                <a:cs typeface="Times New Roman" pitchFamily="18" charset="0"/>
              </a:rPr>
              <a:t>собирать всё полезное и нравоучительное</a:t>
            </a:r>
            <a:r>
              <a:rPr lang="ru-RU" sz="5600" dirty="0" smtClean="0">
                <a:solidFill>
                  <a:srgbClr val="FF0000"/>
                </a:solidFill>
                <a:latin typeface="Times New Roman" pitchFamily="18" charset="0"/>
                <a:cs typeface="Times New Roman" pitchFamily="18" charset="0"/>
              </a:rPr>
              <a:t>».</a:t>
            </a:r>
          </a:p>
          <a:p>
            <a:pPr algn="just">
              <a:buNone/>
            </a:pPr>
            <a:r>
              <a:rPr lang="ru-RU" sz="5600" dirty="0" smtClean="0">
                <a:latin typeface="Times New Roman" pitchFamily="18" charset="0"/>
                <a:cs typeface="Times New Roman" pitchFamily="18" charset="0"/>
              </a:rPr>
              <a:t>Материалы журнала связаны с событиями русской культуры XVIII века: </a:t>
            </a:r>
          </a:p>
          <a:p>
            <a:pPr algn="just">
              <a:buNone/>
            </a:pPr>
            <a:r>
              <a:rPr lang="ru-RU" sz="5600" dirty="0" smtClean="0">
                <a:latin typeface="Times New Roman" pitchFamily="18" charset="0"/>
                <a:cs typeface="Times New Roman" pitchFamily="18" charset="0"/>
              </a:rPr>
              <a:t>1) борьба </a:t>
            </a:r>
            <a:r>
              <a:rPr lang="ru-RU" sz="5600" dirty="0" smtClean="0">
                <a:latin typeface="Times New Roman" pitchFamily="18" charset="0"/>
                <a:cs typeface="Times New Roman" pitchFamily="18" charset="0"/>
              </a:rPr>
              <a:t>за чистоту русского языка (статья «О истреблении чужих слов из Русского языка»: автор утверждал, что нет необходимости заменять русские слова иноязычными и говорить, например, вместо </a:t>
            </a:r>
            <a:r>
              <a:rPr lang="ru-RU" sz="5600" i="1" dirty="0" smtClean="0">
                <a:latin typeface="Times New Roman" pitchFamily="18" charset="0"/>
                <a:cs typeface="Times New Roman" pitchFamily="18" charset="0"/>
              </a:rPr>
              <a:t>«плоды»</a:t>
            </a:r>
            <a:r>
              <a:rPr lang="ru-RU" sz="5600" dirty="0" smtClean="0">
                <a:latin typeface="Times New Roman" pitchFamily="18" charset="0"/>
                <a:cs typeface="Times New Roman" pitchFamily="18" charset="0"/>
              </a:rPr>
              <a:t> ‑ «фрукты», вместо </a:t>
            </a:r>
            <a:r>
              <a:rPr lang="ru-RU" sz="5600" i="1" dirty="0" smtClean="0">
                <a:latin typeface="Times New Roman" pitchFamily="18" charset="0"/>
                <a:cs typeface="Times New Roman" pitchFamily="18" charset="0"/>
              </a:rPr>
              <a:t>«опахало» ‑ </a:t>
            </a:r>
            <a:r>
              <a:rPr lang="ru-RU" sz="5600" dirty="0" smtClean="0">
                <a:latin typeface="Times New Roman" pitchFamily="18" charset="0"/>
                <a:cs typeface="Times New Roman" pitchFamily="18" charset="0"/>
              </a:rPr>
              <a:t>«веер» и т.д. </a:t>
            </a:r>
            <a:r>
              <a:rPr lang="ru-RU" sz="5600" i="1" dirty="0" smtClean="0">
                <a:latin typeface="Times New Roman" pitchFamily="18" charset="0"/>
                <a:cs typeface="Times New Roman" pitchFamily="18" charset="0"/>
              </a:rPr>
              <a:t>«</a:t>
            </a:r>
            <a:r>
              <a:rPr lang="ru-RU" sz="5600" i="1" dirty="0" smtClean="0">
                <a:latin typeface="Times New Roman" pitchFamily="18" charset="0"/>
                <a:cs typeface="Times New Roman" pitchFamily="18" charset="0"/>
              </a:rPr>
              <a:t>Для Сумарокова поверхностное стремление к щёгольству на европейский манер, отрыв от исконной русской языковой основы были очевидными заблуждениями придворно-аристократического круга» (Ю. </a:t>
            </a:r>
            <a:r>
              <a:rPr lang="ru-RU" sz="5600" i="1" dirty="0" err="1" smtClean="0">
                <a:latin typeface="Times New Roman" pitchFamily="18" charset="0"/>
                <a:cs typeface="Times New Roman" pitchFamily="18" charset="0"/>
              </a:rPr>
              <a:t>Сложеникина</a:t>
            </a:r>
            <a:r>
              <a:rPr lang="ru-RU" sz="5600" i="1" dirty="0" smtClean="0">
                <a:latin typeface="Times New Roman" pitchFamily="18" charset="0"/>
                <a:cs typeface="Times New Roman" pitchFamily="18" charset="0"/>
              </a:rPr>
              <a:t>)).</a:t>
            </a:r>
            <a:endParaRPr lang="ru-RU" sz="5600" dirty="0" smtClean="0">
              <a:latin typeface="Times New Roman" pitchFamily="18" charset="0"/>
              <a:cs typeface="Times New Roman" pitchFamily="18" charset="0"/>
            </a:endParaRPr>
          </a:p>
          <a:p>
            <a:pPr algn="just">
              <a:buNone/>
            </a:pPr>
            <a:r>
              <a:rPr lang="ru-RU" sz="5600" dirty="0" smtClean="0">
                <a:latin typeface="Times New Roman" pitchFamily="18" charset="0"/>
                <a:cs typeface="Times New Roman" pitchFamily="18" charset="0"/>
              </a:rPr>
              <a:t>2) статьи по проблемам литературы; </a:t>
            </a:r>
            <a:endParaRPr lang="ru-RU" sz="5600" dirty="0" smtClean="0">
              <a:latin typeface="Times New Roman" pitchFamily="18" charset="0"/>
              <a:cs typeface="Times New Roman" pitchFamily="18" charset="0"/>
            </a:endParaRPr>
          </a:p>
          <a:p>
            <a:pPr algn="just">
              <a:buNone/>
            </a:pPr>
            <a:r>
              <a:rPr lang="ru-RU" sz="5600" dirty="0" smtClean="0">
                <a:latin typeface="Times New Roman" pitchFamily="18" charset="0"/>
                <a:cs typeface="Times New Roman" pitchFamily="18" charset="0"/>
              </a:rPr>
              <a:t>3</a:t>
            </a:r>
            <a:r>
              <a:rPr lang="ru-RU" sz="5600" dirty="0" smtClean="0">
                <a:latin typeface="Times New Roman" pitchFamily="18" charset="0"/>
                <a:cs typeface="Times New Roman" pitchFamily="18" charset="0"/>
              </a:rPr>
              <a:t>) статьи о проблемах государства</a:t>
            </a:r>
          </a:p>
          <a:p>
            <a:endParaRPr lang="ru-RU" dirty="0"/>
          </a:p>
        </p:txBody>
      </p:sp>
      <p:pic>
        <p:nvPicPr>
          <p:cNvPr id="1026" name="Picture 2" descr="C:\Users\Ольга\Desktop\Журналистика\Трудолюбивая пчела.jpg"/>
          <p:cNvPicPr>
            <a:picLocks noGrp="1" noChangeAspect="1" noChangeArrowheads="1"/>
          </p:cNvPicPr>
          <p:nvPr>
            <p:ph sz="half" idx="2"/>
          </p:nvPr>
        </p:nvPicPr>
        <p:blipFill>
          <a:blip r:embed="rId2"/>
          <a:srcRect/>
          <a:stretch>
            <a:fillRect/>
          </a:stretch>
        </p:blipFill>
        <p:spPr bwMode="auto">
          <a:xfrm>
            <a:off x="5000628" y="2714620"/>
            <a:ext cx="2407476" cy="3883025"/>
          </a:xfrm>
          <a:prstGeom prst="rect">
            <a:avLst/>
          </a:prstGeom>
          <a:noFill/>
        </p:spPr>
      </p:pic>
      <p:pic>
        <p:nvPicPr>
          <p:cNvPr id="1029" name="Picture 5" descr="C:\Users\Ольга\Desktop\Журналистика\Сумароков А.П..jpg"/>
          <p:cNvPicPr>
            <a:picLocks noChangeAspect="1" noChangeArrowheads="1"/>
          </p:cNvPicPr>
          <p:nvPr/>
        </p:nvPicPr>
        <p:blipFill>
          <a:blip r:embed="rId3" cstate="print"/>
          <a:srcRect/>
          <a:stretch>
            <a:fillRect/>
          </a:stretch>
        </p:blipFill>
        <p:spPr bwMode="auto">
          <a:xfrm>
            <a:off x="6500826" y="214290"/>
            <a:ext cx="1618466" cy="1935698"/>
          </a:xfrm>
          <a:prstGeom prst="rect">
            <a:avLst/>
          </a:prstGeom>
          <a:noFill/>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320040"/>
            <a:ext cx="7400948" cy="1608762"/>
          </a:xfrm>
        </p:spPr>
        <p:style>
          <a:lnRef idx="2">
            <a:schemeClr val="accent1"/>
          </a:lnRef>
          <a:fillRef idx="1">
            <a:schemeClr val="lt1"/>
          </a:fillRef>
          <a:effectRef idx="0">
            <a:schemeClr val="accent1"/>
          </a:effectRef>
          <a:fontRef idx="minor">
            <a:schemeClr val="dk1"/>
          </a:fontRef>
        </p:style>
        <p:txBody>
          <a:bodyPr anchor="t">
            <a:normAutofit fontScale="90000"/>
          </a:bodyPr>
          <a:lstStyle/>
          <a:p>
            <a:r>
              <a:rPr lang="ru-RU" sz="1800" b="0" cap="none" dirty="0" smtClean="0">
                <a:solidFill>
                  <a:srgbClr val="FF0000"/>
                </a:solidFill>
                <a:latin typeface="Times New Roman" pitchFamily="18" charset="0"/>
                <a:cs typeface="Times New Roman" pitchFamily="18" charset="0"/>
              </a:rPr>
              <a:t>Расцвет русской журнальной деятельности </a:t>
            </a:r>
            <a:r>
              <a:rPr lang="ru-RU" sz="1800" b="0" cap="none" dirty="0" smtClean="0">
                <a:solidFill>
                  <a:srgbClr val="FF0000"/>
                </a:solidFill>
                <a:latin typeface="Times New Roman" pitchFamily="18" charset="0"/>
                <a:cs typeface="Times New Roman" pitchFamily="18" charset="0"/>
              </a:rPr>
              <a:t>начинается со времени царствования Екатерины </a:t>
            </a:r>
            <a:r>
              <a:rPr lang="en-US" sz="1800" b="0" cap="none" dirty="0" smtClean="0">
                <a:solidFill>
                  <a:srgbClr val="FF0000"/>
                </a:solidFill>
                <a:latin typeface="Times New Roman" pitchFamily="18" charset="0"/>
                <a:cs typeface="Times New Roman" pitchFamily="18" charset="0"/>
              </a:rPr>
              <a:t>II</a:t>
            </a:r>
            <a:r>
              <a:rPr lang="ru-RU" sz="1800" b="0" cap="none" dirty="0" smtClean="0">
                <a:solidFill>
                  <a:srgbClr val="FF0000"/>
                </a:solidFill>
                <a:latin typeface="Times New Roman" pitchFamily="18" charset="0"/>
                <a:cs typeface="Times New Roman" pitchFamily="18" charset="0"/>
              </a:rPr>
              <a:t>, в конце 60-х гг. </a:t>
            </a:r>
            <a:r>
              <a:rPr lang="ru-RU" sz="1800" b="0" cap="none" dirty="0" smtClean="0">
                <a:solidFill>
                  <a:srgbClr val="FF0000"/>
                </a:solidFill>
                <a:latin typeface="Times New Roman" pitchFamily="18" charset="0"/>
                <a:cs typeface="Times New Roman" pitchFamily="18" charset="0"/>
              </a:rPr>
              <a:t> Инициатором </a:t>
            </a:r>
            <a:r>
              <a:rPr lang="ru-RU" sz="1800" b="0" cap="none" dirty="0" smtClean="0">
                <a:solidFill>
                  <a:srgbClr val="FF0000"/>
                </a:solidFill>
                <a:latin typeface="Times New Roman" pitchFamily="18" charset="0"/>
                <a:cs typeface="Times New Roman" pitchFamily="18" charset="0"/>
              </a:rPr>
              <a:t>начала русской журналистики стала сама </a:t>
            </a:r>
            <a:r>
              <a:rPr lang="ru-RU" sz="1800" b="0" cap="none" dirty="0" smtClean="0">
                <a:solidFill>
                  <a:srgbClr val="FF0000"/>
                </a:solidFill>
                <a:latin typeface="Times New Roman" pitchFamily="18" charset="0"/>
                <a:cs typeface="Times New Roman" pitchFamily="18" charset="0"/>
              </a:rPr>
              <a:t> императрица </a:t>
            </a:r>
            <a:r>
              <a:rPr lang="ru-RU" sz="1800" b="0" cap="none" dirty="0" smtClean="0">
                <a:solidFill>
                  <a:srgbClr val="FF0000"/>
                </a:solidFill>
                <a:latin typeface="Times New Roman" pitchFamily="18" charset="0"/>
                <a:cs typeface="Times New Roman" pitchFamily="18" charset="0"/>
              </a:rPr>
              <a:t>Екатерина </a:t>
            </a:r>
            <a:r>
              <a:rPr lang="en-US" sz="1800" b="0" cap="none" dirty="0" smtClean="0">
                <a:solidFill>
                  <a:srgbClr val="FF0000"/>
                </a:solidFill>
                <a:latin typeface="Times New Roman" pitchFamily="18" charset="0"/>
                <a:cs typeface="Times New Roman" pitchFamily="18" charset="0"/>
              </a:rPr>
              <a:t>II</a:t>
            </a:r>
            <a:r>
              <a:rPr lang="ru-RU" sz="1800" b="0" cap="none" dirty="0" smtClean="0">
                <a:solidFill>
                  <a:srgbClr val="FF0000"/>
                </a:solidFill>
                <a:latin typeface="Times New Roman" pitchFamily="18" charset="0"/>
                <a:cs typeface="Times New Roman" pitchFamily="18" charset="0"/>
              </a:rPr>
              <a:t>.</a:t>
            </a:r>
            <a:br>
              <a:rPr lang="ru-RU" sz="1800" b="0" cap="none" dirty="0" smtClean="0">
                <a:solidFill>
                  <a:srgbClr val="FF0000"/>
                </a:solidFill>
                <a:latin typeface="Times New Roman" pitchFamily="18" charset="0"/>
                <a:cs typeface="Times New Roman" pitchFamily="18" charset="0"/>
              </a:rPr>
            </a:br>
            <a:r>
              <a:rPr lang="ru-RU" sz="1800" b="0" cap="none" dirty="0" smtClean="0">
                <a:solidFill>
                  <a:srgbClr val="FF0000"/>
                </a:solidFill>
                <a:latin typeface="Times New Roman" pitchFamily="18" charset="0"/>
                <a:cs typeface="Times New Roman" pitchFamily="18" charset="0"/>
              </a:rPr>
              <a:t/>
            </a:r>
            <a:br>
              <a:rPr lang="ru-RU" sz="1800" b="0" cap="none" dirty="0" smtClean="0">
                <a:solidFill>
                  <a:srgbClr val="FF0000"/>
                </a:solidFill>
                <a:latin typeface="Times New Roman" pitchFamily="18" charset="0"/>
                <a:cs typeface="Times New Roman" pitchFamily="18" charset="0"/>
              </a:rPr>
            </a:br>
            <a:r>
              <a:rPr lang="ru-RU" sz="1800" b="0" dirty="0" smtClean="0">
                <a:latin typeface="Times New Roman" pitchFamily="18" charset="0"/>
                <a:cs typeface="Times New Roman" pitchFamily="18" charset="0"/>
              </a:rPr>
              <a:t> </a:t>
            </a:r>
            <a:r>
              <a:rPr lang="ru-RU" sz="1800" b="0" cap="none" dirty="0" smtClean="0">
                <a:latin typeface="Times New Roman" pitchFamily="18" charset="0"/>
                <a:cs typeface="Times New Roman" pitchFamily="18" charset="0"/>
              </a:rPr>
              <a:t>Главные темы русских журналов этого времени – тема власти и духовного облика дворянства и тема крепостного права. </a:t>
            </a:r>
            <a:r>
              <a:rPr lang="ru-RU" sz="1600" cap="none" dirty="0" smtClean="0">
                <a:latin typeface="Times New Roman" pitchFamily="18" charset="0"/>
                <a:cs typeface="Times New Roman" pitchFamily="18" charset="0"/>
              </a:rPr>
              <a:t/>
            </a:r>
            <a:br>
              <a:rPr lang="ru-RU" sz="1600" cap="none" dirty="0" smtClean="0">
                <a:latin typeface="Times New Roman" pitchFamily="18" charset="0"/>
                <a:cs typeface="Times New Roman" pitchFamily="18" charset="0"/>
              </a:rPr>
            </a:br>
            <a:endParaRPr lang="ru-RU" sz="1800" b="0" cap="none" dirty="0">
              <a:solidFill>
                <a:srgbClr val="FF0000"/>
              </a:solidFill>
              <a:latin typeface="Times New Roman" pitchFamily="18" charset="0"/>
              <a:cs typeface="Times New Roman" pitchFamily="18" charset="0"/>
            </a:endParaRPr>
          </a:p>
        </p:txBody>
      </p:sp>
      <p:sp>
        <p:nvSpPr>
          <p:cNvPr id="3" name="Содержимое 2"/>
          <p:cNvSpPr>
            <a:spLocks noGrp="1"/>
          </p:cNvSpPr>
          <p:nvPr>
            <p:ph sz="half" idx="1"/>
          </p:nvPr>
        </p:nvSpPr>
        <p:spPr>
          <a:xfrm>
            <a:off x="457200" y="2214554"/>
            <a:ext cx="3328982" cy="3911609"/>
          </a:xfrm>
        </p:spPr>
        <p:txBody>
          <a:bodyPr>
            <a:normAutofit fontScale="85000" lnSpcReduction="10000"/>
          </a:bodyPr>
          <a:lstStyle/>
          <a:p>
            <a:pPr>
              <a:buNone/>
            </a:pPr>
            <a:r>
              <a:rPr lang="ru-RU" dirty="0" smtClean="0"/>
              <a:t>«Всякая всячина» (1769-1770)</a:t>
            </a:r>
          </a:p>
          <a:p>
            <a:pPr>
              <a:buNone/>
            </a:pPr>
            <a:r>
              <a:rPr lang="ru-RU" dirty="0" smtClean="0"/>
              <a:t>Официальный редактор Григорий Васильевич Козицкий (секретарь Екатерины </a:t>
            </a:r>
            <a:r>
              <a:rPr lang="en-US" dirty="0" smtClean="0"/>
              <a:t>II)</a:t>
            </a:r>
            <a:r>
              <a:rPr lang="ru-RU" dirty="0" smtClean="0"/>
              <a:t>. Настоящий редактор и автор статей Екатерина </a:t>
            </a:r>
            <a:r>
              <a:rPr lang="en-US" dirty="0" smtClean="0"/>
              <a:t>II</a:t>
            </a:r>
            <a:endParaRPr lang="ru-RU" dirty="0"/>
          </a:p>
        </p:txBody>
      </p:sp>
      <p:pic>
        <p:nvPicPr>
          <p:cNvPr id="2050" name="Picture 2" descr="C:\Users\Ольга\Desktop\Журналистика\Всякая всячина 1.jpg"/>
          <p:cNvPicPr>
            <a:picLocks noGrp="1" noChangeAspect="1" noChangeArrowheads="1"/>
          </p:cNvPicPr>
          <p:nvPr>
            <p:ph sz="half" idx="2"/>
          </p:nvPr>
        </p:nvPicPr>
        <p:blipFill>
          <a:blip r:embed="rId2"/>
          <a:srcRect/>
          <a:stretch>
            <a:fillRect/>
          </a:stretch>
        </p:blipFill>
        <p:spPr bwMode="auto">
          <a:xfrm>
            <a:off x="4143372" y="2714620"/>
            <a:ext cx="4500594" cy="2786082"/>
          </a:xfrm>
          <a:prstGeom prst="rect">
            <a:avLst/>
          </a:prstGeom>
          <a:noFill/>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Прямоугольник 4"/>
          <p:cNvSpPr/>
          <p:nvPr/>
        </p:nvSpPr>
        <p:spPr>
          <a:xfrm>
            <a:off x="714348" y="357166"/>
            <a:ext cx="7429552" cy="6001643"/>
          </a:xfrm>
          <a:prstGeom prst="rect">
            <a:avLst/>
          </a:prstGeom>
        </p:spPr>
        <p:txBody>
          <a:bodyPr wrap="square">
            <a:spAutoFit/>
          </a:bodyPr>
          <a:lstStyle/>
          <a:p>
            <a:pPr indent="457200"/>
            <a:r>
              <a:rPr lang="ru-RU" sz="1600" dirty="0" smtClean="0">
                <a:latin typeface="Times New Roman" pitchFamily="18" charset="0"/>
                <a:cs typeface="Times New Roman" pitchFamily="18" charset="0"/>
              </a:rPr>
              <a:t>«</a:t>
            </a:r>
            <a:r>
              <a:rPr lang="ru-RU" sz="1600" dirty="0" smtClean="0">
                <a:latin typeface="Times New Roman" pitchFamily="18" charset="0"/>
                <a:cs typeface="Times New Roman" pitchFamily="18" charset="0"/>
              </a:rPr>
              <a:t>Всякая Всячина» уклонялась от критики социальных пороков, избегала говорить об актуальных общественных проблемах, а предлагала нацелить критику на частные проблемы: мода, семейные дрязги, суеверия и т.д. </a:t>
            </a:r>
          </a:p>
          <a:p>
            <a:pPr indent="457200"/>
            <a:r>
              <a:rPr lang="ru-RU" sz="1600" dirty="0" smtClean="0">
                <a:latin typeface="Times New Roman" pitchFamily="18" charset="0"/>
                <a:cs typeface="Times New Roman" pitchFamily="18" charset="0"/>
              </a:rPr>
              <a:t>В первом номере журнала «Всякая всячина» от редактора писалось, что «Всякая всячина» надеется, что вслед за ней пойдет племя журналов, которые продолжат ее дело, метафорически об этом говорилось, что это будут «дети» и «внуки». </a:t>
            </a:r>
          </a:p>
          <a:p>
            <a:pPr indent="457200"/>
            <a:r>
              <a:rPr lang="ru-RU" sz="1600" dirty="0" smtClean="0">
                <a:latin typeface="Times New Roman" pitchFamily="18" charset="0"/>
                <a:cs typeface="Times New Roman" pitchFamily="18" charset="0"/>
              </a:rPr>
              <a:t>Направленность </a:t>
            </a:r>
            <a:r>
              <a:rPr lang="ru-RU" sz="1600" dirty="0" smtClean="0">
                <a:latin typeface="Times New Roman" pitchFamily="18" charset="0"/>
                <a:cs typeface="Times New Roman" pitchFamily="18" charset="0"/>
              </a:rPr>
              <a:t>сатиры демонстрируют заголовки статей </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Барышка</a:t>
            </a:r>
            <a:r>
              <a:rPr lang="ru-RU" sz="1600" dirty="0" smtClean="0">
                <a:latin typeface="Times New Roman" pitchFamily="18" charset="0"/>
                <a:cs typeface="Times New Roman" pitchFamily="18" charset="0"/>
              </a:rPr>
              <a:t> Всякой всячины»: «Говорить меньше, а больше слушать», «Каким образом заслужить милость государя и знатных </a:t>
            </a:r>
            <a:r>
              <a:rPr lang="ru-RU" sz="1600" dirty="0" smtClean="0">
                <a:latin typeface="Times New Roman" pitchFamily="18" charset="0"/>
                <a:cs typeface="Times New Roman" pitchFamily="18" charset="0"/>
              </a:rPr>
              <a:t>особ», «</a:t>
            </a:r>
            <a:r>
              <a:rPr lang="ru-RU" sz="1600" dirty="0" smtClean="0">
                <a:latin typeface="Times New Roman" pitchFamily="18" charset="0"/>
                <a:cs typeface="Times New Roman" pitchFamily="18" charset="0"/>
              </a:rPr>
              <a:t>Краткое увещевание лихоимцам».</a:t>
            </a:r>
          </a:p>
          <a:p>
            <a:pPr indent="457200"/>
            <a:r>
              <a:rPr lang="ru-RU" sz="1600" dirty="0" smtClean="0">
                <a:latin typeface="Times New Roman" pitchFamily="18" charset="0"/>
                <a:cs typeface="Times New Roman" pitchFamily="18" charset="0"/>
              </a:rPr>
              <a:t>«Всякая всячина» не допускала открытой, резкой критики общественных пороков, запрещала «целить на особ», особенно «на высокопоставленных, знатных бояр», перед сатирой ставилась задача «</a:t>
            </a:r>
            <a:r>
              <a:rPr lang="ru-RU" sz="1600" i="1" dirty="0" smtClean="0">
                <a:latin typeface="Times New Roman" pitchFamily="18" charset="0"/>
                <a:cs typeface="Times New Roman" pitchFamily="18" charset="0"/>
              </a:rPr>
              <a:t>хранить человеколюбие», «не думать, что можно найти людей совершенных</a:t>
            </a:r>
            <a:r>
              <a:rPr lang="ru-RU" sz="1600" dirty="0" smtClean="0">
                <a:latin typeface="Times New Roman" pitchFamily="18" charset="0"/>
                <a:cs typeface="Times New Roman" pitchFamily="18" charset="0"/>
              </a:rPr>
              <a:t>», «</a:t>
            </a:r>
            <a:r>
              <a:rPr lang="ru-RU" sz="1600" i="1" dirty="0" smtClean="0">
                <a:latin typeface="Times New Roman" pitchFamily="18" charset="0"/>
                <a:cs typeface="Times New Roman" pitchFamily="18" charset="0"/>
              </a:rPr>
              <a:t>просить Бога, чтобы вселял в людей дух кротости и снисхождения</a:t>
            </a:r>
            <a:r>
              <a:rPr lang="ru-RU" sz="1600" dirty="0" smtClean="0">
                <a:latin typeface="Times New Roman" pitchFamily="18" charset="0"/>
                <a:cs typeface="Times New Roman" pitchFamily="18" charset="0"/>
              </a:rPr>
              <a:t>». </a:t>
            </a:r>
          </a:p>
          <a:p>
            <a:pPr indent="457200"/>
            <a:r>
              <a:rPr lang="ru-RU" sz="1600" dirty="0" smtClean="0">
                <a:latin typeface="Times New Roman" pitchFamily="18" charset="0"/>
                <a:cs typeface="Times New Roman" pitchFamily="18" charset="0"/>
              </a:rPr>
              <a:t>«</a:t>
            </a:r>
            <a:r>
              <a:rPr lang="ru-RU" sz="1600" dirty="0" smtClean="0">
                <a:latin typeface="Times New Roman" pitchFamily="18" charset="0"/>
                <a:cs typeface="Times New Roman" pitchFamily="18" charset="0"/>
              </a:rPr>
              <a:t>Долг наш, как христиан и как сограждан велит иметь </a:t>
            </a:r>
            <a:r>
              <a:rPr lang="ru-RU" sz="1600" dirty="0" err="1" smtClean="0">
                <a:latin typeface="Times New Roman" pitchFamily="18" charset="0"/>
                <a:cs typeface="Times New Roman" pitchFamily="18" charset="0"/>
              </a:rPr>
              <a:t>поверенность</a:t>
            </a:r>
            <a:r>
              <a:rPr lang="ru-RU" sz="1600" dirty="0" smtClean="0">
                <a:latin typeface="Times New Roman" pitchFamily="18" charset="0"/>
                <a:cs typeface="Times New Roman" pitchFamily="18" charset="0"/>
              </a:rPr>
              <a:t> и почтение к </a:t>
            </a:r>
            <a:r>
              <a:rPr lang="ru-RU" sz="1600" i="1" dirty="0" smtClean="0">
                <a:latin typeface="Times New Roman" pitchFamily="18" charset="0"/>
                <a:cs typeface="Times New Roman" pitchFamily="18" charset="0"/>
              </a:rPr>
              <a:t>установленным для нашего блага правительствам и не поносить </a:t>
            </a:r>
            <a:r>
              <a:rPr lang="ru-RU" sz="1600" i="1" dirty="0" smtClean="0">
                <a:latin typeface="Times New Roman" pitchFamily="18" charset="0"/>
                <a:cs typeface="Times New Roman" pitchFamily="18" charset="0"/>
              </a:rPr>
              <a:t>их несправедливыми </a:t>
            </a:r>
            <a:r>
              <a:rPr lang="ru-RU" sz="1600" i="1" dirty="0" smtClean="0">
                <a:latin typeface="Times New Roman" pitchFamily="18" charset="0"/>
                <a:cs typeface="Times New Roman" pitchFamily="18" charset="0"/>
              </a:rPr>
              <a:t>жалобами…Нигде больше несправедливости и неправосудия нет, как в нас самих. Любезные сограждане! Перестанем быть злыми, не будем иметь причины жаловаться на неправосудие!» </a:t>
            </a:r>
            <a:r>
              <a:rPr lang="ru-RU" sz="1600" dirty="0" smtClean="0">
                <a:latin typeface="Times New Roman" pitchFamily="18" charset="0"/>
                <a:cs typeface="Times New Roman" pitchFamily="18" charset="0"/>
              </a:rPr>
              <a:t>.</a:t>
            </a:r>
          </a:p>
          <a:p>
            <a:pPr indent="457200"/>
            <a:r>
              <a:rPr lang="ru-RU" sz="1600" dirty="0" smtClean="0">
                <a:latin typeface="Times New Roman" pitchFamily="18" charset="0"/>
                <a:cs typeface="Times New Roman" pitchFamily="18" charset="0"/>
              </a:rPr>
              <a:t>В </a:t>
            </a:r>
            <a:r>
              <a:rPr lang="ru-RU" sz="1600" dirty="0" smtClean="0">
                <a:latin typeface="Times New Roman" pitchFamily="18" charset="0"/>
                <a:cs typeface="Times New Roman" pitchFamily="18" charset="0"/>
              </a:rPr>
              <a:t>условиях обострения социальных проблем, закабаления крестьянства такая установка, конечно, не могла удовлетворить передовым запросам справедливости. </a:t>
            </a:r>
          </a:p>
          <a:p>
            <a:pPr indent="457200"/>
            <a:r>
              <a:rPr lang="ru-RU" sz="1600" dirty="0" smtClean="0">
                <a:latin typeface="Times New Roman" pitchFamily="18" charset="0"/>
                <a:cs typeface="Times New Roman" pitchFamily="18" charset="0"/>
              </a:rPr>
              <a:t>Между «Всякой всячиной» и другими журналами на страницах этих журналов развернулась полемика. </a:t>
            </a:r>
            <a:endParaRPr lang="ru-RU" sz="1600" dirty="0">
              <a:latin typeface="Times New Roman" pitchFamily="18" charset="0"/>
              <a:cs typeface="Times New Roman" pitchFamily="18" charset="0"/>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Заголовок 4"/>
          <p:cNvSpPr>
            <a:spLocks noGrp="1"/>
          </p:cNvSpPr>
          <p:nvPr>
            <p:ph type="title"/>
          </p:nvPr>
        </p:nvSpPr>
        <p:spPr>
          <a:xfrm>
            <a:off x="428596" y="214290"/>
            <a:ext cx="7270652" cy="1285884"/>
          </a:xfrm>
        </p:spPr>
        <p:style>
          <a:lnRef idx="2">
            <a:schemeClr val="accent1"/>
          </a:lnRef>
          <a:fillRef idx="1">
            <a:schemeClr val="lt1"/>
          </a:fillRef>
          <a:effectRef idx="0">
            <a:schemeClr val="accent1"/>
          </a:effectRef>
          <a:fontRef idx="minor">
            <a:schemeClr val="dk1"/>
          </a:fontRef>
        </p:style>
        <p:txBody>
          <a:bodyPr>
            <a:normAutofit fontScale="90000"/>
          </a:bodyPr>
          <a:lstStyle/>
          <a:p>
            <a:r>
              <a:rPr lang="ru-RU" sz="2700" dirty="0" smtClean="0"/>
              <a:t>Журналы Михаила Дмитриевича Чулкова </a:t>
            </a:r>
            <a:r>
              <a:rPr lang="ru-RU" dirty="0" smtClean="0"/>
              <a:t/>
            </a:r>
            <a:br>
              <a:rPr lang="ru-RU" dirty="0" smtClean="0"/>
            </a:br>
            <a:endParaRPr lang="ru-RU" dirty="0"/>
          </a:p>
        </p:txBody>
      </p:sp>
      <p:sp>
        <p:nvSpPr>
          <p:cNvPr id="6" name="Содержимое 5"/>
          <p:cNvSpPr>
            <a:spLocks noGrp="1"/>
          </p:cNvSpPr>
          <p:nvPr>
            <p:ph sz="half" idx="1"/>
          </p:nvPr>
        </p:nvSpPr>
        <p:spPr>
          <a:xfrm>
            <a:off x="457200" y="1600200"/>
            <a:ext cx="3520440" cy="5043510"/>
          </a:xfrm>
        </p:spPr>
        <p:txBody>
          <a:bodyPr>
            <a:noAutofit/>
          </a:bodyPr>
          <a:lstStyle/>
          <a:p>
            <a:r>
              <a:rPr lang="ru-RU" sz="1600" b="1" dirty="0" smtClean="0">
                <a:solidFill>
                  <a:srgbClr val="FF0000"/>
                </a:solidFill>
                <a:latin typeface="Times New Roman" pitchFamily="18" charset="0"/>
                <a:cs typeface="Times New Roman" pitchFamily="18" charset="0"/>
              </a:rPr>
              <a:t>«</a:t>
            </a:r>
            <a:r>
              <a:rPr lang="ru-RU" sz="1600" b="1" dirty="0" smtClean="0">
                <a:solidFill>
                  <a:srgbClr val="FF0000"/>
                </a:solidFill>
                <a:latin typeface="Times New Roman" pitchFamily="18" charset="0"/>
                <a:cs typeface="Times New Roman" pitchFamily="18" charset="0"/>
              </a:rPr>
              <a:t>И то, и </a:t>
            </a:r>
            <a:r>
              <a:rPr lang="ru-RU" sz="1600" b="1" dirty="0" err="1" smtClean="0">
                <a:solidFill>
                  <a:srgbClr val="FF0000"/>
                </a:solidFill>
                <a:latin typeface="Times New Roman" pitchFamily="18" charset="0"/>
                <a:cs typeface="Times New Roman" pitchFamily="18" charset="0"/>
              </a:rPr>
              <a:t>сио</a:t>
            </a:r>
            <a:r>
              <a:rPr lang="ru-RU" sz="1600" b="1" dirty="0" smtClean="0">
                <a:solidFill>
                  <a:srgbClr val="FF0000"/>
                </a:solidFill>
                <a:latin typeface="Times New Roman" pitchFamily="18" charset="0"/>
                <a:cs typeface="Times New Roman" pitchFamily="18" charset="0"/>
              </a:rPr>
              <a:t>» </a:t>
            </a:r>
            <a:r>
              <a:rPr lang="ru-RU" sz="1600" b="1" dirty="0" smtClean="0">
                <a:solidFill>
                  <a:srgbClr val="FF0000"/>
                </a:solidFill>
                <a:latin typeface="Times New Roman" pitchFamily="18" charset="0"/>
                <a:cs typeface="Times New Roman" pitchFamily="18" charset="0"/>
              </a:rPr>
              <a:t>(1769). </a:t>
            </a:r>
            <a:r>
              <a:rPr lang="ru-RU" sz="1600" dirty="0" smtClean="0">
                <a:latin typeface="Times New Roman" pitchFamily="18" charset="0"/>
                <a:cs typeface="Times New Roman" pitchFamily="18" charset="0"/>
              </a:rPr>
              <a:t>В </a:t>
            </a:r>
            <a:r>
              <a:rPr lang="ru-RU" sz="1600" dirty="0" smtClean="0">
                <a:latin typeface="Times New Roman" pitchFamily="18" charset="0"/>
                <a:cs typeface="Times New Roman" pitchFamily="18" charset="0"/>
              </a:rPr>
              <a:t>нем сатира занимала относительно небольшое место. В материалах журнала нашло отражение увлечение Чулковым русской стариной. Здесь публиковались материалы по обычаям славян, народные сказки и пословицы, стихи и проза самого Чулкова. Сотрудниками журнала были А.П. Сумароков, М.И. Попов. </a:t>
            </a:r>
          </a:p>
          <a:p>
            <a:pPr>
              <a:buNone/>
            </a:pPr>
            <a:r>
              <a:rPr lang="ru-RU" sz="1600" dirty="0" smtClean="0">
                <a:latin typeface="Times New Roman" pitchFamily="18" charset="0"/>
                <a:cs typeface="Times New Roman" pitchFamily="18" charset="0"/>
              </a:rPr>
              <a:t> </a:t>
            </a:r>
            <a:r>
              <a:rPr lang="ru-RU" sz="1600" dirty="0" smtClean="0">
                <a:latin typeface="Times New Roman" pitchFamily="18" charset="0"/>
                <a:cs typeface="Times New Roman" pitchFamily="18" charset="0"/>
              </a:rPr>
              <a:t> </a:t>
            </a:r>
            <a:r>
              <a:rPr lang="ru-RU" sz="1600" b="1" dirty="0" smtClean="0">
                <a:solidFill>
                  <a:srgbClr val="FF0000"/>
                </a:solidFill>
                <a:latin typeface="Times New Roman" pitchFamily="18" charset="0"/>
                <a:cs typeface="Times New Roman" pitchFamily="18" charset="0"/>
              </a:rPr>
              <a:t>«</a:t>
            </a:r>
            <a:r>
              <a:rPr lang="ru-RU" sz="1600" b="1" dirty="0" smtClean="0">
                <a:solidFill>
                  <a:srgbClr val="FF0000"/>
                </a:solidFill>
                <a:latin typeface="Times New Roman" pitchFamily="18" charset="0"/>
                <a:cs typeface="Times New Roman" pitchFamily="18" charset="0"/>
              </a:rPr>
              <a:t>Парнасский щепетильник</a:t>
            </a:r>
            <a:r>
              <a:rPr lang="ru-RU" sz="1600" b="1" dirty="0" smtClean="0">
                <a:solidFill>
                  <a:srgbClr val="FF0000"/>
                </a:solidFill>
                <a:latin typeface="Times New Roman" pitchFamily="18" charset="0"/>
                <a:cs typeface="Times New Roman" pitchFamily="18" charset="0"/>
              </a:rPr>
              <a:t>» (1770).  </a:t>
            </a:r>
            <a:r>
              <a:rPr lang="ru-RU" sz="1600" dirty="0" smtClean="0">
                <a:latin typeface="Times New Roman" pitchFamily="18" charset="0"/>
                <a:cs typeface="Times New Roman" pitchFamily="18" charset="0"/>
              </a:rPr>
              <a:t>В </a:t>
            </a:r>
            <a:r>
              <a:rPr lang="ru-RU" sz="1600" dirty="0" smtClean="0">
                <a:latin typeface="Times New Roman" pitchFamily="18" charset="0"/>
                <a:cs typeface="Times New Roman" pitchFamily="18" charset="0"/>
              </a:rPr>
              <a:t>этом журнале общественные вопросы вообще не поднимались. В журнале были переводы античных авторов, этнографические описания разных городов, рецензии на театральные спектакли, хозяйственные советы. </a:t>
            </a:r>
            <a:endParaRPr lang="ru-RU" sz="1600" dirty="0">
              <a:latin typeface="Times New Roman" pitchFamily="18" charset="0"/>
              <a:cs typeface="Times New Roman" pitchFamily="18" charset="0"/>
            </a:endParaRPr>
          </a:p>
        </p:txBody>
      </p:sp>
      <p:pic>
        <p:nvPicPr>
          <p:cNvPr id="3074" name="Picture 2" descr="C:\Users\Ольга\Desktop\Журналистика\Чулков 1.jpg"/>
          <p:cNvPicPr>
            <a:picLocks noGrp="1" noChangeAspect="1" noChangeArrowheads="1"/>
          </p:cNvPicPr>
          <p:nvPr>
            <p:ph sz="half" idx="2"/>
          </p:nvPr>
        </p:nvPicPr>
        <p:blipFill>
          <a:blip r:embed="rId2"/>
          <a:srcRect/>
          <a:stretch>
            <a:fillRect/>
          </a:stretch>
        </p:blipFill>
        <p:spPr bwMode="auto">
          <a:xfrm>
            <a:off x="4000496" y="1857364"/>
            <a:ext cx="3786214" cy="3429024"/>
          </a:xfrm>
          <a:prstGeom prst="rect">
            <a:avLst/>
          </a:prstGeom>
          <a:noFill/>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chor="t">
            <a:normAutofit/>
          </a:bodyPr>
          <a:lstStyle/>
          <a:p>
            <a:r>
              <a:rPr lang="ru-RU" sz="2800" dirty="0" smtClean="0">
                <a:latin typeface="Times New Roman" pitchFamily="18" charset="0"/>
                <a:cs typeface="Times New Roman" pitchFamily="18" charset="0"/>
              </a:rPr>
              <a:t>Журнал «Адская </a:t>
            </a:r>
            <a:r>
              <a:rPr lang="ru-RU" sz="2800" dirty="0" smtClean="0">
                <a:latin typeface="Times New Roman" pitchFamily="18" charset="0"/>
                <a:cs typeface="Times New Roman" pitchFamily="18" charset="0"/>
              </a:rPr>
              <a:t>почта» (1769-1774). </a:t>
            </a:r>
            <a:r>
              <a:rPr lang="ru-RU" sz="2800" dirty="0" smtClean="0">
                <a:latin typeface="Times New Roman" pitchFamily="18" charset="0"/>
                <a:cs typeface="Times New Roman" pitchFamily="18" charset="0"/>
              </a:rPr>
              <a:t/>
            </a:r>
            <a:br>
              <a:rPr lang="ru-RU" sz="2800" dirty="0" smtClean="0">
                <a:latin typeface="Times New Roman" pitchFamily="18" charset="0"/>
                <a:cs typeface="Times New Roman" pitchFamily="18" charset="0"/>
              </a:rPr>
            </a:br>
            <a:r>
              <a:rPr lang="ru-RU" sz="2800" dirty="0" smtClean="0">
                <a:latin typeface="Times New Roman" pitchFamily="18" charset="0"/>
                <a:cs typeface="Times New Roman" pitchFamily="18" charset="0"/>
              </a:rPr>
              <a:t>Издатель Федор </a:t>
            </a:r>
            <a:r>
              <a:rPr lang="ru-RU" sz="2800" dirty="0" err="1" smtClean="0">
                <a:latin typeface="Times New Roman" pitchFamily="18" charset="0"/>
                <a:cs typeface="Times New Roman" pitchFamily="18" charset="0"/>
              </a:rPr>
              <a:t>Эмин</a:t>
            </a:r>
            <a:endParaRPr lang="ru-RU" sz="2800" dirty="0">
              <a:latin typeface="Times New Roman" pitchFamily="18" charset="0"/>
              <a:cs typeface="Times New Roman" pitchFamily="18" charset="0"/>
            </a:endParaRPr>
          </a:p>
        </p:txBody>
      </p:sp>
      <p:sp>
        <p:nvSpPr>
          <p:cNvPr id="3" name="Содержимое 2"/>
          <p:cNvSpPr>
            <a:spLocks noGrp="1"/>
          </p:cNvSpPr>
          <p:nvPr>
            <p:ph sz="half" idx="1"/>
          </p:nvPr>
        </p:nvSpPr>
        <p:spPr/>
        <p:txBody>
          <a:bodyPr/>
          <a:lstStyle/>
          <a:p>
            <a:r>
              <a:rPr lang="ru-RU" dirty="0" smtClean="0"/>
              <a:t>В форме переписки двух бесов – </a:t>
            </a:r>
            <a:r>
              <a:rPr lang="ru-RU" dirty="0" smtClean="0"/>
              <a:t>Кривого </a:t>
            </a:r>
            <a:r>
              <a:rPr lang="ru-RU" dirty="0" smtClean="0"/>
              <a:t>и </a:t>
            </a:r>
            <a:r>
              <a:rPr lang="ru-RU" dirty="0" smtClean="0"/>
              <a:t>Хромоногого </a:t>
            </a:r>
            <a:r>
              <a:rPr lang="ru-RU" dirty="0" err="1" smtClean="0"/>
              <a:t>Эмин</a:t>
            </a:r>
            <a:r>
              <a:rPr lang="ru-RU" dirty="0" smtClean="0"/>
              <a:t> дает сатиру общественных российских нравов.</a:t>
            </a:r>
            <a:endParaRPr lang="ru-RU" dirty="0"/>
          </a:p>
        </p:txBody>
      </p:sp>
      <p:pic>
        <p:nvPicPr>
          <p:cNvPr id="4098" name="Picture 2" descr="C:\Users\Ольга\Desktop\Журналистика\Адская_почта..jpg"/>
          <p:cNvPicPr>
            <a:picLocks noGrp="1" noChangeAspect="1" noChangeArrowheads="1"/>
          </p:cNvPicPr>
          <p:nvPr>
            <p:ph sz="half" idx="2"/>
          </p:nvPr>
        </p:nvPicPr>
        <p:blipFill>
          <a:blip r:embed="rId2"/>
          <a:srcRect/>
          <a:stretch>
            <a:fillRect/>
          </a:stretch>
        </p:blipFill>
        <p:spPr bwMode="auto">
          <a:xfrm>
            <a:off x="4567237" y="1764633"/>
            <a:ext cx="2743200" cy="4197096"/>
          </a:xfrm>
          <a:prstGeom prst="rect">
            <a:avLst/>
          </a:prstGeom>
          <a:noFill/>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0"/>
            <a:ext cx="7242048" cy="1214422"/>
          </a:xfrm>
        </p:spPr>
        <p:txBody>
          <a:bodyPr anchor="t">
            <a:normAutofit/>
          </a:bodyPr>
          <a:lstStyle/>
          <a:p>
            <a:r>
              <a:rPr lang="ru-RU" sz="2400" dirty="0" smtClean="0">
                <a:latin typeface="Times New Roman" pitchFamily="18" charset="0"/>
                <a:cs typeface="Times New Roman" pitchFamily="18" charset="0"/>
              </a:rPr>
              <a:t>Журналы </a:t>
            </a:r>
            <a:br>
              <a:rPr lang="ru-RU" sz="2400" dirty="0" smtClean="0">
                <a:latin typeface="Times New Roman" pitchFamily="18" charset="0"/>
                <a:cs typeface="Times New Roman" pitchFamily="18" charset="0"/>
              </a:rPr>
            </a:br>
            <a:r>
              <a:rPr lang="ru-RU" sz="2400" dirty="0" smtClean="0">
                <a:latin typeface="Times New Roman" pitchFamily="18" charset="0"/>
                <a:cs typeface="Times New Roman" pitchFamily="18" charset="0"/>
              </a:rPr>
              <a:t>Николая Ивановича Новикова </a:t>
            </a:r>
            <a:br>
              <a:rPr lang="ru-RU" sz="2400" dirty="0" smtClean="0">
                <a:latin typeface="Times New Roman" pitchFamily="18" charset="0"/>
                <a:cs typeface="Times New Roman" pitchFamily="18" charset="0"/>
              </a:rPr>
            </a:br>
            <a:r>
              <a:rPr lang="ru-RU" sz="2400" dirty="0" smtClean="0">
                <a:latin typeface="Times New Roman" pitchFamily="18" charset="0"/>
                <a:cs typeface="Times New Roman" pitchFamily="18" charset="0"/>
              </a:rPr>
              <a:t>(1744-1818)</a:t>
            </a:r>
            <a:endParaRPr lang="ru-RU" sz="2400" dirty="0">
              <a:latin typeface="Times New Roman" pitchFamily="18" charset="0"/>
              <a:cs typeface="Times New Roman" pitchFamily="18" charset="0"/>
            </a:endParaRPr>
          </a:p>
        </p:txBody>
      </p:sp>
      <p:sp>
        <p:nvSpPr>
          <p:cNvPr id="3" name="Содержимое 2"/>
          <p:cNvSpPr>
            <a:spLocks noGrp="1"/>
          </p:cNvSpPr>
          <p:nvPr>
            <p:ph sz="half" idx="1"/>
          </p:nvPr>
        </p:nvSpPr>
        <p:spPr>
          <a:xfrm>
            <a:off x="357158" y="1571612"/>
            <a:ext cx="3714776" cy="4554551"/>
          </a:xfrm>
        </p:spPr>
        <p:txBody>
          <a:bodyPr>
            <a:normAutofit fontScale="25000" lnSpcReduction="20000"/>
          </a:bodyPr>
          <a:lstStyle/>
          <a:p>
            <a:pPr>
              <a:buNone/>
            </a:pPr>
            <a:r>
              <a:rPr lang="ru-RU" sz="6400" b="1" dirty="0" smtClean="0">
                <a:solidFill>
                  <a:srgbClr val="FF0000"/>
                </a:solidFill>
                <a:latin typeface="Times New Roman" pitchFamily="18" charset="0"/>
                <a:cs typeface="Times New Roman" pitchFamily="18" charset="0"/>
              </a:rPr>
              <a:t>Николай Иванович Новиков </a:t>
            </a:r>
            <a:r>
              <a:rPr lang="ru-RU" sz="6400" dirty="0" smtClean="0">
                <a:latin typeface="Times New Roman" pitchFamily="18" charset="0"/>
                <a:cs typeface="Times New Roman" pitchFamily="18" charset="0"/>
              </a:rPr>
              <a:t>–  выдающийся деятель русского Просвещения </a:t>
            </a:r>
            <a:r>
              <a:rPr lang="en-US" sz="6400" dirty="0" smtClean="0">
                <a:latin typeface="Times New Roman" pitchFamily="18" charset="0"/>
                <a:cs typeface="Times New Roman" pitchFamily="18" charset="0"/>
              </a:rPr>
              <a:t>XVIII </a:t>
            </a:r>
            <a:r>
              <a:rPr lang="ru-RU" sz="6400" dirty="0" smtClean="0">
                <a:latin typeface="Times New Roman" pitchFamily="18" charset="0"/>
                <a:cs typeface="Times New Roman" pitchFamily="18" charset="0"/>
              </a:rPr>
              <a:t>века.</a:t>
            </a:r>
          </a:p>
          <a:p>
            <a:pPr>
              <a:buNone/>
            </a:pPr>
            <a:r>
              <a:rPr lang="ru-RU" sz="6400" dirty="0" smtClean="0">
                <a:latin typeface="Times New Roman" pitchFamily="18" charset="0"/>
                <a:cs typeface="Times New Roman" pitchFamily="18" charset="0"/>
              </a:rPr>
              <a:t>«</a:t>
            </a:r>
            <a:r>
              <a:rPr lang="ru-RU" sz="6400" b="1" dirty="0" smtClean="0">
                <a:solidFill>
                  <a:srgbClr val="FF0000"/>
                </a:solidFill>
                <a:latin typeface="Times New Roman" pitchFamily="18" charset="0"/>
                <a:cs typeface="Times New Roman" pitchFamily="18" charset="0"/>
              </a:rPr>
              <a:t>Трутень</a:t>
            </a:r>
            <a:r>
              <a:rPr lang="ru-RU" sz="6400" dirty="0" smtClean="0">
                <a:latin typeface="Times New Roman" pitchFamily="18" charset="0"/>
                <a:cs typeface="Times New Roman" pitchFamily="18" charset="0"/>
              </a:rPr>
              <a:t>» (1769-1770 ) - еженедельный </a:t>
            </a:r>
            <a:r>
              <a:rPr lang="ru-RU" sz="6400" dirty="0" smtClean="0">
                <a:latin typeface="Times New Roman" pitchFamily="18" charset="0"/>
                <a:cs typeface="Times New Roman" pitchFamily="18" charset="0"/>
              </a:rPr>
              <a:t>сатирический </a:t>
            </a:r>
            <a:r>
              <a:rPr lang="ru-RU" sz="6400" dirty="0" smtClean="0">
                <a:latin typeface="Times New Roman" pitchFamily="18" charset="0"/>
                <a:cs typeface="Times New Roman" pitchFamily="18" charset="0"/>
              </a:rPr>
              <a:t>журнал. Этот </a:t>
            </a:r>
            <a:r>
              <a:rPr lang="ru-RU" sz="6400" dirty="0" smtClean="0">
                <a:latin typeface="Times New Roman" pitchFamily="18" charset="0"/>
                <a:cs typeface="Times New Roman" pitchFamily="18" charset="0"/>
              </a:rPr>
              <a:t>журнал </a:t>
            </a:r>
            <a:r>
              <a:rPr lang="ru-RU" sz="6400" dirty="0" smtClean="0">
                <a:latin typeface="Times New Roman" pitchFamily="18" charset="0"/>
                <a:cs typeface="Times New Roman" pitchFamily="18" charset="0"/>
              </a:rPr>
              <a:t>проводил </a:t>
            </a:r>
            <a:r>
              <a:rPr lang="ru-RU" sz="6400" dirty="0" smtClean="0">
                <a:latin typeface="Times New Roman" pitchFamily="18" charset="0"/>
                <a:cs typeface="Times New Roman" pitchFamily="18" charset="0"/>
              </a:rPr>
              <a:t>мысль о несправедливости крепостного права, протестовал против злоупотреблений помещичьей властью, бичевал неправосудие, взяточничество и т. </a:t>
            </a:r>
            <a:r>
              <a:rPr lang="ru-RU" sz="6400" dirty="0" smtClean="0">
                <a:latin typeface="Times New Roman" pitchFamily="18" charset="0"/>
                <a:cs typeface="Times New Roman" pitchFamily="18" charset="0"/>
              </a:rPr>
              <a:t>п.. Журнал </a:t>
            </a:r>
            <a:r>
              <a:rPr lang="ru-RU" sz="6400" dirty="0" smtClean="0">
                <a:latin typeface="Times New Roman" pitchFamily="18" charset="0"/>
                <a:cs typeface="Times New Roman" pitchFamily="18" charset="0"/>
              </a:rPr>
              <a:t>«Трутень» первым поднял вопрос о бесчеловечной сущности крепостного права в России. </a:t>
            </a:r>
            <a:endParaRPr lang="ru-RU" sz="6400" dirty="0" smtClean="0">
              <a:latin typeface="Times New Roman" pitchFamily="18" charset="0"/>
              <a:cs typeface="Times New Roman" pitchFamily="18" charset="0"/>
            </a:endParaRPr>
          </a:p>
          <a:p>
            <a:pPr>
              <a:buNone/>
            </a:pPr>
            <a:r>
              <a:rPr lang="ru-RU" sz="6400" dirty="0" smtClean="0">
                <a:latin typeface="Times New Roman" pitchFamily="18" charset="0"/>
                <a:cs typeface="Times New Roman" pitchFamily="18" charset="0"/>
              </a:rPr>
              <a:t>  </a:t>
            </a:r>
            <a:r>
              <a:rPr lang="ru-RU" sz="6400" dirty="0" smtClean="0">
                <a:latin typeface="Times New Roman" pitchFamily="18" charset="0"/>
                <a:cs typeface="Times New Roman" pitchFamily="18" charset="0"/>
              </a:rPr>
              <a:t>«</a:t>
            </a:r>
            <a:r>
              <a:rPr lang="ru-RU" sz="6400" b="1" dirty="0" smtClean="0">
                <a:solidFill>
                  <a:srgbClr val="FF0000"/>
                </a:solidFill>
                <a:latin typeface="Times New Roman" pitchFamily="18" charset="0"/>
                <a:cs typeface="Times New Roman" pitchFamily="18" charset="0"/>
              </a:rPr>
              <a:t>Пустомеля</a:t>
            </a:r>
            <a:r>
              <a:rPr lang="ru-RU" sz="6400" dirty="0" smtClean="0">
                <a:latin typeface="Times New Roman" pitchFamily="18" charset="0"/>
                <a:cs typeface="Times New Roman" pitchFamily="18" charset="0"/>
              </a:rPr>
              <a:t>» (июнь — июль 1770) </a:t>
            </a:r>
            <a:r>
              <a:rPr lang="ru-RU" sz="6400" dirty="0" smtClean="0">
                <a:latin typeface="Times New Roman" pitchFamily="18" charset="0"/>
                <a:cs typeface="Times New Roman" pitchFamily="18" charset="0"/>
              </a:rPr>
              <a:t>продолжил позицию «Трутня» - вышло 2 журнала.</a:t>
            </a:r>
          </a:p>
          <a:p>
            <a:pPr>
              <a:buNone/>
            </a:pPr>
            <a:r>
              <a:rPr lang="ru-RU" sz="6400" dirty="0" smtClean="0">
                <a:latin typeface="Times New Roman" pitchFamily="18" charset="0"/>
                <a:cs typeface="Times New Roman" pitchFamily="18" charset="0"/>
              </a:rPr>
              <a:t> «</a:t>
            </a:r>
            <a:r>
              <a:rPr lang="ru-RU" sz="6400" b="1" dirty="0" smtClean="0">
                <a:solidFill>
                  <a:srgbClr val="FF0000"/>
                </a:solidFill>
                <a:latin typeface="Times New Roman" pitchFamily="18" charset="0"/>
                <a:cs typeface="Times New Roman" pitchFamily="18" charset="0"/>
              </a:rPr>
              <a:t>Живописец</a:t>
            </a:r>
            <a:r>
              <a:rPr lang="ru-RU" sz="6400" dirty="0" smtClean="0">
                <a:latin typeface="Times New Roman" pitchFamily="18" charset="0"/>
                <a:cs typeface="Times New Roman" pitchFamily="18" charset="0"/>
              </a:rPr>
              <a:t>» (1772) - лучший журнал </a:t>
            </a:r>
            <a:r>
              <a:rPr lang="en-US" sz="6400" dirty="0" smtClean="0">
                <a:latin typeface="Times New Roman" pitchFamily="18" charset="0"/>
                <a:cs typeface="Times New Roman" pitchFamily="18" charset="0"/>
              </a:rPr>
              <a:t>XVIII </a:t>
            </a:r>
            <a:r>
              <a:rPr lang="ru-RU" sz="6400" dirty="0" smtClean="0">
                <a:latin typeface="Times New Roman" pitchFamily="18" charset="0"/>
                <a:cs typeface="Times New Roman" pitchFamily="18" charset="0"/>
              </a:rPr>
              <a:t>в. Проводил те же идеи, что и «Трутень». В журнале публиковался А.Н. Радищев.</a:t>
            </a:r>
          </a:p>
          <a:p>
            <a:pPr>
              <a:buNone/>
            </a:pPr>
            <a:r>
              <a:rPr lang="ru-RU" sz="6400" dirty="0" smtClean="0">
                <a:latin typeface="Times New Roman" pitchFamily="18" charset="0"/>
                <a:cs typeface="Times New Roman" pitchFamily="18" charset="0"/>
              </a:rPr>
              <a:t>«</a:t>
            </a:r>
            <a:r>
              <a:rPr lang="ru-RU" sz="6400" b="1" dirty="0" smtClean="0">
                <a:solidFill>
                  <a:srgbClr val="FF0000"/>
                </a:solidFill>
                <a:latin typeface="Times New Roman" pitchFamily="18" charset="0"/>
                <a:cs typeface="Times New Roman" pitchFamily="18" charset="0"/>
              </a:rPr>
              <a:t>Кошелек</a:t>
            </a:r>
            <a:r>
              <a:rPr lang="ru-RU" sz="6400" dirty="0" smtClean="0">
                <a:latin typeface="Times New Roman" pitchFamily="18" charset="0"/>
                <a:cs typeface="Times New Roman" pitchFamily="18" charset="0"/>
              </a:rPr>
              <a:t>» (1774)  </a:t>
            </a:r>
          </a:p>
          <a:p>
            <a:endParaRPr lang="ru-RU" dirty="0"/>
          </a:p>
        </p:txBody>
      </p:sp>
      <p:pic>
        <p:nvPicPr>
          <p:cNvPr id="5122" name="Picture 2" descr="C:\Users\Ольга\Desktop\Журналистика\Трутень 1.jpg"/>
          <p:cNvPicPr>
            <a:picLocks noGrp="1" noChangeAspect="1" noChangeArrowheads="1"/>
          </p:cNvPicPr>
          <p:nvPr>
            <p:ph sz="half" idx="2"/>
          </p:nvPr>
        </p:nvPicPr>
        <p:blipFill>
          <a:blip r:embed="rId2"/>
          <a:srcRect/>
          <a:stretch>
            <a:fillRect/>
          </a:stretch>
        </p:blipFill>
        <p:spPr bwMode="auto">
          <a:xfrm>
            <a:off x="4214810" y="1857364"/>
            <a:ext cx="2679716" cy="2207416"/>
          </a:xfrm>
          <a:prstGeom prst="rect">
            <a:avLst/>
          </a:prstGeom>
          <a:noFill/>
        </p:spPr>
      </p:pic>
      <p:pic>
        <p:nvPicPr>
          <p:cNvPr id="5124" name="Picture 4" descr="C:\Users\Ольга\Desktop\Журналистика\Живописец.jpg"/>
          <p:cNvPicPr>
            <a:picLocks noChangeAspect="1" noChangeArrowheads="1"/>
          </p:cNvPicPr>
          <p:nvPr/>
        </p:nvPicPr>
        <p:blipFill>
          <a:blip r:embed="rId3"/>
          <a:srcRect/>
          <a:stretch>
            <a:fillRect/>
          </a:stretch>
        </p:blipFill>
        <p:spPr bwMode="auto">
          <a:xfrm>
            <a:off x="7403914" y="3857628"/>
            <a:ext cx="1740086" cy="3000372"/>
          </a:xfrm>
          <a:prstGeom prst="rect">
            <a:avLst/>
          </a:prstGeom>
          <a:noFill/>
        </p:spPr>
      </p:pic>
      <p:pic>
        <p:nvPicPr>
          <p:cNvPr id="5125" name="Picture 5" descr="C:\Users\Ольга\Desktop\Журналистика\Кошелёк_Новикова.jpg"/>
          <p:cNvPicPr>
            <a:picLocks noChangeAspect="1" noChangeArrowheads="1"/>
          </p:cNvPicPr>
          <p:nvPr/>
        </p:nvPicPr>
        <p:blipFill>
          <a:blip r:embed="rId4"/>
          <a:srcRect/>
          <a:stretch>
            <a:fillRect/>
          </a:stretch>
        </p:blipFill>
        <p:spPr bwMode="auto">
          <a:xfrm>
            <a:off x="4643438" y="4062417"/>
            <a:ext cx="2121855" cy="2795583"/>
          </a:xfrm>
          <a:prstGeom prst="rect">
            <a:avLst/>
          </a:prstGeom>
          <a:noFill/>
        </p:spPr>
      </p:pic>
      <p:pic>
        <p:nvPicPr>
          <p:cNvPr id="5126" name="Picture 6" descr="C:\Users\Ольга\Desktop\Журналистика\Новиков.jpg"/>
          <p:cNvPicPr>
            <a:picLocks noChangeAspect="1" noChangeArrowheads="1"/>
          </p:cNvPicPr>
          <p:nvPr/>
        </p:nvPicPr>
        <p:blipFill>
          <a:blip r:embed="rId5" cstate="print"/>
          <a:srcRect/>
          <a:stretch>
            <a:fillRect/>
          </a:stretch>
        </p:blipFill>
        <p:spPr bwMode="auto">
          <a:xfrm>
            <a:off x="6643702" y="139541"/>
            <a:ext cx="2000264" cy="2667366"/>
          </a:xfrm>
          <a:prstGeom prst="rect">
            <a:avLst/>
          </a:prstGeom>
          <a:noFill/>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5" name="Rectangle 1"/>
          <p:cNvSpPr>
            <a:spLocks noChangeArrowheads="1"/>
          </p:cNvSpPr>
          <p:nvPr/>
        </p:nvSpPr>
        <p:spPr bwMode="auto">
          <a:xfrm>
            <a:off x="357158" y="1"/>
            <a:ext cx="8286808" cy="6124754"/>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449263" algn="just" defTabSz="914400" rtl="0" eaLnBrk="1" fontAlgn="base" latinLnBrk="0" hangingPunct="1">
              <a:lnSpc>
                <a:spcPct val="100000"/>
              </a:lnSpc>
              <a:spcBef>
                <a:spcPct val="0"/>
              </a:spcBef>
              <a:spcAft>
                <a:spcPct val="0"/>
              </a:spcAft>
              <a:buClrTx/>
              <a:buSzTx/>
              <a:buFontTx/>
              <a:buNone/>
              <a:tabLst/>
            </a:pPr>
            <a:r>
              <a:rPr kumimoji="0" lang="ru-RU" sz="14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«Трутень» Н.И. Новикова начал выходить со 2 мая 1769 г.Журнал приобрел огромную популярность (примером может служить хотя бы такой факт, что через два месяца после выхода первого номера, в июне, были заново переизданы 10 листков журнала). </a:t>
            </a:r>
            <a:endParaRPr kumimoji="0" lang="ru-RU" sz="14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449263" algn="just" defTabSz="914400" rtl="0" eaLnBrk="0" fontAlgn="base" latinLnBrk="0" hangingPunct="0">
              <a:lnSpc>
                <a:spcPct val="100000"/>
              </a:lnSpc>
              <a:spcBef>
                <a:spcPct val="0"/>
              </a:spcBef>
              <a:spcAft>
                <a:spcPct val="0"/>
              </a:spcAft>
              <a:buClrTx/>
              <a:buSzTx/>
              <a:buFontTx/>
              <a:buNone/>
              <a:tabLst/>
            </a:pPr>
            <a:r>
              <a:rPr kumimoji="0" lang="ru-RU" sz="14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В «Трутне» сотрудничали Ф. Эммин, М. Попов, А. Леонтьев, А., </a:t>
            </a:r>
            <a:r>
              <a:rPr kumimoji="0" lang="ru-RU" sz="1400" b="0" i="0"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rPr>
              <a:t>Аблесимов</a:t>
            </a:r>
            <a:r>
              <a:rPr kumimoji="0" lang="ru-RU" sz="14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a:t>
            </a:r>
            <a:endParaRPr kumimoji="0" lang="ru-RU" sz="14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449263" algn="just" defTabSz="914400" rtl="0" eaLnBrk="0" fontAlgn="base" latinLnBrk="0" hangingPunct="0">
              <a:lnSpc>
                <a:spcPct val="100000"/>
              </a:lnSpc>
              <a:spcBef>
                <a:spcPct val="0"/>
              </a:spcBef>
              <a:spcAft>
                <a:spcPct val="0"/>
              </a:spcAft>
              <a:buClrTx/>
              <a:buSzTx/>
              <a:buFontTx/>
              <a:buNone/>
              <a:tabLst/>
            </a:pPr>
            <a:r>
              <a:rPr kumimoji="0" lang="ru-RU" sz="14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Журнал имел </a:t>
            </a:r>
            <a:r>
              <a:rPr kumimoji="0" lang="ru-RU" sz="1400" b="0" i="0"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rPr>
              <a:t>ярковыраженную</a:t>
            </a:r>
            <a:r>
              <a:rPr kumimoji="0" lang="ru-RU" sz="14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сатирическую направленность. Эпиграфом к первому листку были слова из басни Сумарокова «Жуки и пчелы»: 2Они работают, а вы их труд </a:t>
            </a:r>
            <a:r>
              <a:rPr kumimoji="0" lang="ru-RU" sz="1400" b="0" i="0"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rPr>
              <a:t>ядите</a:t>
            </a:r>
            <a:r>
              <a:rPr kumimoji="0" lang="ru-RU" sz="14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a:t>
            </a:r>
            <a:endParaRPr kumimoji="0" lang="ru-RU" sz="14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449263" algn="just" defTabSz="914400" rtl="0" eaLnBrk="0" fontAlgn="base" latinLnBrk="0" hangingPunct="0">
              <a:lnSpc>
                <a:spcPct val="100000"/>
              </a:lnSpc>
              <a:spcBef>
                <a:spcPct val="0"/>
              </a:spcBef>
              <a:spcAft>
                <a:spcPct val="0"/>
              </a:spcAft>
              <a:buClrTx/>
              <a:buSzTx/>
              <a:buFontTx/>
              <a:buNone/>
              <a:tabLst/>
            </a:pPr>
            <a:r>
              <a:rPr kumimoji="0" lang="ru-RU" sz="14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Словами эпиграфа Новиков лаконично сформулировал свое представление о сущности отношений общественных классов в России. Журнал «Трутень» первым поднял вопрос о бесчеловечной сущности крепостного права в России. </a:t>
            </a:r>
            <a:endParaRPr kumimoji="0" lang="ru-RU" sz="14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449263" algn="just" defTabSz="914400" rtl="0" eaLnBrk="0" fontAlgn="base" latinLnBrk="0" hangingPunct="0">
              <a:lnSpc>
                <a:spcPct val="100000"/>
              </a:lnSpc>
              <a:spcBef>
                <a:spcPct val="0"/>
              </a:spcBef>
              <a:spcAft>
                <a:spcPct val="0"/>
              </a:spcAft>
              <a:buClrTx/>
              <a:buSzTx/>
              <a:buFontTx/>
              <a:buNone/>
              <a:tabLst/>
            </a:pPr>
            <a:r>
              <a:rPr kumimoji="0" lang="ru-RU" sz="14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Как художественное средство используются говорящие фамилии: в материалах журнала действуют помещики </a:t>
            </a:r>
            <a:r>
              <a:rPr kumimoji="0" lang="ru-RU" sz="1400" b="0" i="0"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rPr>
              <a:t>Беззрассудов</a:t>
            </a:r>
            <a:r>
              <a:rPr kumimoji="0" lang="ru-RU" sz="14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a:t>
            </a:r>
            <a:r>
              <a:rPr kumimoji="0" lang="ru-RU" sz="1400" b="0" i="0"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rPr>
              <a:t>Скудоум</a:t>
            </a:r>
            <a:r>
              <a:rPr kumimoji="0" lang="ru-RU" sz="14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a:t>
            </a:r>
            <a:r>
              <a:rPr kumimoji="0" lang="ru-RU" sz="1400" b="0" i="0"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rPr>
              <a:t>Вертяев</a:t>
            </a:r>
            <a:r>
              <a:rPr kumimoji="0" lang="ru-RU" sz="14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a:t>
            </a:r>
            <a:r>
              <a:rPr kumimoji="0" lang="ru-RU" sz="1400" b="0" i="0"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rPr>
              <a:t>Недоум</a:t>
            </a:r>
            <a:r>
              <a:rPr kumimoji="0" lang="ru-RU" sz="14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a:t>
            </a:r>
            <a:r>
              <a:rPr kumimoji="0" lang="ru-RU" sz="1400" b="0" i="0"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rPr>
              <a:t>Злорад</a:t>
            </a:r>
            <a:r>
              <a:rPr kumimoji="0" lang="ru-RU" sz="14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a:t>
            </a:r>
            <a:r>
              <a:rPr kumimoji="0" lang="ru-RU" sz="1400" b="0" i="0"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rPr>
              <a:t>Забыл-честь</a:t>
            </a:r>
            <a:r>
              <a:rPr kumimoji="0" lang="ru-RU" sz="14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или, наоборот – Правдин, </a:t>
            </a:r>
            <a:r>
              <a:rPr kumimoji="0" lang="ru-RU" sz="1400" b="0" i="0"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rPr>
              <a:t>Остромысл</a:t>
            </a:r>
            <a:r>
              <a:rPr kumimoji="0" lang="ru-RU" sz="14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Любомудров и т.д.</a:t>
            </a:r>
            <a:endParaRPr kumimoji="0" lang="ru-RU" sz="14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449263" algn="just" defTabSz="914400" rtl="0" eaLnBrk="0" fontAlgn="base" latinLnBrk="0" hangingPunct="0">
              <a:lnSpc>
                <a:spcPct val="100000"/>
              </a:lnSpc>
              <a:spcBef>
                <a:spcPct val="0"/>
              </a:spcBef>
              <a:spcAft>
                <a:spcPct val="0"/>
              </a:spcAft>
              <a:buClrTx/>
              <a:buSzTx/>
              <a:buFontTx/>
              <a:buNone/>
              <a:tabLst/>
            </a:pPr>
            <a:r>
              <a:rPr kumimoji="0" lang="ru-RU" sz="14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Как одно из средств создания комизма используются каламбуры, игра слов: так, в «Трутне» об одном знатном дворянине пишется: «Душ за ним две тысячи, но сам он без души». </a:t>
            </a:r>
            <a:endParaRPr kumimoji="0" lang="ru-RU" sz="14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449263" algn="just" defTabSz="914400" rtl="0" eaLnBrk="0" fontAlgn="base" latinLnBrk="0" hangingPunct="0">
              <a:lnSpc>
                <a:spcPct val="100000"/>
              </a:lnSpc>
              <a:spcBef>
                <a:spcPct val="0"/>
              </a:spcBef>
              <a:spcAft>
                <a:spcPct val="0"/>
              </a:spcAft>
              <a:buClrTx/>
              <a:buSzTx/>
              <a:buFontTx/>
              <a:buNone/>
              <a:tabLst/>
            </a:pPr>
            <a:r>
              <a:rPr kumimoji="0" lang="ru-RU" sz="14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Помещик </a:t>
            </a:r>
            <a:r>
              <a:rPr kumimoji="0" lang="ru-RU" sz="1400" b="0" i="0"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rPr>
              <a:t>Недоум</a:t>
            </a:r>
            <a:r>
              <a:rPr kumimoji="0" lang="ru-RU" sz="14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желает, «чтобы на всем земном шаре не было других тварей, кроме благородных, и чтоб простой народ совсем был истреблен» («Трутень», 1769, лист 23)</a:t>
            </a:r>
            <a:endParaRPr kumimoji="0" lang="ru-RU" sz="14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449263" algn="just" defTabSz="914400" rtl="0" eaLnBrk="0" fontAlgn="base" latinLnBrk="0" hangingPunct="0">
              <a:lnSpc>
                <a:spcPct val="100000"/>
              </a:lnSpc>
              <a:spcBef>
                <a:spcPct val="0"/>
              </a:spcBef>
              <a:spcAft>
                <a:spcPct val="0"/>
              </a:spcAft>
              <a:buClrTx/>
              <a:buSzTx/>
              <a:buFontTx/>
              <a:buNone/>
              <a:tabLst/>
            </a:pPr>
            <a:r>
              <a:rPr kumimoji="0" lang="ru-RU" sz="14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Дворянин </a:t>
            </a:r>
            <a:r>
              <a:rPr kumimoji="0" lang="ru-RU" sz="1400" b="0" i="0"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rPr>
              <a:t>Змеян</a:t>
            </a:r>
            <a:r>
              <a:rPr kumimoji="0" lang="ru-RU" sz="14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убежден, что всякий помещик «должен быть тираном своим служителям, чтоб не прощал им ни малейшей слабости, чтоб они и взора его боялись; чтоб они были голодны, босы, и наги…» («Трутень», 1769, лист 23).</a:t>
            </a:r>
            <a:endParaRPr kumimoji="0" lang="ru-RU" sz="14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449263" algn="just" defTabSz="914400" rtl="0" eaLnBrk="0" fontAlgn="base" latinLnBrk="0" hangingPunct="0">
              <a:lnSpc>
                <a:spcPct val="100000"/>
              </a:lnSpc>
              <a:spcBef>
                <a:spcPct val="0"/>
              </a:spcBef>
              <a:spcAft>
                <a:spcPct val="0"/>
              </a:spcAft>
              <a:buClrTx/>
              <a:buSzTx/>
              <a:buFontTx/>
              <a:buNone/>
              <a:tabLst/>
            </a:pPr>
            <a:r>
              <a:rPr kumimoji="0" lang="ru-RU" sz="14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В иносказательной форме велась полемика со «Всякой всячиной», в которой формируются иные принципы сатиры, нежели «</a:t>
            </a:r>
            <a:r>
              <a:rPr kumimoji="0" lang="ru-RU" sz="1400" b="0" i="0"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rPr>
              <a:t>улыбательная</a:t>
            </a:r>
            <a:r>
              <a:rPr kumimoji="0" lang="ru-RU" sz="14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сатира» «Всякой всячины»: Многие слабой совести люди никогда не упоминают имя порока, не прибавив к оному человеколюбия…По моему мнению, больше человеколюбив тот, кто исправляет пороки, нежели тот, кто оным снисходит» («Трутень», 1769, лист 5).</a:t>
            </a:r>
            <a:endParaRPr kumimoji="0" lang="ru-RU" sz="14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449263" algn="just" defTabSz="914400" rtl="0" eaLnBrk="0" fontAlgn="base" latinLnBrk="0" hangingPunct="0">
              <a:lnSpc>
                <a:spcPct val="100000"/>
              </a:lnSpc>
              <a:spcBef>
                <a:spcPct val="0"/>
              </a:spcBef>
              <a:spcAft>
                <a:spcPct val="0"/>
              </a:spcAft>
              <a:buClrTx/>
              <a:buSzTx/>
              <a:buFontTx/>
              <a:buNone/>
              <a:tabLst/>
            </a:pPr>
            <a:r>
              <a:rPr kumimoji="0" lang="ru-RU" sz="14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Журнал наполнен идеями в духе просветительского понимания человека. Так, например, решается Новиковым вопрос, что важнее: знатное происхождение или личное достоинство. «Мнится, что похвальнее бедным быть дворянином или мещанином, и полезным государству, нежели знатной породы тунеядцем, известным только по глупости, дому, экипажам и ливрее» («Трутень», 1769, лист 23). «Не порода, но добродетели делают человека достойным почтения честных людей» («Трутень», 1769, лист 4).</a:t>
            </a:r>
            <a:endParaRPr kumimoji="0" lang="ru-RU" sz="1400" b="0" i="0" u="none" strike="noStrike" cap="none" normalizeH="0" baseline="0" dirty="0" smtClean="0">
              <a:ln>
                <a:noFill/>
              </a:ln>
              <a:solidFill>
                <a:schemeClr val="tx1"/>
              </a:solidFill>
              <a:effectLst/>
              <a:latin typeface="Times New Roman" pitchFamily="18" charset="0"/>
              <a:cs typeface="Times New Roman" pitchFamily="18" charset="0"/>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285852" y="751344"/>
            <a:ext cx="5857916" cy="3139321"/>
          </a:xfrm>
          <a:prstGeom prst="rect">
            <a:avLst/>
          </a:prstGeom>
        </p:spPr>
        <p:txBody>
          <a:bodyPr wrap="square">
            <a:spAutoFit/>
          </a:bodyPr>
          <a:lstStyle/>
          <a:p>
            <a:pPr algn="ctr"/>
            <a:r>
              <a:rPr lang="ru-RU" dirty="0" smtClean="0"/>
              <a:t>ПРОДАЖА</a:t>
            </a:r>
          </a:p>
          <a:p>
            <a:r>
              <a:rPr lang="ru-RU" dirty="0" smtClean="0"/>
              <a:t>За вексельный иск, описанное и оцененное в 14 р. 573/4 к. </a:t>
            </a:r>
            <a:r>
              <a:rPr lang="ru-RU" dirty="0" err="1" smtClean="0"/>
              <a:t>оставшее</a:t>
            </a:r>
            <a:r>
              <a:rPr lang="ru-RU" dirty="0" smtClean="0"/>
              <a:t> </a:t>
            </a:r>
            <a:r>
              <a:rPr lang="ru-RU" dirty="0" smtClean="0"/>
              <a:t>после покойного судьи </a:t>
            </a:r>
            <a:r>
              <a:rPr lang="ru-RU" b="1" dirty="0" err="1" smtClean="0"/>
              <a:t>Правдолюбова</a:t>
            </a:r>
            <a:r>
              <a:rPr lang="ru-RU" dirty="0" smtClean="0"/>
              <a:t> стяжание, </a:t>
            </a:r>
            <a:r>
              <a:rPr lang="ru-RU" dirty="0" smtClean="0"/>
              <a:t>состоящее</a:t>
            </a:r>
            <a:endParaRPr lang="ru-RU" dirty="0" smtClean="0"/>
          </a:p>
          <a:p>
            <a:r>
              <a:rPr lang="ru-RU" dirty="0" smtClean="0"/>
              <a:t>в верности к отечеству, нелицеприятии, правосудии, </a:t>
            </a:r>
            <a:r>
              <a:rPr lang="ru-RU" dirty="0" smtClean="0"/>
              <a:t>истинном понятии </a:t>
            </a:r>
            <a:r>
              <a:rPr lang="ru-RU" dirty="0" smtClean="0"/>
              <a:t>законов, милосердии о бедных и здравом </a:t>
            </a:r>
            <a:r>
              <a:rPr lang="ru-RU" dirty="0" smtClean="0"/>
              <a:t>рассуждении</a:t>
            </a:r>
            <a:r>
              <a:rPr lang="ru-RU" dirty="0" smtClean="0"/>
              <a:t>,</a:t>
            </a:r>
          </a:p>
          <a:p>
            <a:r>
              <a:rPr lang="ru-RU" dirty="0" smtClean="0"/>
              <a:t>имеет быть продано с публичного торгу, ибо наследников </a:t>
            </a:r>
            <a:r>
              <a:rPr lang="ru-RU" dirty="0" smtClean="0"/>
              <a:t>ко оному </a:t>
            </a:r>
            <a:r>
              <a:rPr lang="ru-RU" dirty="0" smtClean="0"/>
              <a:t>стяжанию из всей его родни не явилось; желающие </a:t>
            </a:r>
            <a:r>
              <a:rPr lang="ru-RU" dirty="0" smtClean="0"/>
              <a:t>покупать могут </a:t>
            </a:r>
            <a:r>
              <a:rPr lang="ru-RU" dirty="0" smtClean="0"/>
              <a:t>явиться у </a:t>
            </a:r>
            <a:r>
              <a:rPr lang="ru-RU" dirty="0" err="1" smtClean="0"/>
              <a:t>акциониста</a:t>
            </a:r>
            <a:r>
              <a:rPr lang="ru-RU" dirty="0" smtClean="0"/>
              <a:t>, который продавать будет.</a:t>
            </a:r>
            <a:endParaRPr lang="ru-RU"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428596" y="285728"/>
            <a:ext cx="6786610" cy="4524315"/>
          </a:xfrm>
          <a:prstGeom prst="rect">
            <a:avLst/>
          </a:prstGeom>
        </p:spPr>
        <p:txBody>
          <a:bodyPr wrap="square">
            <a:spAutoFit/>
          </a:bodyPr>
          <a:lstStyle/>
          <a:p>
            <a:pPr algn="ctr"/>
            <a:r>
              <a:rPr lang="ru-RU" dirty="0" smtClean="0"/>
              <a:t>РЕЦ </a:t>
            </a:r>
            <a:r>
              <a:rPr lang="ru-RU" dirty="0" smtClean="0"/>
              <a:t>ЕП ТЫ</a:t>
            </a:r>
          </a:p>
          <a:p>
            <a:endParaRPr lang="ru-RU" dirty="0" smtClean="0"/>
          </a:p>
          <a:p>
            <a:r>
              <a:rPr lang="ru-RU" dirty="0" err="1" smtClean="0"/>
              <a:t>Простосерд</a:t>
            </a:r>
            <a:r>
              <a:rPr lang="ru-RU" dirty="0" smtClean="0"/>
              <a:t> недомогает </a:t>
            </a:r>
            <a:r>
              <a:rPr lang="ru-RU" dirty="0" err="1" smtClean="0"/>
              <a:t>болезнию</a:t>
            </a:r>
            <a:r>
              <a:rPr lang="ru-RU" dirty="0" smtClean="0"/>
              <a:t>, именуемою слепая</a:t>
            </a:r>
          </a:p>
          <a:p>
            <a:r>
              <a:rPr lang="ru-RU" dirty="0" smtClean="0"/>
              <a:t>доверенность </a:t>
            </a:r>
            <a:r>
              <a:rPr lang="ru-RU" dirty="0" smtClean="0"/>
              <a:t>. По причине сей болезни судит он о всех по</a:t>
            </a:r>
          </a:p>
          <a:p>
            <a:r>
              <a:rPr lang="ru-RU" dirty="0" smtClean="0"/>
              <a:t>себе, всем верит и думает, что люди не могут </a:t>
            </a:r>
            <a:r>
              <a:rPr lang="ru-RU" dirty="0" smtClean="0"/>
              <a:t>быть </a:t>
            </a:r>
            <a:r>
              <a:rPr lang="ru-RU" dirty="0" smtClean="0"/>
              <a:t>злыми затем</a:t>
            </a:r>
            <a:r>
              <a:rPr lang="ru-RU" dirty="0" smtClean="0"/>
              <a:t>, что </a:t>
            </a:r>
            <a:r>
              <a:rPr lang="ru-RU" dirty="0" smtClean="0"/>
              <a:t>добрыми сотворены. Сие мнение часто ему плачено было </a:t>
            </a:r>
            <a:r>
              <a:rPr lang="ru-RU" dirty="0" smtClean="0"/>
              <a:t>худо, но </a:t>
            </a:r>
            <a:r>
              <a:rPr lang="ru-RU" dirty="0" smtClean="0"/>
              <a:t>он и тогда говаривал, что сие </a:t>
            </a:r>
            <a:r>
              <a:rPr lang="ru-RU" dirty="0" err="1" smtClean="0"/>
              <a:t>делалося</a:t>
            </a:r>
            <a:r>
              <a:rPr lang="ru-RU" dirty="0" smtClean="0"/>
              <a:t> по слабости </a:t>
            </a:r>
            <a:r>
              <a:rPr lang="ru-RU" dirty="0" smtClean="0"/>
              <a:t>человеческой, а </a:t>
            </a:r>
            <a:r>
              <a:rPr lang="ru-RU" dirty="0" smtClean="0"/>
              <a:t>не по злому намерению вредить ближним. От </a:t>
            </a:r>
            <a:r>
              <a:rPr lang="ru-RU" dirty="0" smtClean="0"/>
              <a:t>такой его </a:t>
            </a:r>
            <a:r>
              <a:rPr lang="ru-RU" dirty="0" smtClean="0"/>
              <a:t>опасной для него болезни прописан следующий</a:t>
            </a:r>
          </a:p>
          <a:p>
            <a:pPr algn="ctr"/>
            <a:r>
              <a:rPr lang="ru-RU" dirty="0" smtClean="0"/>
              <a:t>РЕЦЕПТ</a:t>
            </a:r>
          </a:p>
          <a:p>
            <a:r>
              <a:rPr lang="ru-RU" dirty="0" smtClean="0"/>
              <a:t>На всех людей смотреть в волшебный лорнет, показывающий</a:t>
            </a:r>
          </a:p>
          <a:p>
            <a:r>
              <a:rPr lang="ru-RU" dirty="0" smtClean="0"/>
              <a:t>сердца с ним говорящих людей. Сие от той болезни его, конечно</a:t>
            </a:r>
            <a:r>
              <a:rPr lang="ru-RU" dirty="0" smtClean="0"/>
              <a:t>, излечит</a:t>
            </a:r>
            <a:r>
              <a:rPr lang="ru-RU" dirty="0" smtClean="0"/>
              <a:t>, но притом должен он употреблять свое добросердечие</a:t>
            </a:r>
            <a:r>
              <a:rPr lang="ru-RU" dirty="0" smtClean="0"/>
              <a:t>, отчего </a:t>
            </a:r>
            <a:r>
              <a:rPr lang="ru-RU" dirty="0" smtClean="0"/>
              <a:t>и сделается честным здоровым человеком.</a:t>
            </a:r>
            <a:endParaRPr lang="ru-RU"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571472" y="642918"/>
            <a:ext cx="6715172" cy="4801314"/>
          </a:xfrm>
          <a:prstGeom prst="rect">
            <a:avLst/>
          </a:prstGeom>
        </p:spPr>
        <p:txBody>
          <a:bodyPr wrap="square">
            <a:spAutoFit/>
          </a:bodyPr>
          <a:lstStyle/>
          <a:p>
            <a:r>
              <a:rPr lang="ru-RU" dirty="0" smtClean="0"/>
              <a:t>В 1772 г. Новиков выступает как издатель нового сатирического журнала «Живописец». </a:t>
            </a:r>
          </a:p>
          <a:p>
            <a:r>
              <a:rPr lang="ru-RU" dirty="0" smtClean="0"/>
              <a:t>Первая книжка журнала содержала своеобразную программу автора, в статье «автор к самому себе» Новиков пишет, что он принимает название «Живописца», «но не такого, который пишет кистью, а живописца пером, изображающего </a:t>
            </a:r>
            <a:r>
              <a:rPr lang="ru-RU" dirty="0" err="1" smtClean="0"/>
              <a:t>наисокровеннейшие</a:t>
            </a:r>
            <a:r>
              <a:rPr lang="ru-RU" dirty="0" smtClean="0"/>
              <a:t> в сердцах человека пороки». Живописец посвятил свои листки борьбе с крепостным правом.</a:t>
            </a:r>
          </a:p>
          <a:p>
            <a:r>
              <a:rPr lang="ru-RU" dirty="0" smtClean="0"/>
              <a:t>В одном из листков журнала выводит он образ помещика </a:t>
            </a:r>
            <a:r>
              <a:rPr lang="ru-RU" dirty="0" err="1" smtClean="0"/>
              <a:t>Худовоспитанника</a:t>
            </a:r>
            <a:r>
              <a:rPr lang="ru-RU" dirty="0" smtClean="0"/>
              <a:t>. Безграмотный офицер в отставке, помещик тиранствует над подневольными ему крестьянами. Он не отличает их от врагов на поле боя. </a:t>
            </a:r>
          </a:p>
          <a:p>
            <a:r>
              <a:rPr lang="ru-RU" dirty="0" smtClean="0"/>
              <a:t>В листке 3 за 1772 г. напечатан «</a:t>
            </a:r>
            <a:r>
              <a:rPr lang="ru-RU" b="1" dirty="0" smtClean="0"/>
              <a:t>Отрывок путешествия в…  И. Т</a:t>
            </a:r>
            <a:r>
              <a:rPr lang="ru-RU" dirty="0" smtClean="0"/>
              <a:t>.», а также </a:t>
            </a:r>
            <a:r>
              <a:rPr lang="ru-RU" b="1" dirty="0" smtClean="0"/>
              <a:t>«Письма к Фалалею</a:t>
            </a:r>
            <a:r>
              <a:rPr lang="ru-RU" dirty="0" smtClean="0"/>
              <a:t>», принадлежащие, как считают перу Фонвизина. </a:t>
            </a:r>
          </a:p>
          <a:p>
            <a:r>
              <a:rPr lang="ru-RU" dirty="0" smtClean="0"/>
              <a:t>В июне 1773 г. «Живописец» прекратил свое существование. </a:t>
            </a:r>
            <a:endParaRPr lang="ru-RU"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320040"/>
            <a:ext cx="7242048" cy="1037258"/>
          </a:xfrm>
        </p:spPr>
        <p:txBody>
          <a:bodyPr anchor="t">
            <a:normAutofit/>
          </a:bodyPr>
          <a:lstStyle/>
          <a:p>
            <a:r>
              <a:rPr lang="ru-RU" sz="2000" dirty="0" smtClean="0">
                <a:latin typeface="Times New Roman" pitchFamily="18" charset="0"/>
                <a:cs typeface="Times New Roman" pitchFamily="18" charset="0"/>
              </a:rPr>
              <a:t>«Почта духов» (1779)</a:t>
            </a:r>
            <a:br>
              <a:rPr lang="ru-RU" sz="2000" dirty="0" smtClean="0">
                <a:latin typeface="Times New Roman" pitchFamily="18" charset="0"/>
                <a:cs typeface="Times New Roman" pitchFamily="18" charset="0"/>
              </a:rPr>
            </a:br>
            <a:r>
              <a:rPr lang="ru-RU" sz="2000" dirty="0" smtClean="0">
                <a:latin typeface="Times New Roman" pitchFamily="18" charset="0"/>
                <a:cs typeface="Times New Roman" pitchFamily="18" charset="0"/>
              </a:rPr>
              <a:t>издатель </a:t>
            </a:r>
            <a:br>
              <a:rPr lang="ru-RU" sz="2000" dirty="0" smtClean="0">
                <a:latin typeface="Times New Roman" pitchFamily="18" charset="0"/>
                <a:cs typeface="Times New Roman" pitchFamily="18" charset="0"/>
              </a:rPr>
            </a:br>
            <a:r>
              <a:rPr lang="ru-RU" sz="2000" dirty="0" smtClean="0">
                <a:latin typeface="Times New Roman" pitchFamily="18" charset="0"/>
                <a:cs typeface="Times New Roman" pitchFamily="18" charset="0"/>
              </a:rPr>
              <a:t>Иван Андреевич Крылов</a:t>
            </a:r>
            <a:endParaRPr lang="ru-RU" sz="2000" dirty="0">
              <a:latin typeface="Times New Roman" pitchFamily="18" charset="0"/>
              <a:cs typeface="Times New Roman" pitchFamily="18" charset="0"/>
            </a:endParaRPr>
          </a:p>
        </p:txBody>
      </p:sp>
      <p:sp>
        <p:nvSpPr>
          <p:cNvPr id="3" name="Содержимое 2"/>
          <p:cNvSpPr>
            <a:spLocks noGrp="1"/>
          </p:cNvSpPr>
          <p:nvPr>
            <p:ph sz="half" idx="1"/>
          </p:nvPr>
        </p:nvSpPr>
        <p:spPr>
          <a:xfrm>
            <a:off x="457200" y="1600200"/>
            <a:ext cx="3971924" cy="4972072"/>
          </a:xfrm>
        </p:spPr>
        <p:txBody>
          <a:bodyPr>
            <a:noAutofit/>
          </a:bodyPr>
          <a:lstStyle/>
          <a:p>
            <a:pPr algn="just">
              <a:buNone/>
            </a:pPr>
            <a:r>
              <a:rPr lang="ru-RU" sz="1400" dirty="0" smtClean="0">
                <a:latin typeface="Times New Roman" pitchFamily="18" charset="0"/>
                <a:cs typeface="Times New Roman" pitchFamily="18" charset="0"/>
              </a:rPr>
              <a:t>«</a:t>
            </a:r>
            <a:r>
              <a:rPr lang="ru-RU" sz="1400" dirty="0" smtClean="0">
                <a:latin typeface="Times New Roman" pitchFamily="18" charset="0"/>
                <a:cs typeface="Times New Roman" pitchFamily="18" charset="0"/>
              </a:rPr>
              <a:t>Почта духов</a:t>
            </a:r>
            <a:r>
              <a:rPr lang="ru-RU" sz="1400" dirty="0" smtClean="0">
                <a:latin typeface="Times New Roman" pitchFamily="18" charset="0"/>
                <a:cs typeface="Times New Roman" pitchFamily="18" charset="0"/>
              </a:rPr>
              <a:t>» (1789) стал </a:t>
            </a:r>
            <a:r>
              <a:rPr lang="ru-RU" sz="1400" dirty="0" smtClean="0">
                <a:latin typeface="Times New Roman" pitchFamily="18" charset="0"/>
                <a:cs typeface="Times New Roman" pitchFamily="18" charset="0"/>
              </a:rPr>
              <a:t>ярким событием в литературной жизни. В журнале </a:t>
            </a:r>
            <a:r>
              <a:rPr lang="ru-RU" sz="1400" dirty="0" err="1" smtClean="0">
                <a:latin typeface="Times New Roman" pitchFamily="18" charset="0"/>
                <a:cs typeface="Times New Roman" pitchFamily="18" charset="0"/>
              </a:rPr>
              <a:t>редставлена</a:t>
            </a:r>
            <a:r>
              <a:rPr lang="ru-RU" sz="1400" dirty="0" smtClean="0">
                <a:latin typeface="Times New Roman" pitchFamily="18" charset="0"/>
                <a:cs typeface="Times New Roman" pitchFamily="18" charset="0"/>
              </a:rPr>
              <a:t> </a:t>
            </a:r>
            <a:r>
              <a:rPr lang="ru-RU" sz="1400" dirty="0" smtClean="0">
                <a:latin typeface="Times New Roman" pitchFamily="18" charset="0"/>
                <a:cs typeface="Times New Roman" pitchFamily="18" charset="0"/>
              </a:rPr>
              <a:t>переписка волшебника </a:t>
            </a:r>
            <a:r>
              <a:rPr lang="ru-RU" sz="1400" dirty="0" err="1" smtClean="0">
                <a:latin typeface="Times New Roman" pitchFamily="18" charset="0"/>
                <a:cs typeface="Times New Roman" pitchFamily="18" charset="0"/>
              </a:rPr>
              <a:t>Маликульмулька</a:t>
            </a:r>
            <a:r>
              <a:rPr lang="ru-RU" sz="1400" dirty="0" smtClean="0">
                <a:latin typeface="Times New Roman" pitchFamily="18" charset="0"/>
                <a:cs typeface="Times New Roman" pitchFamily="18" charset="0"/>
              </a:rPr>
              <a:t> с водяными, воздушными и подземными духами. </a:t>
            </a:r>
            <a:r>
              <a:rPr lang="ru-RU" sz="1400" dirty="0" smtClean="0">
                <a:latin typeface="Times New Roman" pitchFamily="18" charset="0"/>
                <a:cs typeface="Times New Roman" pitchFamily="18" charset="0"/>
              </a:rPr>
              <a:t> «</a:t>
            </a:r>
            <a:r>
              <a:rPr lang="ru-RU" sz="1400" dirty="0" smtClean="0">
                <a:latin typeface="Times New Roman" pitchFamily="18" charset="0"/>
                <a:cs typeface="Times New Roman" pitchFamily="18" charset="0"/>
              </a:rPr>
              <a:t>Почта духов» - энциклопедия нравов и жизни русского общества конца </a:t>
            </a:r>
            <a:r>
              <a:rPr lang="en-US" sz="1400" dirty="0" smtClean="0">
                <a:latin typeface="Times New Roman" pitchFamily="18" charset="0"/>
                <a:cs typeface="Times New Roman" pitchFamily="18" charset="0"/>
              </a:rPr>
              <a:t>XVIII </a:t>
            </a:r>
            <a:r>
              <a:rPr lang="ru-RU" sz="1400" dirty="0" smtClean="0">
                <a:latin typeface="Times New Roman" pitchFamily="18" charset="0"/>
                <a:cs typeface="Times New Roman" pitchFamily="18" charset="0"/>
              </a:rPr>
              <a:t> </a:t>
            </a:r>
            <a:r>
              <a:rPr lang="ru-RU" sz="1400" dirty="0" smtClean="0">
                <a:latin typeface="Times New Roman" pitchFamily="18" charset="0"/>
                <a:cs typeface="Times New Roman" pitchFamily="18" charset="0"/>
              </a:rPr>
              <a:t>в. </a:t>
            </a:r>
            <a:r>
              <a:rPr lang="en-US" sz="1400" dirty="0" smtClean="0">
                <a:latin typeface="Times New Roman" pitchFamily="18" charset="0"/>
                <a:cs typeface="Times New Roman" pitchFamily="18" charset="0"/>
              </a:rPr>
              <a:t> </a:t>
            </a:r>
            <a:r>
              <a:rPr lang="ru-RU" sz="1400" dirty="0" err="1" smtClean="0">
                <a:latin typeface="Times New Roman" pitchFamily="18" charset="0"/>
                <a:cs typeface="Times New Roman" pitchFamily="18" charset="0"/>
              </a:rPr>
              <a:t>Крыловская</a:t>
            </a:r>
            <a:r>
              <a:rPr lang="ru-RU" sz="1400" dirty="0" smtClean="0">
                <a:latin typeface="Times New Roman" pitchFamily="18" charset="0"/>
                <a:cs typeface="Times New Roman" pitchFamily="18" charset="0"/>
              </a:rPr>
              <a:t> </a:t>
            </a:r>
            <a:r>
              <a:rPr lang="ru-RU" sz="1400" dirty="0" smtClean="0">
                <a:latin typeface="Times New Roman" pitchFamily="18" charset="0"/>
                <a:cs typeface="Times New Roman" pitchFamily="18" charset="0"/>
              </a:rPr>
              <a:t>сатира затрагивает </a:t>
            </a:r>
            <a:r>
              <a:rPr lang="ru-RU" sz="1400" dirty="0" smtClean="0">
                <a:latin typeface="Times New Roman" pitchFamily="18" charset="0"/>
                <a:cs typeface="Times New Roman" pitchFamily="18" charset="0"/>
              </a:rPr>
              <a:t>помещичий </a:t>
            </a:r>
            <a:r>
              <a:rPr lang="ru-RU" sz="1400" dirty="0" smtClean="0">
                <a:latin typeface="Times New Roman" pitchFamily="18" charset="0"/>
                <a:cs typeface="Times New Roman" pitchFamily="18" charset="0"/>
              </a:rPr>
              <a:t>произвол, лицемерие, спесь, религиозное </a:t>
            </a:r>
            <a:r>
              <a:rPr lang="ru-RU" sz="1400" dirty="0" smtClean="0">
                <a:latin typeface="Times New Roman" pitchFamily="18" charset="0"/>
                <a:cs typeface="Times New Roman" pitchFamily="18" charset="0"/>
              </a:rPr>
              <a:t>ханжество</a:t>
            </a:r>
            <a:endParaRPr lang="ru-RU" sz="1400" dirty="0" smtClean="0">
              <a:latin typeface="Times New Roman" pitchFamily="18" charset="0"/>
              <a:cs typeface="Times New Roman" pitchFamily="18" charset="0"/>
            </a:endParaRPr>
          </a:p>
          <a:p>
            <a:pPr algn="just">
              <a:buNone/>
            </a:pPr>
            <a:r>
              <a:rPr lang="ru-RU" sz="1400" dirty="0" smtClean="0">
                <a:latin typeface="Times New Roman" pitchFamily="18" charset="0"/>
                <a:cs typeface="Times New Roman" pitchFamily="18" charset="0"/>
              </a:rPr>
              <a:t>Одной из важных тем публикаций Крылова является антикрепостническая тема. </a:t>
            </a:r>
            <a:r>
              <a:rPr lang="en-US" sz="1400" dirty="0" smtClean="0">
                <a:latin typeface="Times New Roman" pitchFamily="18" charset="0"/>
                <a:cs typeface="Times New Roman" pitchFamily="18" charset="0"/>
              </a:rPr>
              <a:t> </a:t>
            </a:r>
            <a:r>
              <a:rPr lang="ru-RU" sz="1400" dirty="0" smtClean="0">
                <a:latin typeface="Times New Roman" pitchFamily="18" charset="0"/>
                <a:cs typeface="Times New Roman" pitchFamily="18" charset="0"/>
              </a:rPr>
              <a:t>Так</a:t>
            </a:r>
            <a:r>
              <a:rPr lang="ru-RU" sz="1400" dirty="0" smtClean="0">
                <a:latin typeface="Times New Roman" pitchFamily="18" charset="0"/>
                <a:cs typeface="Times New Roman" pitchFamily="18" charset="0"/>
              </a:rPr>
              <a:t>, например, в письме 23 помещик </a:t>
            </a:r>
            <a:r>
              <a:rPr lang="ru-RU" sz="1400" dirty="0" err="1" smtClean="0">
                <a:latin typeface="Times New Roman" pitchFamily="18" charset="0"/>
                <a:cs typeface="Times New Roman" pitchFamily="18" charset="0"/>
              </a:rPr>
              <a:t>Промот</a:t>
            </a:r>
            <a:r>
              <a:rPr lang="ru-RU" sz="1400" dirty="0" smtClean="0">
                <a:latin typeface="Times New Roman" pitchFamily="18" charset="0"/>
                <a:cs typeface="Times New Roman" pitchFamily="18" charset="0"/>
              </a:rPr>
              <a:t> укоряет свою любовницу, он показывает ей перстни на своих руках и говорит</a:t>
            </a:r>
            <a:r>
              <a:rPr lang="ru-RU" sz="1400" dirty="0" smtClean="0">
                <a:latin typeface="Times New Roman" pitchFamily="18" charset="0"/>
                <a:cs typeface="Times New Roman" pitchFamily="18" charset="0"/>
              </a:rPr>
              <a:t>:</a:t>
            </a:r>
            <a:r>
              <a:rPr lang="en-US" sz="1400" dirty="0" smtClean="0">
                <a:latin typeface="Times New Roman" pitchFamily="18" charset="0"/>
                <a:cs typeface="Times New Roman" pitchFamily="18" charset="0"/>
              </a:rPr>
              <a:t> </a:t>
            </a:r>
            <a:r>
              <a:rPr lang="ru-RU" sz="1400" dirty="0" smtClean="0">
                <a:latin typeface="Times New Roman" pitchFamily="18" charset="0"/>
                <a:cs typeface="Times New Roman" pitchFamily="18" charset="0"/>
              </a:rPr>
              <a:t>Знай</a:t>
            </a:r>
            <a:r>
              <a:rPr lang="ru-RU" sz="1400" dirty="0" smtClean="0">
                <a:latin typeface="Times New Roman" pitchFamily="18" charset="0"/>
                <a:cs typeface="Times New Roman" pitchFamily="18" charset="0"/>
              </a:rPr>
              <a:t>, бесчеловечная, что на этих пальцах сидит мое село </a:t>
            </a:r>
            <a:r>
              <a:rPr lang="ru-RU" sz="1400" dirty="0" err="1" smtClean="0">
                <a:latin typeface="Times New Roman" pitchFamily="18" charset="0"/>
                <a:cs typeface="Times New Roman" pitchFamily="18" charset="0"/>
              </a:rPr>
              <a:t>Остатково</a:t>
            </a:r>
            <a:r>
              <a:rPr lang="ru-RU" sz="1400" dirty="0" smtClean="0">
                <a:latin typeface="Times New Roman" pitchFamily="18" charset="0"/>
                <a:cs typeface="Times New Roman" pitchFamily="18" charset="0"/>
              </a:rPr>
              <a:t>, , на ногах ношу я две деревни </a:t>
            </a:r>
            <a:r>
              <a:rPr lang="ru-RU" sz="1400" dirty="0" err="1" smtClean="0">
                <a:latin typeface="Times New Roman" pitchFamily="18" charset="0"/>
                <a:cs typeface="Times New Roman" pitchFamily="18" charset="0"/>
              </a:rPr>
              <a:t>Безжитову</a:t>
            </a:r>
            <a:r>
              <a:rPr lang="ru-RU" sz="1400" dirty="0" smtClean="0">
                <a:latin typeface="Times New Roman" pitchFamily="18" charset="0"/>
                <a:cs typeface="Times New Roman" pitchFamily="18" charset="0"/>
              </a:rPr>
              <a:t> и Грабленую; в этих часах ты видишь мое село </a:t>
            </a:r>
            <a:r>
              <a:rPr lang="ru-RU" sz="1400" dirty="0" err="1" smtClean="0">
                <a:latin typeface="Times New Roman" pitchFamily="18" charset="0"/>
                <a:cs typeface="Times New Roman" pitchFamily="18" charset="0"/>
              </a:rPr>
              <a:t>Частодавано</a:t>
            </a:r>
            <a:r>
              <a:rPr lang="ru-RU" sz="1400" dirty="0" smtClean="0">
                <a:latin typeface="Times New Roman" pitchFamily="18" charset="0"/>
                <a:cs typeface="Times New Roman" pitchFamily="18" charset="0"/>
              </a:rPr>
              <a:t>…я не могу взглянуть ни на один мой кафтан, …который бы не приводил мне на память заложенного села или деревни, или нескольких душ проданных в рекруты крепостных» </a:t>
            </a:r>
            <a:endParaRPr lang="en-US" sz="1400" dirty="0" smtClean="0">
              <a:latin typeface="Times New Roman" pitchFamily="18" charset="0"/>
              <a:cs typeface="Times New Roman" pitchFamily="18" charset="0"/>
            </a:endParaRPr>
          </a:p>
          <a:p>
            <a:pPr algn="just">
              <a:buNone/>
            </a:pPr>
            <a:endParaRPr lang="ru-RU" sz="1400" dirty="0" smtClean="0">
              <a:latin typeface="Times New Roman" pitchFamily="18" charset="0"/>
              <a:cs typeface="Times New Roman" pitchFamily="18" charset="0"/>
            </a:endParaRPr>
          </a:p>
        </p:txBody>
      </p:sp>
      <p:pic>
        <p:nvPicPr>
          <p:cNvPr id="24578" name="Picture 2" descr="C:\Users\Ольга\Desktop\Журналистика\Почта духов.jpg"/>
          <p:cNvPicPr>
            <a:picLocks noGrp="1" noChangeAspect="1" noChangeArrowheads="1"/>
          </p:cNvPicPr>
          <p:nvPr>
            <p:ph sz="half" idx="2"/>
          </p:nvPr>
        </p:nvPicPr>
        <p:blipFill>
          <a:blip r:embed="rId2" cstate="print"/>
          <a:srcRect/>
          <a:stretch>
            <a:fillRect/>
          </a:stretch>
        </p:blipFill>
        <p:spPr bwMode="auto">
          <a:xfrm>
            <a:off x="4929190" y="1357298"/>
            <a:ext cx="4226127" cy="2857520"/>
          </a:xfrm>
          <a:prstGeom prst="rect">
            <a:avLst/>
          </a:prstGeom>
          <a:noFill/>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Прямоугольник 4"/>
          <p:cNvSpPr/>
          <p:nvPr/>
        </p:nvSpPr>
        <p:spPr>
          <a:xfrm>
            <a:off x="0" y="285728"/>
            <a:ext cx="7786710" cy="646331"/>
          </a:xfrm>
          <a:prstGeom prst="rect">
            <a:avLst/>
          </a:prstGeom>
        </p:spPr>
        <p:txBody>
          <a:bodyPr wrap="square">
            <a:spAutoFit/>
          </a:bodyPr>
          <a:lstStyle/>
          <a:p>
            <a:pPr indent="457200"/>
            <a:r>
              <a:rPr lang="ru-RU" dirty="0" smtClean="0"/>
              <a:t>Сатирическая журнальная публицистика имела важное значение для развития общественной мысли и стилевого развития литературы. </a:t>
            </a:r>
            <a:endParaRPr lang="ru-RU" dirty="0"/>
          </a:p>
        </p:txBody>
      </p:sp>
      <p:pic>
        <p:nvPicPr>
          <p:cNvPr id="25602" name="Picture 2" descr="C:\Users\Ольга\Desktop\Журналистика\журналы обложки.jpg"/>
          <p:cNvPicPr>
            <a:picLocks noChangeAspect="1" noChangeArrowheads="1"/>
          </p:cNvPicPr>
          <p:nvPr/>
        </p:nvPicPr>
        <p:blipFill>
          <a:blip r:embed="rId2"/>
          <a:srcRect/>
          <a:stretch>
            <a:fillRect/>
          </a:stretch>
        </p:blipFill>
        <p:spPr bwMode="auto">
          <a:xfrm>
            <a:off x="1785918" y="1196864"/>
            <a:ext cx="5857916" cy="5089636"/>
          </a:xfrm>
          <a:prstGeom prst="rect">
            <a:avLst/>
          </a:prstGeom>
          <a:noFill/>
        </p:spPr>
      </p:pic>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Изящная">
  <a:themeElements>
    <a:clrScheme name="Изящная">
      <a:dk1>
        <a:sysClr val="windowText" lastClr="000000"/>
      </a:dk1>
      <a:lt1>
        <a:sysClr val="window" lastClr="FFFFFF"/>
      </a:lt1>
      <a:dk2>
        <a:srgbClr val="B13F9A"/>
      </a:dk2>
      <a:lt2>
        <a:srgbClr val="F4E7ED"/>
      </a:lt2>
      <a:accent1>
        <a:srgbClr val="B83D68"/>
      </a:accent1>
      <a:accent2>
        <a:srgbClr val="AC66BB"/>
      </a:accent2>
      <a:accent3>
        <a:srgbClr val="DE6C36"/>
      </a:accent3>
      <a:accent4>
        <a:srgbClr val="F9B639"/>
      </a:accent4>
      <a:accent5>
        <a:srgbClr val="CF6DA4"/>
      </a:accent5>
      <a:accent6>
        <a:srgbClr val="FA8D3D"/>
      </a:accent6>
      <a:hlink>
        <a:srgbClr val="FFDE66"/>
      </a:hlink>
      <a:folHlink>
        <a:srgbClr val="D490C5"/>
      </a:folHlink>
    </a:clrScheme>
    <a:fontScheme name="Изящная">
      <a:majorFont>
        <a:latin typeface="Trebuchet MS"/>
        <a:ea typeface=""/>
        <a:cs typeface=""/>
        <a:font script="Jpan" typeface="HG丸ｺﾞｼｯｸM-PRO"/>
        <a:font script="Hang" typeface="HY그래픽M"/>
        <a:font script="Hans" typeface="黑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Trebuchet MS"/>
        <a:ea typeface=""/>
        <a:cs typeface=""/>
        <a:font script="Jpan" typeface="HG丸ｺﾞｼｯｸM-PRO"/>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Изящная">
      <a:fillStyleLst>
        <a:solidFill>
          <a:schemeClr val="phClr"/>
        </a:solidFill>
        <a:gradFill rotWithShape="1">
          <a:gsLst>
            <a:gs pos="0">
              <a:schemeClr val="phClr">
                <a:tint val="15000"/>
                <a:satMod val="250000"/>
              </a:schemeClr>
            </a:gs>
            <a:gs pos="49000">
              <a:schemeClr val="phClr">
                <a:tint val="50000"/>
                <a:satMod val="200000"/>
              </a:schemeClr>
            </a:gs>
            <a:gs pos="49100">
              <a:schemeClr val="phClr">
                <a:tint val="64000"/>
                <a:satMod val="160000"/>
              </a:schemeClr>
            </a:gs>
            <a:gs pos="92000">
              <a:schemeClr val="phClr">
                <a:tint val="50000"/>
                <a:satMod val="200000"/>
              </a:schemeClr>
            </a:gs>
            <a:gs pos="100000">
              <a:schemeClr val="phClr">
                <a:tint val="43000"/>
                <a:satMod val="190000"/>
              </a:schemeClr>
            </a:gs>
          </a:gsLst>
          <a:lin ang="5400000" scaled="1"/>
        </a:gradFill>
        <a:gradFill rotWithShape="1">
          <a:gsLst>
            <a:gs pos="0">
              <a:schemeClr val="phClr">
                <a:tint val="74000"/>
              </a:schemeClr>
            </a:gs>
            <a:gs pos="49000">
              <a:schemeClr val="phClr">
                <a:tint val="96000"/>
                <a:shade val="84000"/>
                <a:satMod val="110000"/>
              </a:schemeClr>
            </a:gs>
            <a:gs pos="49100">
              <a:schemeClr val="phClr">
                <a:shade val="55000"/>
                <a:satMod val="150000"/>
              </a:schemeClr>
            </a:gs>
            <a:gs pos="92000">
              <a:schemeClr val="phClr">
                <a:tint val="98000"/>
                <a:shade val="90000"/>
                <a:satMod val="128000"/>
              </a:schemeClr>
            </a:gs>
            <a:gs pos="100000">
              <a:schemeClr val="phClr">
                <a:tint val="90000"/>
                <a:shade val="97000"/>
                <a:satMod val="128000"/>
              </a:schemeClr>
            </a:gs>
          </a:gsLst>
          <a:lin ang="5400000" scaled="1"/>
        </a:gradFill>
      </a:fillStyleLst>
      <a:lnStyleLst>
        <a:ln w="11430" cap="flat" cmpd="sng" algn="ctr">
          <a:solidFill>
            <a:schemeClr val="phClr"/>
          </a:solidFill>
          <a:prstDash val="solid"/>
        </a:ln>
        <a:ln w="40000" cap="flat" cmpd="sng" algn="ctr">
          <a:solidFill>
            <a:schemeClr val="phClr"/>
          </a:solidFill>
          <a:prstDash val="solid"/>
        </a:ln>
        <a:ln w="31800" cap="flat" cmpd="sng" algn="ctr">
          <a:solidFill>
            <a:schemeClr val="phClr"/>
          </a:solidFill>
          <a:prstDash val="solid"/>
        </a:ln>
      </a:lnStyleLst>
      <a:effectStyleLst>
        <a:effectStyle>
          <a:effectLst>
            <a:outerShdw blurRad="50800" dist="25000" dir="5400000" rotWithShape="0">
              <a:schemeClr val="phClr">
                <a:shade val="30000"/>
                <a:satMod val="150000"/>
                <a:alpha val="38000"/>
              </a:schemeClr>
            </a:outerShdw>
          </a:effectLst>
        </a:effectStyle>
        <a:effectStyle>
          <a:effectLst>
            <a:outerShdw blurRad="39000" dist="25400" dir="5400000" rotWithShape="0">
              <a:schemeClr val="phClr">
                <a:shade val="33000"/>
                <a:alpha val="83000"/>
              </a:schemeClr>
            </a:outerShdw>
          </a:effectLst>
        </a:effectStyle>
        <a:effectStyle>
          <a:effectLst>
            <a:outerShdw blurRad="39000" dist="25400" dir="5400000" rotWithShape="0">
              <a:schemeClr val="phClr">
                <a:shade val="33000"/>
                <a:alpha val="83000"/>
              </a:schemeClr>
            </a:outerShdw>
          </a:effectLst>
          <a:scene3d>
            <a:camera prst="orthographicFront" fov="0">
              <a:rot lat="0" lon="0" rev="0"/>
            </a:camera>
            <a:lightRig rig="contrasting" dir="t">
              <a:rot lat="0" lon="0" rev="1500000"/>
            </a:lightRig>
          </a:scene3d>
          <a:sp3d extrusionH="127000" prstMaterial="powder">
            <a:bevelT w="50800" h="63500"/>
          </a:sp3d>
        </a:effectStyle>
      </a:effectStyleLst>
      <a:bgFillStyleLst>
        <a:solidFill>
          <a:schemeClr val="phClr"/>
        </a:solidFill>
        <a:gradFill rotWithShape="1">
          <a:gsLst>
            <a:gs pos="0">
              <a:schemeClr val="phClr">
                <a:tint val="78000"/>
                <a:satMod val="220000"/>
              </a:schemeClr>
            </a:gs>
            <a:gs pos="100000">
              <a:schemeClr val="phClr">
                <a:shade val="35000"/>
                <a:satMod val="155000"/>
              </a:schemeClr>
            </a:gs>
          </a:gsLst>
          <a:path path="circle">
            <a:fillToRect l="50000" t="50000" r="50000" b="50000"/>
          </a:path>
        </a:gradFill>
        <a:blipFill>
          <a:blip xmlns:r="http://schemas.openxmlformats.org/officeDocument/2006/relationships" r:embed="rId1">
            <a:duotone>
              <a:schemeClr val="phClr">
                <a:shade val="60000"/>
                <a:satMod val="180000"/>
              </a:schemeClr>
              <a:schemeClr val="phClr">
                <a:tint val="500"/>
                <a:satMod val="150000"/>
              </a:schemeClr>
            </a:duotone>
          </a:blip>
          <a:tile tx="0" ty="0" sx="50000" sy="5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Apex</Template>
  <TotalTime>268</TotalTime>
  <Words>1824</Words>
  <Application>Microsoft Office PowerPoint</Application>
  <PresentationFormat>Экран (4:3)</PresentationFormat>
  <Paragraphs>97</Paragraphs>
  <Slides>16</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16</vt:i4>
      </vt:variant>
    </vt:vector>
  </HeadingPairs>
  <TitlesOfParts>
    <vt:vector size="17" baseType="lpstr">
      <vt:lpstr>Изящная</vt:lpstr>
      <vt:lpstr>Русская журналистика VIII века. Журнальная сатира</vt:lpstr>
      <vt:lpstr>Немного истории</vt:lpstr>
      <vt:lpstr>«ВЕДОМОСТИ» – первая русская печатная газета </vt:lpstr>
      <vt:lpstr>Сатирическая журналистика  второй половины XVIII века</vt:lpstr>
      <vt:lpstr>«Трудолюбивая пчела» ‑  первый русский частный журнал </vt:lpstr>
      <vt:lpstr>Расцвет русской журнальной деятельности начинается со времени царствования Екатерины II, в конце 60-х гг.  Инициатором начала русской журналистики стала сама  императрица Екатерина II.   Главные темы русских журналов этого времени – тема власти и духовного облика дворянства и тема крепостного права.  </vt:lpstr>
      <vt:lpstr>Слайд 7</vt:lpstr>
      <vt:lpstr>Журналы Михаила Дмитриевича Чулкова  </vt:lpstr>
      <vt:lpstr>Журнал «Адская почта» (1769-1774).  Издатель Федор Эмин</vt:lpstr>
      <vt:lpstr>Журналы  Николая Ивановича Новикова  (1744-1818)</vt:lpstr>
      <vt:lpstr>Слайд 11</vt:lpstr>
      <vt:lpstr>Слайд 12</vt:lpstr>
      <vt:lpstr>Слайд 13</vt:lpstr>
      <vt:lpstr>Слайд 14</vt:lpstr>
      <vt:lpstr>«Почта духов» (1779) издатель  Иван Андреевич Крылов</vt:lpstr>
      <vt:lpstr>Слайд 16</vt:lpstr>
    </vt:vector>
  </TitlesOfParts>
  <Company>HP</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Русская журналистика VIII века. Журнальная сатира</dc:title>
  <dc:creator>HP</dc:creator>
  <cp:lastModifiedBy>HP</cp:lastModifiedBy>
  <cp:revision>33</cp:revision>
  <dcterms:created xsi:type="dcterms:W3CDTF">2021-11-30T15:05:43Z</dcterms:created>
  <dcterms:modified xsi:type="dcterms:W3CDTF">2021-11-30T20:04:48Z</dcterms:modified>
</cp:coreProperties>
</file>