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60" r:id="rId6"/>
    <p:sldId id="259" r:id="rId7"/>
    <p:sldId id="261" r:id="rId8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12B56F-E51D-4D58-AE29-E1F200D44E22}" type="datetimeFigureOut">
              <a:rPr lang="ru-RU"/>
              <a:pPr>
                <a:defRPr/>
              </a:pPr>
              <a:t>13.02.2026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0E9AC5-C874-41BA-8BB7-5E35063B7C81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930132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3A249-E1B0-45FA-96AA-84C5213961F5}" type="datetimeFigureOut">
              <a:rPr lang="ru-RU"/>
              <a:pPr>
                <a:defRPr/>
              </a:pPr>
              <a:t>13.02.2026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A47B5F-1F33-42D3-89B2-1433A9FD70E2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792975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1CC96-95B8-4DA6-B165-4D4D12800AB4}" type="datetimeFigureOut">
              <a:rPr lang="ru-RU"/>
              <a:pPr>
                <a:defRPr/>
              </a:pPr>
              <a:t>13.02.2026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7F86CD-F973-4334-A014-B41E3FC701D6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250991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58E2CE-14D1-4432-8EC7-BB9ED14AF21E}" type="datetimeFigureOut">
              <a:rPr lang="ru-RU"/>
              <a:pPr>
                <a:defRPr/>
              </a:pPr>
              <a:t>13.02.2026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DB4583-B4BF-4893-8FA4-CF59188A07B5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765510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F12CA1-4298-41AA-899F-11FB7A886533}" type="datetimeFigureOut">
              <a:rPr lang="ru-RU"/>
              <a:pPr>
                <a:defRPr/>
              </a:pPr>
              <a:t>13.02.2026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C50C31-4009-4685-8A35-FCEA08F7F824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8071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88CC90-D71C-4C3E-A78C-CCF6ED1BB871}" type="datetimeFigureOut">
              <a:rPr lang="ru-RU"/>
              <a:pPr>
                <a:defRPr/>
              </a:pPr>
              <a:t>13.02.2026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87091F-54C5-4D2E-A4BD-3E6AD3F99740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522464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AE26C7-B5A0-48DE-B980-2125729479EC}" type="datetimeFigureOut">
              <a:rPr lang="ru-RU"/>
              <a:pPr>
                <a:defRPr/>
              </a:pPr>
              <a:t>13.02.2026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5B195D-9101-4920-AF1A-AA615D58A922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201314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2CF1D0-8FC8-4864-9065-790C947EA00B}" type="datetimeFigureOut">
              <a:rPr lang="ru-RU"/>
              <a:pPr>
                <a:defRPr/>
              </a:pPr>
              <a:t>13.02.2026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B2B229-60E2-45E2-B6F1-DB40C359D1E6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196376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529AA-C575-4D6A-B47A-357630B7727A}" type="datetimeFigureOut">
              <a:rPr lang="ru-RU"/>
              <a:pPr>
                <a:defRPr/>
              </a:pPr>
              <a:t>13.02.2026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F53C37-57EE-482D-9BB6-0676FCA0C1FB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382943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0C185B-A47A-4378-8CB0-696E1DE83CDC}" type="datetimeFigureOut">
              <a:rPr lang="ru-RU"/>
              <a:pPr>
                <a:defRPr/>
              </a:pPr>
              <a:t>13.02.2026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D7212B-1CD2-48A1-88B5-63B8169DB136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961583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FE5FF-D6AE-454B-AC75-C92542126FCA}" type="datetimeFigureOut">
              <a:rPr lang="ru-RU"/>
              <a:pPr>
                <a:defRPr/>
              </a:pPr>
              <a:t>13.02.2026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DE1DA8-60F2-4A6D-8243-35CFC58A8F6D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714661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27B5AB8-4AE7-4A90-A191-D8DCE1F9CA0A}" type="datetimeFigureOut">
              <a:rPr lang="ru-RU"/>
              <a:pPr>
                <a:defRPr/>
              </a:pPr>
              <a:t>13.02.2026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DB9B9839-9E17-4101-B4CD-B23503294068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" Target="slide3.xml"/><Relationship Id="rId7" Type="http://schemas.openxmlformats.org/officeDocument/2006/relationships/slide" Target="slide7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5" Type="http://schemas.openxmlformats.org/officeDocument/2006/relationships/slide" Target="slide5.xml"/><Relationship Id="rId4" Type="http://schemas.openxmlformats.org/officeDocument/2006/relationships/slide" Target="slide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slide" Target="slide2.xml"/><Relationship Id="rId7" Type="http://schemas.openxmlformats.org/officeDocument/2006/relationships/slide" Target="slide6.xml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5" Type="http://schemas.openxmlformats.org/officeDocument/2006/relationships/slide" Target="slide4.xml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slide" Target="slide2.xml"/><Relationship Id="rId7" Type="http://schemas.openxmlformats.org/officeDocument/2006/relationships/slide" Target="slide6.xml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5" Type="http://schemas.openxmlformats.org/officeDocument/2006/relationships/slide" Target="slide4.xml"/><Relationship Id="rId4" Type="http://schemas.openxmlformats.org/officeDocument/2006/relationships/slide" Target="slide3.xml"/><Relationship Id="rId9" Type="http://schemas.openxmlformats.org/officeDocument/2006/relationships/hyperlink" Target="https://izi.travel/ru/db20-vladikavkazskiy-zoopark-audiogid/ru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slide" Target="slide7.xml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5" Type="http://schemas.openxmlformats.org/officeDocument/2006/relationships/slide" Target="slide5.xml"/><Relationship Id="rId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6.jpeg"/><Relationship Id="rId3" Type="http://schemas.openxmlformats.org/officeDocument/2006/relationships/slide" Target="slide2.xml"/><Relationship Id="rId7" Type="http://schemas.openxmlformats.org/officeDocument/2006/relationships/slide" Target="slide6.xml"/><Relationship Id="rId12" Type="http://schemas.openxmlformats.org/officeDocument/2006/relationships/image" Target="../media/image5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11" Type="http://schemas.openxmlformats.org/officeDocument/2006/relationships/image" Target="../media/image4.png"/><Relationship Id="rId5" Type="http://schemas.openxmlformats.org/officeDocument/2006/relationships/slide" Target="slide4.xml"/><Relationship Id="rId10" Type="http://schemas.openxmlformats.org/officeDocument/2006/relationships/image" Target="../media/image3.png"/><Relationship Id="rId4" Type="http://schemas.openxmlformats.org/officeDocument/2006/relationships/slide" Target="slide3.xml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" Target="slide2.xml"/><Relationship Id="rId7" Type="http://schemas.openxmlformats.org/officeDocument/2006/relationships/slide" Target="slide7.xml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5" Type="http://schemas.openxmlformats.org/officeDocument/2006/relationships/slide" Target="slide4.xml"/><Relationship Id="rId10" Type="http://schemas.openxmlformats.org/officeDocument/2006/relationships/image" Target="../media/image9.jpeg"/><Relationship Id="rId4" Type="http://schemas.openxmlformats.org/officeDocument/2006/relationships/slide" Target="slide3.xml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slide" Target="slide2.xml"/><Relationship Id="rId7" Type="http://schemas.openxmlformats.org/officeDocument/2006/relationships/slide" Target="slide6.xml"/><Relationship Id="rId12" Type="http://schemas.openxmlformats.org/officeDocument/2006/relationships/hyperlink" Target="https://izi.travel/ru/help/production/how-to-create-an-outdoor-tour" TargetMode="External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11" Type="http://schemas.openxmlformats.org/officeDocument/2006/relationships/hyperlink" Target="http://cytoplazma.ru/kozerog_sibirskiy.html" TargetMode="External"/><Relationship Id="rId5" Type="http://schemas.openxmlformats.org/officeDocument/2006/relationships/slide" Target="slide4.xml"/><Relationship Id="rId10" Type="http://schemas.openxmlformats.org/officeDocument/2006/relationships/hyperlink" Target="http://zoo-dom.com.ua/articles/2419.htm" TargetMode="External"/><Relationship Id="rId4" Type="http://schemas.openxmlformats.org/officeDocument/2006/relationships/slide" Target="slide3.xml"/><Relationship Id="rId9" Type="http://schemas.openxmlformats.org/officeDocument/2006/relationships/hyperlink" Target="http://zoo.rin.ru/cgi-bin/index.pl?art=7422&amp;idr=449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85750"/>
            <a:ext cx="9001125" cy="592931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14625" y="6215063"/>
            <a:ext cx="428625" cy="42862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1</a:t>
            </a:r>
          </a:p>
        </p:txBody>
      </p:sp>
      <p:sp>
        <p:nvSpPr>
          <p:cNvPr id="6" name="Прямоугольник 5">
            <a:hlinkClick r:id="rId2" action="ppaction://hlinksldjump"/>
          </p:cNvPr>
          <p:cNvSpPr/>
          <p:nvPr/>
        </p:nvSpPr>
        <p:spPr>
          <a:xfrm>
            <a:off x="3286116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2" action="ppaction://hlinksldjump"/>
              </a:rPr>
              <a:t>2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857620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3" action="ppaction://hlinksldjump"/>
              </a:rPr>
              <a:t>3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429124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4" action="ppaction://hlinksldjump"/>
              </a:rPr>
              <a:t>4</a:t>
            </a:r>
            <a:endParaRPr lang="ru-RU" dirty="0"/>
          </a:p>
        </p:txBody>
      </p:sp>
      <p:sp>
        <p:nvSpPr>
          <p:cNvPr id="9" name="Прямоугольник 8">
            <a:hlinkClick r:id="rId5" action="ppaction://hlinksldjump"/>
          </p:cNvPr>
          <p:cNvSpPr/>
          <p:nvPr/>
        </p:nvSpPr>
        <p:spPr>
          <a:xfrm>
            <a:off x="5000628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5" action="ppaction://hlinksldjump"/>
              </a:rPr>
              <a:t>5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572132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6" action="ppaction://hlinksldjump"/>
              </a:rPr>
              <a:t>6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143636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7" action="ppaction://hlinksldjump"/>
              </a:rPr>
              <a:t>7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143125" y="6215063"/>
            <a:ext cx="428625" cy="42862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7" name="Прямоугольник 26">
            <a:hlinkClick r:id="" action="ppaction://hlinkshowjump?jump=nextslide"/>
          </p:cNvPr>
          <p:cNvSpPr/>
          <p:nvPr/>
        </p:nvSpPr>
        <p:spPr>
          <a:xfrm>
            <a:off x="6715140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8" name="Равнобедренный треугольник 27"/>
          <p:cNvSpPr/>
          <p:nvPr/>
        </p:nvSpPr>
        <p:spPr>
          <a:xfrm rot="16200000">
            <a:off x="2214563" y="6357938"/>
            <a:ext cx="214312" cy="214312"/>
          </a:xfrm>
          <a:prstGeom prst="triangle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9" name="Равнобедренный треугольник 28">
            <a:hlinkClick r:id="" action="ppaction://hlinkshowjump?jump=nextslide"/>
          </p:cNvPr>
          <p:cNvSpPr/>
          <p:nvPr/>
        </p:nvSpPr>
        <p:spPr>
          <a:xfrm rot="5400000">
            <a:off x="6858001" y="6357937"/>
            <a:ext cx="214312" cy="214313"/>
          </a:xfrm>
          <a:prstGeom prst="triangle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4438" y="2000250"/>
            <a:ext cx="7358062" cy="85725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2500" dirty="0" smtClean="0"/>
              <a:t/>
            </a:r>
            <a:br>
              <a:rPr lang="ru-RU" sz="2500" dirty="0" smtClean="0"/>
            </a:br>
            <a:r>
              <a:rPr lang="ru-RU" sz="3200" b="1" dirty="0" smtClean="0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Проект </a:t>
            </a:r>
            <a:r>
              <a:rPr lang="ru-RU" sz="2500" b="1" dirty="0" smtClean="0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500" b="1" dirty="0" smtClean="0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z="2400" b="1" dirty="0" err="1" smtClean="0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аудиогида</a:t>
            </a:r>
            <a:r>
              <a:rPr lang="ru-RU" sz="2400" b="1" dirty="0" smtClean="0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 по Владикавказскому зоопарку</a:t>
            </a:r>
            <a:endParaRPr lang="ru-RU" sz="2400" dirty="0" smtClean="0">
              <a:solidFill>
                <a:srgbClr val="17375E"/>
              </a:solidFill>
            </a:endParaRPr>
          </a:p>
        </p:txBody>
      </p:sp>
      <p:sp>
        <p:nvSpPr>
          <p:cNvPr id="207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43188" y="3143250"/>
            <a:ext cx="6286500" cy="2428875"/>
          </a:xfrm>
        </p:spPr>
        <p:txBody>
          <a:bodyPr/>
          <a:lstStyle/>
          <a:p>
            <a:pPr algn="r" eaLnBrk="1" hangingPunct="1"/>
            <a:r>
              <a:rPr lang="en-BZ" altLang="en-US" sz="1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</a:t>
            </a:r>
            <a:r>
              <a:rPr lang="ru-RU" altLang="en-US" sz="1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Работу выполнил:                                                                                                          </a:t>
            </a:r>
            <a:r>
              <a:rPr lang="en-BZ" altLang="en-US" sz="1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ru-RU" altLang="en-US" sz="1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Габуев Олег Константинович</a:t>
            </a:r>
          </a:p>
          <a:p>
            <a:pPr algn="r" eaLnBrk="1" hangingPunct="1"/>
            <a:r>
              <a:rPr lang="ru-RU" altLang="en-US" sz="1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СОШ № 30</a:t>
            </a:r>
            <a:endParaRPr lang="en-BZ" altLang="en-US" sz="16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eaLnBrk="1" hangingPunct="1"/>
            <a:r>
              <a:rPr lang="ru-RU" altLang="en-US" sz="1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Владикавказ                                                                                                        </a:t>
            </a:r>
            <a:r>
              <a:rPr lang="en-BZ" altLang="en-US" sz="1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altLang="en-US" sz="1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класс</a:t>
            </a:r>
          </a:p>
          <a:p>
            <a:pPr algn="l" eaLnBrk="1" hangingPunct="1"/>
            <a:endParaRPr lang="ru-RU" altLang="en-US" sz="16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eaLnBrk="1" hangingPunct="1"/>
            <a:r>
              <a:rPr lang="en-BZ" altLang="en-US" sz="1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</a:t>
            </a:r>
            <a:r>
              <a:rPr lang="ru-RU" altLang="en-US" sz="1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Научный руководитель:                                                                        </a:t>
            </a:r>
            <a:r>
              <a:rPr lang="en-BZ" altLang="en-US" sz="1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</a:t>
            </a:r>
            <a:r>
              <a:rPr lang="ru-RU" altLang="en-US" sz="1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Данильянц Рита Рубеновна</a:t>
            </a:r>
          </a:p>
          <a:p>
            <a:pPr algn="l" eaLnBrk="1" hangingPunct="1"/>
            <a:r>
              <a:rPr lang="en-BZ" altLang="en-US" sz="1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</a:t>
            </a:r>
            <a:r>
              <a:rPr lang="ru-RU" altLang="en-US" sz="1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начальных классов</a:t>
            </a:r>
          </a:p>
          <a:p>
            <a:pPr algn="l" eaLnBrk="1" hangingPunct="1"/>
            <a:r>
              <a:rPr lang="en-BZ" altLang="en-US" sz="1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</a:t>
            </a:r>
            <a:r>
              <a:rPr lang="ru-RU" altLang="en-US" sz="1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высшей категории</a:t>
            </a:r>
            <a:endParaRPr lang="ru-RU" altLang="en-US" sz="1600" b="1" smtClean="0">
              <a:solidFill>
                <a:srgbClr val="002060"/>
              </a:solidFill>
            </a:endParaRPr>
          </a:p>
        </p:txBody>
      </p:sp>
      <p:pic>
        <p:nvPicPr>
          <p:cNvPr id="19" name="Рисунок 18" descr="https://xn--j1aaidmgm0e.xn--p1ai/upload/image/00/93/e4/0093e4554b73f81d98ab8305d3f8ae554f7f67c5.jpg"/>
          <p:cNvPicPr/>
          <p:nvPr/>
        </p:nvPicPr>
        <p:blipFill>
          <a:blip r:embed="rId8"/>
          <a:srcRect l="17958" t="6154" r="18225" b="5000"/>
          <a:stretch>
            <a:fillRect/>
          </a:stretch>
        </p:blipFill>
        <p:spPr bwMode="auto">
          <a:xfrm>
            <a:off x="357158" y="357166"/>
            <a:ext cx="8501122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2079" name="Rectangle 31"/>
          <p:cNvSpPr>
            <a:spLocks noChangeArrowheads="1"/>
          </p:cNvSpPr>
          <p:nvPr/>
        </p:nvSpPr>
        <p:spPr bwMode="auto">
          <a:xfrm>
            <a:off x="214313" y="3214688"/>
            <a:ext cx="44211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904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altLang="en-US" sz="2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Номинация: « Гостям из будущего »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714612" y="6215058"/>
            <a:ext cx="428628" cy="42862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2" action="ppaction://hlinksldjump"/>
              </a:rPr>
              <a:t>1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86125" y="6215063"/>
            <a:ext cx="428625" cy="42862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3" action="ppaction://hlinksldjump"/>
              </a:rPr>
              <a:t>2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857620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4" action="ppaction://hlinksldjump"/>
              </a:rPr>
              <a:t>3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429124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5" action="ppaction://hlinksldjump"/>
              </a:rPr>
              <a:t>4</a:t>
            </a:r>
            <a:endParaRPr lang="ru-RU" dirty="0"/>
          </a:p>
        </p:txBody>
      </p:sp>
      <p:sp>
        <p:nvSpPr>
          <p:cNvPr id="9" name="Прямоугольник 8">
            <a:hlinkClick r:id="rId6" action="ppaction://hlinksldjump"/>
          </p:cNvPr>
          <p:cNvSpPr/>
          <p:nvPr/>
        </p:nvSpPr>
        <p:spPr>
          <a:xfrm>
            <a:off x="5000628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6" action="ppaction://hlinksldjump"/>
              </a:rPr>
              <a:t>5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572132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7" action="ppaction://hlinksldjump"/>
              </a:rPr>
              <a:t>6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143636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8" action="ppaction://hlinksldjump"/>
              </a:rPr>
              <a:t>7</a:t>
            </a:r>
            <a:endParaRPr lang="ru-RU" dirty="0"/>
          </a:p>
        </p:txBody>
      </p:sp>
      <p:sp>
        <p:nvSpPr>
          <p:cNvPr id="12" name="Прямоугольник 11">
            <a:hlinkClick r:id="" action="ppaction://hlinkshowjump?jump=previousslide"/>
          </p:cNvPr>
          <p:cNvSpPr/>
          <p:nvPr/>
        </p:nvSpPr>
        <p:spPr>
          <a:xfrm>
            <a:off x="2143108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3" name="Равнобедренный треугольник 12">
            <a:hlinkClick r:id="" action="ppaction://hlinkshowjump?jump=previousslide"/>
          </p:cNvPr>
          <p:cNvSpPr/>
          <p:nvPr/>
        </p:nvSpPr>
        <p:spPr>
          <a:xfrm rot="16200000">
            <a:off x="2178844" y="6322219"/>
            <a:ext cx="285750" cy="214312"/>
          </a:xfrm>
          <a:prstGeom prst="triangle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Прямоугольник 13">
            <a:hlinkClick r:id="" action="ppaction://hlinkshowjump?jump=nextslide"/>
          </p:cNvPr>
          <p:cNvSpPr/>
          <p:nvPr/>
        </p:nvSpPr>
        <p:spPr>
          <a:xfrm>
            <a:off x="6715140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5" name="Равнобедренный треугольник 14">
            <a:hlinkClick r:id="" action="ppaction://hlinkshowjump?jump=nextslide"/>
          </p:cNvPr>
          <p:cNvSpPr/>
          <p:nvPr/>
        </p:nvSpPr>
        <p:spPr>
          <a:xfrm rot="5400000">
            <a:off x="6750844" y="6322219"/>
            <a:ext cx="285750" cy="214312"/>
          </a:xfrm>
          <a:prstGeom prst="triangle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14313" y="214313"/>
            <a:ext cx="8715375" cy="5929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10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50"/>
            <a:ext cx="7772400" cy="928688"/>
          </a:xfrm>
        </p:spPr>
        <p:txBody>
          <a:bodyPr/>
          <a:lstStyle/>
          <a:p>
            <a:pPr eaLnBrk="1" hangingPunct="1"/>
            <a:r>
              <a:rPr lang="ru-RU" altLang="en-US" sz="3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</a:p>
        </p:txBody>
      </p:sp>
      <p:sp>
        <p:nvSpPr>
          <p:cNvPr id="310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63" y="1571625"/>
            <a:ext cx="8215312" cy="3567113"/>
          </a:xfrm>
        </p:spPr>
        <p:txBody>
          <a:bodyPr/>
          <a:lstStyle/>
          <a:p>
            <a:pPr algn="l" eaLnBrk="1" hangingPunct="1">
              <a:buFont typeface="Wingdings" panose="05000000000000000000" pitchFamily="2" charset="2"/>
              <a:buChar char="Ø"/>
            </a:pPr>
            <a:r>
              <a:rPr lang="ru-RU" altLang="en-US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</a:p>
          <a:p>
            <a:pPr algn="l" eaLnBrk="1" hangingPunct="1">
              <a:buFont typeface="Wingdings" panose="05000000000000000000" pitchFamily="2" charset="2"/>
              <a:buChar char="Ø"/>
            </a:pPr>
            <a:r>
              <a:rPr lang="ru-RU" altLang="en-US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и задачи</a:t>
            </a:r>
          </a:p>
          <a:p>
            <a:pPr algn="l" eaLnBrk="1" hangingPunct="1">
              <a:buFont typeface="Wingdings" panose="05000000000000000000" pitchFamily="2" charset="2"/>
              <a:buChar char="Ø"/>
            </a:pPr>
            <a:r>
              <a:rPr lang="ru-RU" altLang="en-US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аудиогида</a:t>
            </a:r>
          </a:p>
          <a:p>
            <a:pPr algn="l" eaLnBrk="1" hangingPunct="1">
              <a:buFont typeface="Wingdings" panose="05000000000000000000" pitchFamily="2" charset="2"/>
              <a:buChar char="Ø"/>
            </a:pPr>
            <a:r>
              <a:rPr lang="ru-RU" altLang="en-US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</a:p>
          <a:p>
            <a:pPr algn="l" eaLnBrk="1" hangingPunct="1">
              <a:buFont typeface="Wingdings" panose="05000000000000000000" pitchFamily="2" charset="2"/>
              <a:buChar char="Ø"/>
            </a:pPr>
            <a:r>
              <a:rPr lang="ru-RU" altLang="en-US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источников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313" y="214313"/>
            <a:ext cx="8715375" cy="5929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Новизна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714612" y="6215058"/>
            <a:ext cx="428628" cy="42862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2" action="ppaction://hlinksldjump"/>
              </a:rPr>
              <a:t>1</a:t>
            </a:r>
            <a:endParaRPr lang="ru-RU" dirty="0"/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3286116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3" action="ppaction://hlinksldjump"/>
              </a:rPr>
              <a:t>2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857625" y="6215063"/>
            <a:ext cx="428625" cy="42862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4" action="ppaction://hlinksldjump"/>
              </a:rPr>
              <a:t>3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429124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5" action="ppaction://hlinksldjump"/>
              </a:rPr>
              <a:t>4</a:t>
            </a:r>
            <a:endParaRPr lang="ru-RU" dirty="0"/>
          </a:p>
        </p:txBody>
      </p:sp>
      <p:sp>
        <p:nvSpPr>
          <p:cNvPr id="9" name="Прямоугольник 8">
            <a:hlinkClick r:id="rId6" action="ppaction://hlinksldjump"/>
          </p:cNvPr>
          <p:cNvSpPr/>
          <p:nvPr/>
        </p:nvSpPr>
        <p:spPr>
          <a:xfrm>
            <a:off x="5000628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6" action="ppaction://hlinksldjump"/>
              </a:rPr>
              <a:t>5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572132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7" action="ppaction://hlinksldjump"/>
              </a:rPr>
              <a:t>6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143636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8" action="ppaction://hlinksldjump"/>
              </a:rPr>
              <a:t>7</a:t>
            </a:r>
            <a:endParaRPr lang="ru-RU" dirty="0"/>
          </a:p>
        </p:txBody>
      </p:sp>
      <p:sp>
        <p:nvSpPr>
          <p:cNvPr id="12" name="Прямоугольник 11">
            <a:hlinkClick r:id="" action="ppaction://hlinkshowjump?jump=previousslide"/>
          </p:cNvPr>
          <p:cNvSpPr/>
          <p:nvPr/>
        </p:nvSpPr>
        <p:spPr>
          <a:xfrm>
            <a:off x="2143108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3" name="Равнобедренный треугольник 12">
            <a:hlinkClick r:id="" action="ppaction://hlinkshowjump?jump=previousslide"/>
          </p:cNvPr>
          <p:cNvSpPr/>
          <p:nvPr/>
        </p:nvSpPr>
        <p:spPr>
          <a:xfrm rot="16200000">
            <a:off x="2214563" y="6357938"/>
            <a:ext cx="214312" cy="214312"/>
          </a:xfrm>
          <a:prstGeom prst="triangle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Прямоугольник 13">
            <a:hlinkClick r:id="" action="ppaction://hlinkshowjump?jump=nextslide"/>
          </p:cNvPr>
          <p:cNvSpPr/>
          <p:nvPr/>
        </p:nvSpPr>
        <p:spPr>
          <a:xfrm>
            <a:off x="6715140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5" name="Равнобедренный треугольник 14">
            <a:hlinkClick r:id="" action="ppaction://hlinkshowjump?jump=nextslide"/>
          </p:cNvPr>
          <p:cNvSpPr/>
          <p:nvPr/>
        </p:nvSpPr>
        <p:spPr>
          <a:xfrm rot="5400000">
            <a:off x="6858001" y="6357937"/>
            <a:ext cx="214312" cy="214313"/>
          </a:xfrm>
          <a:prstGeom prst="triangle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26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25"/>
            <a:ext cx="7772400" cy="785813"/>
          </a:xfrm>
        </p:spPr>
        <p:txBody>
          <a:bodyPr/>
          <a:lstStyle/>
          <a:p>
            <a:pPr eaLnBrk="1" hangingPunct="1"/>
            <a:r>
              <a:rPr lang="ru-RU" altLang="en-US" sz="3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500" y="1643063"/>
            <a:ext cx="8072438" cy="39957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>Новизна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Новизна</a:t>
            </a:r>
            <a:endParaRPr lang="ru-RU" dirty="0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571500" y="1643063"/>
          <a:ext cx="8072438" cy="1571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88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28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08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71625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Просветительская работа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Использование современных технологий</a:t>
                      </a:r>
                      <a:endParaRPr lang="ru-RU" sz="2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Привлечение большего числа посетителей</a:t>
                      </a:r>
                      <a:endParaRPr lang="ru-RU" sz="2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20" name="Прямая со стрелкой 19"/>
          <p:cNvCxnSpPr/>
          <p:nvPr/>
        </p:nvCxnSpPr>
        <p:spPr>
          <a:xfrm rot="10800000" flipV="1">
            <a:off x="2071688" y="1071563"/>
            <a:ext cx="2357437" cy="5715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4643438" y="1071563"/>
            <a:ext cx="2428875" cy="5715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rot="5400000">
            <a:off x="4321176" y="1392237"/>
            <a:ext cx="501650" cy="317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41" name="Rectangle 1"/>
          <p:cNvSpPr>
            <a:spLocks noChangeArrowheads="1"/>
          </p:cNvSpPr>
          <p:nvPr/>
        </p:nvSpPr>
        <p:spPr bwMode="auto">
          <a:xfrm>
            <a:off x="357188" y="4071938"/>
            <a:ext cx="8429625" cy="273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en-US" sz="280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систематизация знаний о зоопарке города Владикавказ  и создание аудиогида на туристическом сайте  </a:t>
            </a:r>
            <a:r>
              <a:rPr lang="en-US" altLang="en-US" sz="280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izi</a:t>
            </a:r>
            <a:r>
              <a:rPr lang="ru-RU" altLang="en-US" sz="280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altLang="en-US" sz="280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TRAVEL</a:t>
            </a:r>
            <a:endParaRPr lang="ru-RU" altLang="en-US" sz="280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altLang="en-US" sz="2800" u="sng"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 </a:t>
            </a:r>
            <a:r>
              <a:rPr lang="ru-RU" altLang="en-US" sz="2400" u="sng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https://izi.travel/ru/db20-vladikavkazskiy-zoopark-audiogid/ru</a:t>
            </a:r>
            <a:endParaRPr lang="ru-RU" altLang="en-US" sz="240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altLang="en-US" sz="280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altLang="en-US" sz="320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313" y="214313"/>
            <a:ext cx="8715375" cy="5929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714612" y="6215058"/>
            <a:ext cx="428628" cy="42862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2" action="ppaction://hlinksldjump"/>
              </a:rPr>
              <a:t>1</a:t>
            </a:r>
            <a:endParaRPr lang="ru-RU" dirty="0"/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3286116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3" action="ppaction://hlinksldjump"/>
              </a:rPr>
              <a:t>2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857620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4" action="ppaction://hlinksldjump"/>
              </a:rPr>
              <a:t>3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429125" y="6215063"/>
            <a:ext cx="428625" cy="42862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4</a:t>
            </a:r>
          </a:p>
        </p:txBody>
      </p:sp>
      <p:sp>
        <p:nvSpPr>
          <p:cNvPr id="9" name="Прямоугольник 8">
            <a:hlinkClick r:id="rId5" action="ppaction://hlinksldjump"/>
          </p:cNvPr>
          <p:cNvSpPr/>
          <p:nvPr/>
        </p:nvSpPr>
        <p:spPr>
          <a:xfrm>
            <a:off x="5000628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5" action="ppaction://hlinksldjump"/>
              </a:rPr>
              <a:t>5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572132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6" action="ppaction://hlinksldjump"/>
              </a:rPr>
              <a:t>6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143636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7" action="ppaction://hlinksldjump"/>
              </a:rPr>
              <a:t>7</a:t>
            </a:r>
            <a:endParaRPr lang="ru-RU" dirty="0"/>
          </a:p>
        </p:txBody>
      </p:sp>
      <p:sp>
        <p:nvSpPr>
          <p:cNvPr id="12" name="Прямоугольник 11">
            <a:hlinkClick r:id="" action="ppaction://hlinkshowjump?jump=previousslide"/>
          </p:cNvPr>
          <p:cNvSpPr/>
          <p:nvPr/>
        </p:nvSpPr>
        <p:spPr>
          <a:xfrm>
            <a:off x="2143108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3" name="Равнобедренный треугольник 12">
            <a:hlinkClick r:id="" action="ppaction://hlinkshowjump?jump=previousslide"/>
          </p:cNvPr>
          <p:cNvSpPr/>
          <p:nvPr/>
        </p:nvSpPr>
        <p:spPr>
          <a:xfrm rot="16200000">
            <a:off x="2214563" y="6357938"/>
            <a:ext cx="214312" cy="214312"/>
          </a:xfrm>
          <a:prstGeom prst="triangle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Прямоугольник 13">
            <a:hlinkClick r:id="" action="ppaction://hlinkshowjump?jump=nextslide"/>
          </p:cNvPr>
          <p:cNvSpPr/>
          <p:nvPr/>
        </p:nvSpPr>
        <p:spPr>
          <a:xfrm>
            <a:off x="6715140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5" name="Равнобедренный треугольник 14">
            <a:hlinkClick r:id="" action="ppaction://hlinkshowjump?jump=nextslide"/>
          </p:cNvPr>
          <p:cNvSpPr/>
          <p:nvPr/>
        </p:nvSpPr>
        <p:spPr>
          <a:xfrm rot="5400000">
            <a:off x="6858001" y="6357937"/>
            <a:ext cx="214312" cy="214313"/>
          </a:xfrm>
          <a:prstGeom prst="triangle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63" y="428625"/>
            <a:ext cx="8215312" cy="12858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создать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аудиогид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Владикавказскому 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зоопарку.</a:t>
            </a:r>
          </a:p>
        </p:txBody>
      </p:sp>
      <p:sp>
        <p:nvSpPr>
          <p:cNvPr id="515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63" y="2000250"/>
            <a:ext cx="8286750" cy="4071938"/>
          </a:xfrm>
        </p:spPr>
        <p:txBody>
          <a:bodyPr/>
          <a:lstStyle/>
          <a:p>
            <a:pPr eaLnBrk="1" hangingPunct="1"/>
            <a:r>
              <a:rPr lang="ru-RU" altLang="en-US" sz="3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algn="l" eaLnBrk="1" hangingPunct="1"/>
            <a:r>
              <a:rPr lang="ru-RU" altLang="en-US" sz="20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Изучить литературу о первых зверинцах в мире и в России; </a:t>
            </a:r>
          </a:p>
          <a:p>
            <a:pPr algn="l" eaLnBrk="1" hangingPunct="1"/>
            <a:r>
              <a:rPr lang="ru-RU" altLang="en-US" sz="20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Найти сведения о создании зоопарка во Владикавказе; </a:t>
            </a:r>
          </a:p>
          <a:p>
            <a:pPr algn="l" eaLnBrk="1" hangingPunct="1"/>
            <a:r>
              <a:rPr lang="ru-RU" altLang="en-US" sz="20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Поиск и отбор текстового и иллюстрационного материала.</a:t>
            </a:r>
          </a:p>
          <a:p>
            <a:pPr algn="l" eaLnBrk="1" hangingPunct="1"/>
            <a:r>
              <a:rPr lang="ru-RU" altLang="en-US" sz="20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Изучение технологии создания и публикации аудиогида при помощи международных платформ;</a:t>
            </a:r>
          </a:p>
          <a:p>
            <a:pPr algn="l" eaLnBrk="1" hangingPunct="1"/>
            <a:r>
              <a:rPr lang="ru-RU" altLang="en-US" sz="20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Редактирование текстового материала и конвертирование в аудио формат.</a:t>
            </a:r>
          </a:p>
          <a:p>
            <a:pPr algn="l" eaLnBrk="1" hangingPunct="1"/>
            <a:r>
              <a:rPr lang="ru-RU" altLang="en-US" sz="20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Создание и публикация аудиогида на основе полученных знаний и умений.</a:t>
            </a:r>
          </a:p>
          <a:p>
            <a:pPr eaLnBrk="1" hangingPunct="1"/>
            <a:endParaRPr lang="ru-RU" altLang="en-US" sz="16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14313" y="214313"/>
            <a:ext cx="8715375" cy="5929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714612" y="6215058"/>
            <a:ext cx="428628" cy="42862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2" action="ppaction://hlinksldjump"/>
              </a:rPr>
              <a:t>1</a:t>
            </a:r>
            <a:endParaRPr lang="ru-RU" dirty="0"/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3286116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3" action="ppaction://hlinksldjump"/>
              </a:rPr>
              <a:t>2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857620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4" action="ppaction://hlinksldjump"/>
              </a:rPr>
              <a:t>3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429124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5" action="ppaction://hlinksldjump"/>
              </a:rPr>
              <a:t>4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000625" y="6215063"/>
            <a:ext cx="428625" cy="42862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6" action="ppaction://hlinksldjump"/>
              </a:rPr>
              <a:t>5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572132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7" action="ppaction://hlinksldjump"/>
              </a:rPr>
              <a:t>6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143636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8" action="ppaction://hlinksldjump"/>
              </a:rPr>
              <a:t>7</a:t>
            </a:r>
            <a:endParaRPr lang="ru-RU" dirty="0"/>
          </a:p>
        </p:txBody>
      </p:sp>
      <p:sp>
        <p:nvSpPr>
          <p:cNvPr id="12" name="Прямоугольник 11">
            <a:hlinkClick r:id="" action="ppaction://hlinkshowjump?jump=previousslide"/>
          </p:cNvPr>
          <p:cNvSpPr/>
          <p:nvPr/>
        </p:nvSpPr>
        <p:spPr>
          <a:xfrm>
            <a:off x="2143108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3" name="Равнобедренный треугольник 12">
            <a:hlinkClick r:id="" action="ppaction://hlinkshowjump?jump=previousslide"/>
          </p:cNvPr>
          <p:cNvSpPr/>
          <p:nvPr/>
        </p:nvSpPr>
        <p:spPr>
          <a:xfrm rot="16200000">
            <a:off x="2214563" y="6357938"/>
            <a:ext cx="214312" cy="214312"/>
          </a:xfrm>
          <a:prstGeom prst="triangle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Прямоугольник 13">
            <a:hlinkClick r:id="" action="ppaction://hlinkshowjump?jump=nextslide"/>
          </p:cNvPr>
          <p:cNvSpPr/>
          <p:nvPr/>
        </p:nvSpPr>
        <p:spPr>
          <a:xfrm>
            <a:off x="6715140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5" name="Равнобедренный треугольник 14">
            <a:hlinkClick r:id="" action="ppaction://hlinkshowjump?jump=nextslide"/>
          </p:cNvPr>
          <p:cNvSpPr/>
          <p:nvPr/>
        </p:nvSpPr>
        <p:spPr>
          <a:xfrm rot="5400000">
            <a:off x="6858001" y="6357937"/>
            <a:ext cx="214312" cy="214313"/>
          </a:xfrm>
          <a:prstGeom prst="triangle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175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88"/>
            <a:ext cx="7772400" cy="500062"/>
          </a:xfrm>
        </p:spPr>
        <p:txBody>
          <a:bodyPr/>
          <a:lstStyle/>
          <a:p>
            <a:pPr eaLnBrk="1" hangingPunct="1"/>
            <a:r>
              <a:rPr lang="ru-RU" altLang="en-US" sz="3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аудиогида</a:t>
            </a:r>
          </a:p>
        </p:txBody>
      </p:sp>
      <p:pic>
        <p:nvPicPr>
          <p:cNvPr id="17" name="Рисунок 16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929454" y="3643314"/>
            <a:ext cx="1838326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18" name="Рисунок 17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57158" y="3643314"/>
            <a:ext cx="1928826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6178" name="Рисунок 20" descr="C:\Users\HP\Desktop\1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000125"/>
            <a:ext cx="3929062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79" name="Рисунок 2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1071563"/>
            <a:ext cx="3643313" cy="235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80" name="Picture 2" descr="WhatsApp Image 2023-10-23 at 1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" t="1614" b="3345"/>
          <a:stretch>
            <a:fillRect/>
          </a:stretch>
        </p:blipFill>
        <p:spPr bwMode="auto">
          <a:xfrm>
            <a:off x="3571875" y="3643313"/>
            <a:ext cx="250031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313" y="214313"/>
            <a:ext cx="8715375" cy="5857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14612" y="6215058"/>
            <a:ext cx="428628" cy="42862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2" action="ppaction://hlinksldjump"/>
              </a:rPr>
              <a:t>1</a:t>
            </a:r>
            <a:endParaRPr lang="ru-RU" dirty="0"/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3286116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3" action="ppaction://hlinksldjump"/>
              </a:rPr>
              <a:t>2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857620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4" action="ppaction://hlinksldjump"/>
              </a:rPr>
              <a:t>3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429124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5" action="ppaction://hlinksldjump"/>
              </a:rPr>
              <a:t>4</a:t>
            </a:r>
            <a:endParaRPr lang="ru-RU" dirty="0"/>
          </a:p>
        </p:txBody>
      </p:sp>
      <p:sp>
        <p:nvSpPr>
          <p:cNvPr id="9" name="Прямоугольник 8">
            <a:hlinkClick r:id="rId6" action="ppaction://hlinksldjump"/>
          </p:cNvPr>
          <p:cNvSpPr/>
          <p:nvPr/>
        </p:nvSpPr>
        <p:spPr>
          <a:xfrm>
            <a:off x="5000628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6" action="ppaction://hlinksldjump"/>
              </a:rPr>
              <a:t>5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572125" y="6215063"/>
            <a:ext cx="428625" cy="42862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6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143636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7" action="ppaction://hlinksldjump"/>
              </a:rPr>
              <a:t>7</a:t>
            </a:r>
            <a:endParaRPr lang="ru-RU" dirty="0"/>
          </a:p>
        </p:txBody>
      </p:sp>
      <p:sp>
        <p:nvSpPr>
          <p:cNvPr id="12" name="Прямоугольник 11">
            <a:hlinkClick r:id="" action="ppaction://hlinkshowjump?jump=previousslide"/>
          </p:cNvPr>
          <p:cNvSpPr/>
          <p:nvPr/>
        </p:nvSpPr>
        <p:spPr>
          <a:xfrm>
            <a:off x="2143108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3" name="Равнобедренный треугольник 12">
            <a:hlinkClick r:id="" action="ppaction://hlinkshowjump?jump=previousslide"/>
          </p:cNvPr>
          <p:cNvSpPr/>
          <p:nvPr/>
        </p:nvSpPr>
        <p:spPr>
          <a:xfrm rot="16200000">
            <a:off x="2214563" y="6357938"/>
            <a:ext cx="214312" cy="214312"/>
          </a:xfrm>
          <a:prstGeom prst="triangle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Прямоугольник 13">
            <a:hlinkClick r:id="" action="ppaction://hlinkshowjump?jump=nextslide"/>
          </p:cNvPr>
          <p:cNvSpPr/>
          <p:nvPr/>
        </p:nvSpPr>
        <p:spPr>
          <a:xfrm>
            <a:off x="6715140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5" name="Равнобедренный треугольник 14">
            <a:hlinkClick r:id="" action="ppaction://hlinkshowjump?jump=nextslide"/>
          </p:cNvPr>
          <p:cNvSpPr/>
          <p:nvPr/>
        </p:nvSpPr>
        <p:spPr>
          <a:xfrm rot="5400000">
            <a:off x="6858001" y="6357937"/>
            <a:ext cx="214312" cy="214313"/>
          </a:xfrm>
          <a:prstGeom prst="triangle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198" name="Заголовок 1"/>
          <p:cNvSpPr>
            <a:spLocks noGrp="1"/>
          </p:cNvSpPr>
          <p:nvPr>
            <p:ph type="ctrTitle"/>
          </p:nvPr>
        </p:nvSpPr>
        <p:spPr>
          <a:xfrm>
            <a:off x="357188" y="285750"/>
            <a:ext cx="8501062" cy="3071813"/>
          </a:xfrm>
        </p:spPr>
        <p:txBody>
          <a:bodyPr/>
          <a:lstStyle/>
          <a:p>
            <a:pPr algn="l" eaLnBrk="1" hangingPunct="1"/>
            <a:r>
              <a:rPr lang="ru-RU" altLang="en-US" sz="3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en-US" sz="3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en-US" sz="3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en-US" sz="3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en-US" sz="3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en-US" sz="3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en-US" sz="3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en-US" sz="3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en-US" sz="3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en-US" sz="3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en-US" sz="3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</a:t>
            </a:r>
            <a:r>
              <a:rPr lang="ru-RU" altLang="en-US" sz="40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Выводы:</a:t>
            </a:r>
            <a:r>
              <a:rPr lang="ru-RU" altLang="en-US" sz="32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en-US" sz="32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en-US" sz="22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Поставленная цель – составить аудиогид по Владикавказскому зоопарку, достигнута. </a:t>
            </a:r>
            <a:br>
              <a:rPr lang="ru-RU" altLang="en-US" sz="22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en-US" sz="22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Теперь посещение зоопарка не просто прогулка, а познавательная экскурсия.</a:t>
            </a:r>
            <a:br>
              <a:rPr lang="ru-RU" altLang="en-US" sz="22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en-US" sz="22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Аудиогид буду корректировать и дополнять по мере расширения зоопарка.</a:t>
            </a:r>
            <a:br>
              <a:rPr lang="ru-RU" altLang="en-US" sz="22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en-US" sz="22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Мои одноклассники захотели создать аудиогиды по достопримечательностям нашего города. </a:t>
            </a:r>
            <a:r>
              <a:rPr lang="ru-RU" altLang="en-US" sz="2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en-US" sz="22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en-US" sz="2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en-US" sz="22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en-US" sz="2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en-US" sz="22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en-US" sz="3200" smtClean="0"/>
              <a:t/>
            </a:r>
            <a:br>
              <a:rPr lang="ru-RU" altLang="en-US" sz="3200" smtClean="0"/>
            </a:br>
            <a:r>
              <a:rPr lang="ru-RU" altLang="en-US" sz="3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en-US" sz="3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en-US" sz="3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en-US" sz="3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en-US" sz="36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5813" y="3500438"/>
            <a:ext cx="7858125" cy="500062"/>
          </a:xfrm>
        </p:spPr>
        <p:txBody>
          <a:bodyPr rtlCol="0"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Желаем приятной и познавательной экскурсии!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200" name="Рисунок 15" descr="C:\Users\HP\Desktop\qr_code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4143375"/>
            <a:ext cx="1643062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01" name="Рисунок 1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3" b="2744"/>
          <a:stretch>
            <a:fillRect/>
          </a:stretch>
        </p:blipFill>
        <p:spPr bwMode="auto">
          <a:xfrm>
            <a:off x="7143750" y="4143375"/>
            <a:ext cx="1643063" cy="178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Рисунок 22" descr="Picture background"/>
          <p:cNvPicPr/>
          <p:nvPr/>
        </p:nvPicPr>
        <p:blipFill>
          <a:blip r:embed="rId10" cstate="print"/>
          <a:srcRect t="7452" b="9856"/>
          <a:stretch>
            <a:fillRect/>
          </a:stretch>
        </p:blipFill>
        <p:spPr bwMode="auto">
          <a:xfrm>
            <a:off x="3000364" y="4071942"/>
            <a:ext cx="3067050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714612" y="6215058"/>
            <a:ext cx="428628" cy="42862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2" action="ppaction://hlinksldjump"/>
              </a:rPr>
              <a:t>1</a:t>
            </a:r>
            <a:endParaRPr lang="ru-RU" dirty="0"/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3286116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3" action="ppaction://hlinksldjump"/>
              </a:rPr>
              <a:t>2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857620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4" action="ppaction://hlinksldjump"/>
              </a:rPr>
              <a:t>3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429124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5" action="ppaction://hlinksldjump"/>
              </a:rPr>
              <a:t>4</a:t>
            </a:r>
            <a:endParaRPr lang="ru-RU" dirty="0"/>
          </a:p>
        </p:txBody>
      </p:sp>
      <p:sp>
        <p:nvSpPr>
          <p:cNvPr id="9" name="Прямоугольник 8">
            <a:hlinkClick r:id="rId6" action="ppaction://hlinksldjump"/>
          </p:cNvPr>
          <p:cNvSpPr/>
          <p:nvPr/>
        </p:nvSpPr>
        <p:spPr>
          <a:xfrm>
            <a:off x="5000628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6" action="ppaction://hlinksldjump"/>
              </a:rPr>
              <a:t>5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572132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7" action="ppaction://hlinksldjump"/>
              </a:rPr>
              <a:t>6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143625" y="6215063"/>
            <a:ext cx="428625" cy="42862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hlinkClick r:id="rId8" action="ppaction://hlinksldjump"/>
              </a:rPr>
              <a:t>7</a:t>
            </a:r>
            <a:endParaRPr lang="ru-RU" dirty="0"/>
          </a:p>
        </p:txBody>
      </p:sp>
      <p:sp>
        <p:nvSpPr>
          <p:cNvPr id="12" name="Прямоугольник 11">
            <a:hlinkClick r:id="" action="ppaction://hlinkshowjump?jump=previousslide"/>
          </p:cNvPr>
          <p:cNvSpPr/>
          <p:nvPr/>
        </p:nvSpPr>
        <p:spPr>
          <a:xfrm>
            <a:off x="2143108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3" name="Равнобедренный треугольник 12">
            <a:hlinkClick r:id="" action="ppaction://hlinkshowjump?jump=previousslide"/>
          </p:cNvPr>
          <p:cNvSpPr/>
          <p:nvPr/>
        </p:nvSpPr>
        <p:spPr>
          <a:xfrm rot="16200000">
            <a:off x="2214563" y="6357938"/>
            <a:ext cx="214312" cy="214312"/>
          </a:xfrm>
          <a:prstGeom prst="triangle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6715140" y="6215082"/>
            <a:ext cx="428628" cy="4286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5" name="Равнобедренный треугольник 14"/>
          <p:cNvSpPr/>
          <p:nvPr/>
        </p:nvSpPr>
        <p:spPr>
          <a:xfrm rot="5400000">
            <a:off x="6858001" y="6357937"/>
            <a:ext cx="214312" cy="214313"/>
          </a:xfrm>
          <a:prstGeom prst="triangle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14313" y="285750"/>
            <a:ext cx="8715375" cy="5857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625" y="428625"/>
            <a:ext cx="8286750" cy="5572125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Список источников: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Андреа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Мертини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Звери в зоопарке. М.: ТД «Издательство Мир книги», 2009–48с. </a:t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 Атлас животных. М.:«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ЭСКМО-Пресс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», 2001–96с. Школьник Ю.К.</a:t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Детская энциклопедия. Царство животных / Пер. с англ. С.В. Чудова. – М.: ЗАО «Издательский Дом ОНИКС», 2000. – 256 с.</a:t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 Патриция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Рени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Твоя первая энциклопедия «Зоопарк».М.: «Махаон», 2007. – 72с. </a:t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5. Зоопарки – история возникновения [Электронный ресурс]. – Режим доступа:   </a:t>
            </a:r>
            <a:r>
              <a:rPr lang="ru-RU" sz="2000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9"/>
              </a:rPr>
              <a:t>http://zoo.rin.ru/cgi-bin/index.pl?art=7422&amp;idr=4495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(дата обращения: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05.10.202</a:t>
            </a:r>
            <a:r>
              <a:rPr lang="en-BZ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6. Зоопарки мира: история возникновения [Электронный ресурс]. – Режим доступа: </a:t>
            </a:r>
            <a:r>
              <a:rPr lang="ru-RU" sz="2000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10"/>
              </a:rPr>
              <a:t>http://zoo-dom.com.ua/articles/2419.htm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(дата обращения: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27.09.202</a:t>
            </a:r>
            <a:r>
              <a:rPr lang="en-BZ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Информационный портал о животном мире. Источник Интернет- ресурс </a:t>
            </a:r>
            <a:r>
              <a:rPr lang="ru-RU" sz="2000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11"/>
              </a:rPr>
              <a:t>http://cytoplazma.ru/kozerog_sibirskiy.html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(дата обращения: 01.09.2024)</a:t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7. Как создать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аудиогид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[Электронный ресурс]. – Режим доступа </a:t>
            </a:r>
            <a:r>
              <a:rPr lang="ru-RU" sz="2000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12"/>
              </a:rPr>
              <a:t>https://izi.travel/ru/help/production/how-to-create-an-outdoor-tour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(дата обращения: 21.09.2024)</a:t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8. Информационный портал о животном мире. Источник Интернет- ресурс </a:t>
            </a:r>
            <a:r>
              <a:rPr lang="ru-RU" sz="2000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11"/>
              </a:rPr>
              <a:t>http://cytoplazma.ru/kozerog_sibirskiy.html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(дата обращения: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01.09.202</a:t>
            </a:r>
            <a:r>
              <a:rPr lang="en-BZ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8647</TotalTime>
  <Words>502</Words>
  <Application>Microsoft Office PowerPoint</Application>
  <PresentationFormat>On-screen Show (4:3)</PresentationFormat>
  <Paragraphs>89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Calibri</vt:lpstr>
      <vt:lpstr>Arial</vt:lpstr>
      <vt:lpstr>Times New Roman</vt:lpstr>
      <vt:lpstr>Wingdings</vt:lpstr>
      <vt:lpstr>Тема Office</vt:lpstr>
      <vt:lpstr> Проект  Создание аудиогида по Владикавказскому зоопарку</vt:lpstr>
      <vt:lpstr>Содержание</vt:lpstr>
      <vt:lpstr>Актуальность</vt:lpstr>
      <vt:lpstr>Цель: создать аудиогид по Владикавказскому зоопарку.</vt:lpstr>
      <vt:lpstr>Создание аудиогида</vt:lpstr>
      <vt:lpstr>                                 Выводы: Поставленная цель – составить аудиогид по Владикавказскому зоопарку, достигнута.  Теперь посещение зоопарка не просто прогулка, а познавательная экскурсия. Аудиогид буду корректировать и дополнять по мере расширения зоопарка. Мои одноклассники захотели создать аудиогиды по достопримечательностям нашего города.       </vt:lpstr>
      <vt:lpstr>  Список источников: 1. Андреа Мертини. Звери в зоопарке. М.: ТД «Издательство Мир книги», 2009–48с.  2.  Атлас животных. М.:«ЭСКМО-Пресс», 2001–96с. Школьник Ю.К. 3. Детская энциклопедия. Царство животных / Пер. с англ. С.В. Чудова. – М.: ЗАО «Издательский Дом ОНИКС», 2000. – 256 с. 4. Патриция Рени. Твоя первая энциклопедия «Зоопарк».М.: «Махаон», 2007. – 72с.  5. Зоопарки – история возникновения [Электронный ресурс]. – Режим доступа:   http://zoo.rin.ru/cgi-bin/index.pl?art=7422&amp;idr=4495 (дата обращения: 05.10.2025) 6. Зоопарки мира: история возникновения [Электронный ресурс]. – Режим доступа: http://zoo-dom.com.ua/articles/2419.htm (дата обращения: 27.09.2025) Информационный портал о животном мире. Источник Интернет- ресурс http://cytoplazma.ru/kozerog_sibirskiy.html. (дата обращения: 01.09.2024) 7. Как создать аудиогид [Электронный ресурс]. – Режим доступа https://izi.travel/ru/help/production/how-to-create-an-outdoor-tour (дата обращения: 21.09.2024)  8. Информационный портал о животном мире. Источник Интернет- ресурс http://cytoplazma.ru/kozerog_sibirskiy.html. (дата обращения: 01.09.2024)    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ВСЕРОССИЙСКИЙ ФЕСТИВАЛЕЬ ТВОРЧЕСКИХ ОТКРЫТИЙ И ИНИЦИАТИВ «ЛЕОНАРДО» Проект  Создание аудиогида по Владикавказскому зоопарку</dc:title>
  <dc:creator>HP</dc:creator>
  <cp:lastModifiedBy>Convertio</cp:lastModifiedBy>
  <cp:revision>6</cp:revision>
  <dcterms:created xsi:type="dcterms:W3CDTF">2025-03-03T18:33:28Z</dcterms:created>
  <dcterms:modified xsi:type="dcterms:W3CDTF">2026-02-13T07:40:18Z</dcterms:modified>
</cp:coreProperties>
</file>