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7" r:id="rId4"/>
    <p:sldId id="260" r:id="rId5"/>
    <p:sldId id="261" r:id="rId6"/>
    <p:sldId id="262" r:id="rId7"/>
    <p:sldId id="264" r:id="rId8"/>
    <p:sldId id="266" r:id="rId9"/>
    <p:sldId id="270" r:id="rId10"/>
    <p:sldId id="271" r:id="rId11"/>
    <p:sldId id="273" r:id="rId12"/>
    <p:sldId id="27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66" autoAdjust="0"/>
    <p:restoredTop sz="94660"/>
  </p:normalViewPr>
  <p:slideViewPr>
    <p:cSldViewPr snapToGrid="0">
      <p:cViewPr varScale="1">
        <p:scale>
          <a:sx n="93" d="100"/>
          <a:sy n="93" d="100"/>
        </p:scale>
        <p:origin x="8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05F10-38BC-491E-9596-561ADEDF5189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90D44-D587-4235-BF5B-DE01BBDDA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618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FD9B1-49B2-EAE6-F0ED-CE76566A63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1117E7-8BC3-D2D3-5ABB-EACFFFA249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22595B-C535-71C4-07C3-EAD54CD8A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3D675-E450-4B46-AD97-7BBFF2E7BB22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9464BF-028C-C68A-7A74-2010A196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0F0596-F43D-48B5-9BB2-E3358069D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25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96316-285A-ECC8-57FB-3A6A7AFC7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F89EB7-FA38-8334-FDAC-B459A2558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6F03BB-D200-448F-501A-71FAD6278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1D0F-3846-4B07-A870-2628D36A888A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0A3F9A-8EDC-693F-4AF2-D37085704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6C23EE-F5F8-89F7-90A4-80B13C300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63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F5E07-EBA1-0E79-B9AF-6666FA98D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F4C159-F527-A166-C4C0-F99D53676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1D336A-0AFC-CC75-C271-28508EB70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5A03-EB79-42B0-BB7F-A1D32E6FD908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2D4AC-1BB1-9E9E-3582-BF9BDC04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5BD391-3B41-F14D-F062-C5AA8850E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6C386-FE2A-1B52-9EAE-D349B5393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78299D-ECCD-AF5E-EAD2-3C82EF68B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72F292-69E1-BB4C-5C99-A67D890BC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BE688E-27FF-FB19-E2C4-3A2A96F98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24BA1-40B6-4712-8FCB-47B187241F4E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4B43B0-EA88-BAA9-2E41-BE5B534F5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5E13B1-73FC-9F52-C51E-A539A958A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12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1FAB1-6FDB-EC45-F740-61FFA3725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2653AA-CE6C-107D-5F42-B23CB1252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D6196D-3E2E-990A-AFD9-16FDF593C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0C1F42-399B-D480-C710-05B55BD4A8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8E0309-466C-96FA-9860-D74F8FA00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022B3B-7723-9180-3640-DBB40F774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BE40-AAA4-47F3-83ED-808D74F0CEE3}" type="datetime1">
              <a:rPr lang="ru-RU" smtClean="0"/>
              <a:t>12.05.2025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074125-924D-F960-5937-C8EF1775C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C95F25-AEA0-7A7A-5337-2FDE59930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519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88BBE-8B0A-8A60-1BC1-847CBC812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7DE222-FF8E-4C3D-AC32-2FC7DE745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3383F-1807-47FB-A573-F17C5607A069}" type="datetime1">
              <a:rPr lang="ru-RU" smtClean="0"/>
              <a:t>12.05.2025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E0D8F2-A881-40C5-0EF8-684F4B4E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A05EED7-955A-5F3D-CD91-DFCFABEB9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14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367950-97D1-100B-9480-F8D54E909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B52D-03F5-4DAA-842C-B0AFD0677AFA}" type="datetime1">
              <a:rPr lang="ru-RU" smtClean="0"/>
              <a:t>12.05.2025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0DBC6A-AF35-2AC7-92F6-D5A0A56E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3AE0BD-8654-C675-F2AC-71246A4F6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306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55BCA-6C18-C1F4-0880-D17324AB5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5DCFCB-7935-987D-EC23-F5A83496C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03834C-DA50-12F3-052C-4371E16A9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A2FF86-8FFE-B3B0-F9C3-E9618EC0C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30D0-B49E-4F21-8005-85D5AE1B5F98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28661B-0F2A-02F5-CE80-8BC5C3E25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2FD6E2-AB31-8B0A-E391-2E7826747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61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A1830-99AA-D615-5017-C0525809D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8CCA79-B5B1-7F41-0425-1ABBD1C8A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72D19A-7E71-F5FA-06E6-BB29CAACD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FDC676-B2CF-9086-AECB-C678294AC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50F-3289-4501-ACF7-DCAF20352625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6E2658-E170-5D37-1B7F-DBDDDC754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2EB46C-690C-A89B-2BC4-B7FC6E221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05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B484F-47FA-5E5D-1A44-AEAECB96F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3A3A74-3B9E-70E8-935F-6455CD2CA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EB66F5-582F-7D66-731A-67FF976E8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11057-3E6C-4972-A71F-9992DDB692DB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C86E36-3F4C-3B65-3DFC-D158D56D6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F7DDA1-0E2E-EF5E-85D8-698632F8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63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2CA824E-3B26-CDFD-2722-45171B02F4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51C59F-4F92-D63F-52C5-33EF2F4FE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CCD1DC-1F56-FADA-C014-C1B1EA501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FAC5-026D-4D2B-8817-4E1C906EDEE3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A546CD-7C0B-F170-4DFE-C6E52CDAA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68A3F0-FC0F-176B-7E52-4B89FCFFB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63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F11AFC-F4D2-C344-5873-52BD1526E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A4D4C1-17A8-8ACE-0FE6-541314EE1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78BDA1-FC9C-DE05-E8B5-10675BCA7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6E397-BC44-47F9-B272-D5CD21A0F52B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BE05F5-4462-2F1B-9604-A19E2C823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CDDE67-EEFC-A762-FE38-CD6FBDB4E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19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86737-4AC2-C877-0F51-9E30F2CD1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2525" y="1145381"/>
            <a:ext cx="11039475" cy="2387600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Разработка военно-исторической диорамы посвященной  </a:t>
            </a:r>
            <a:br>
              <a:rPr lang="ru-RU" sz="4400" dirty="0"/>
            </a:br>
            <a:r>
              <a:rPr lang="ru-RU" sz="4400" dirty="0"/>
              <a:t> участнику Великой Отечественной войны </a:t>
            </a:r>
            <a:r>
              <a:rPr lang="ru-RU" sz="5300" dirty="0"/>
              <a:t>Панфилов Иван Васильевич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80F86C-C293-B7B0-0D5B-CF6E30AC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3243" y="4335205"/>
            <a:ext cx="9144000" cy="1655762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pPr algn="r"/>
            <a:r>
              <a:rPr lang="ru-RU" dirty="0" smtClean="0"/>
              <a:t>Выполнили: ученики </a:t>
            </a:r>
            <a:r>
              <a:rPr lang="ru-RU" dirty="0"/>
              <a:t>8 </a:t>
            </a:r>
            <a:r>
              <a:rPr lang="ru-RU" dirty="0" smtClean="0"/>
              <a:t>«Б»</a:t>
            </a:r>
            <a:r>
              <a:rPr lang="ru-RU" dirty="0" smtClean="0"/>
              <a:t> </a:t>
            </a:r>
            <a:r>
              <a:rPr lang="ru-RU" dirty="0" smtClean="0"/>
              <a:t>класса МОУ «СОШ№1 </a:t>
            </a:r>
            <a:r>
              <a:rPr lang="ru-RU" dirty="0" err="1" smtClean="0"/>
              <a:t>г.Петровска</a:t>
            </a:r>
            <a:r>
              <a:rPr lang="ru-RU" dirty="0" smtClean="0"/>
              <a:t>»</a:t>
            </a:r>
            <a:endParaRPr lang="ru-RU" dirty="0"/>
          </a:p>
          <a:p>
            <a:pPr algn="r"/>
            <a:r>
              <a:rPr lang="ru-RU" dirty="0" smtClean="0"/>
              <a:t>Петухов Даниил и Сулейманов Богдан </a:t>
            </a:r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555E0-975A-681B-447C-291D4F9FAACD}"/>
              </a:ext>
            </a:extLst>
          </p:cNvPr>
          <p:cNvSpPr txBox="1"/>
          <p:nvPr/>
        </p:nvSpPr>
        <p:spPr>
          <a:xfrm>
            <a:off x="2222754" y="-124004"/>
            <a:ext cx="77464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pPr algn="ctr">
              <a:buNone/>
            </a:pPr>
            <a:r>
              <a:rPr lang="ru-RU" sz="1800" dirty="0">
                <a:effectLst/>
                <a:latin typeface="PT Astra Serif"/>
                <a:ea typeface="Times New Roman" panose="02020603050405020304" pitchFamily="18" charset="0"/>
                <a:cs typeface="PT Astra Serif"/>
              </a:rPr>
              <a:t>Дополнительная общеобразовательная </a:t>
            </a:r>
            <a:r>
              <a:rPr lang="ru-RU" dirty="0">
                <a:latin typeface="PT Astra Serif"/>
              </a:rPr>
              <a:t>общеразвивающая программа</a:t>
            </a:r>
          </a:p>
          <a:p>
            <a:pPr algn="ctr"/>
            <a:r>
              <a:rPr lang="ru-RU" dirty="0">
                <a:latin typeface="PT Astra Serif"/>
              </a:rPr>
              <a:t>Технической направленности</a:t>
            </a:r>
          </a:p>
          <a:p>
            <a:pPr algn="ctr"/>
            <a:r>
              <a:rPr lang="ru-RU" dirty="0">
                <a:latin typeface="PT Astra Serif"/>
              </a:rPr>
              <a:t> «СГУ. Наша Победа»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FB9C13-4211-BCDD-B18B-1297129D2500}"/>
              </a:ext>
            </a:extLst>
          </p:cNvPr>
          <p:cNvSpPr txBox="1"/>
          <p:nvPr/>
        </p:nvSpPr>
        <p:spPr>
          <a:xfrm>
            <a:off x="5230368" y="6119424"/>
            <a:ext cx="4754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Петровск</a:t>
            </a:r>
            <a:r>
              <a:rPr lang="ru-RU" dirty="0" smtClean="0"/>
              <a:t> </a:t>
            </a:r>
            <a:r>
              <a:rPr lang="ru-RU" dirty="0"/>
              <a:t>2025г.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4EDFA2-F9D4-F4A3-776E-4CCF7A817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50"/>
            <a:ext cx="1982023" cy="184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293713E-C80B-0334-0492-3D2B3DBD7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246" y="217802"/>
            <a:ext cx="2109216" cy="36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0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DB49-F127-C295-9E0C-8B5889379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58785-28B6-33F5-91E9-333DB7EE7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94" y="103707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/>
              <a:t>Панфилов Иван Васильевич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2D05ADE-47F3-B073-BAE4-3FEC54284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2023" y="6356350"/>
            <a:ext cx="293261" cy="365125"/>
          </a:xfrm>
        </p:spPr>
        <p:txBody>
          <a:bodyPr/>
          <a:lstStyle/>
          <a:p>
            <a:fld id="{9FCF55CF-97FC-40F1-B177-01BD4CC0AA8F}" type="slidenum">
              <a:rPr lang="ru-RU" sz="1600" b="1" smtClean="0"/>
              <a:t>2</a:t>
            </a:fld>
            <a:endParaRPr lang="ru-RU" sz="1600" b="1" dirty="0"/>
          </a:p>
        </p:txBody>
      </p:sp>
      <p:pic>
        <p:nvPicPr>
          <p:cNvPr id="1026" name="Picture 2" descr="https://avatars.mds.yandex.net/get-entity_search/58808/882268788/S600xU_2x"/>
          <p:cNvPicPr>
            <a:picLocks noGrp="1" noChangeAspect="1" noChangeArrowheads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083" y="371017"/>
            <a:ext cx="2467550" cy="287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6756" y="1275933"/>
            <a:ext cx="7404191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404040"/>
                </a:solidFill>
                <a:latin typeface="DeepSeek-CJK-patch"/>
              </a:rPr>
              <a:t>Иван Васильевич Панфилов (1892–1941) — советский военачальник, генерал-майор, герой Великой Отечественной войны, известный обороной Москвы в 1941 году.</a:t>
            </a:r>
          </a:p>
          <a:p>
            <a:endParaRPr lang="ru-RU" sz="1400" b="1" dirty="0" smtClean="0">
              <a:solidFill>
                <a:srgbClr val="404040"/>
              </a:solidFill>
              <a:latin typeface="DeepSeek-CJK-patch"/>
            </a:endParaRPr>
          </a:p>
          <a:p>
            <a:r>
              <a:rPr lang="ru-RU" sz="1400" b="1" dirty="0" smtClean="0">
                <a:solidFill>
                  <a:srgbClr val="404040"/>
                </a:solidFill>
                <a:latin typeface="DeepSeek-CJK-patch"/>
              </a:rPr>
              <a:t>Родился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 1 января (20 декабря 1891 г. по старому стилю) в городе Петровск Саратовской губернии.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Происхождение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: из мещанской семьи (по другим данным, его отец был конторским служащим).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Образование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: окончил городское училище в Петровске</a:t>
            </a:r>
            <a:r>
              <a:rPr lang="ru-RU" sz="1400" dirty="0" smtClean="0">
                <a:solidFill>
                  <a:srgbClr val="404040"/>
                </a:solidFill>
                <a:latin typeface="DeepSeek-CJK-patch"/>
              </a:rPr>
              <a:t>.</a:t>
            </a:r>
          </a:p>
          <a:p>
            <a:endParaRPr lang="ru-RU" sz="1400" dirty="0">
              <a:solidFill>
                <a:srgbClr val="404040"/>
              </a:solidFill>
              <a:latin typeface="DeepSeek-CJK-patch"/>
            </a:endParaRP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Военная служба в царской армии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1915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 — призван в Русскую императорскую армию.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1917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 — окончил учебную команду, стал фельдфебелем.</a:t>
            </a:r>
          </a:p>
          <a:p>
            <a:r>
              <a:rPr lang="ru-RU" sz="1400" dirty="0">
                <a:solidFill>
                  <a:srgbClr val="404040"/>
                </a:solidFill>
                <a:latin typeface="DeepSeek-CJK-patch"/>
              </a:rPr>
              <a:t>Участвовал в Первой мировой войне на Юго-Западном фронте</a:t>
            </a:r>
            <a:r>
              <a:rPr lang="ru-RU" sz="1400" dirty="0" smtClean="0">
                <a:solidFill>
                  <a:srgbClr val="404040"/>
                </a:solidFill>
                <a:latin typeface="DeepSeek-CJK-patch"/>
              </a:rPr>
              <a:t>.</a:t>
            </a:r>
          </a:p>
          <a:p>
            <a:endParaRPr lang="ru-RU" sz="1400" dirty="0">
              <a:solidFill>
                <a:srgbClr val="404040"/>
              </a:solidFill>
              <a:latin typeface="DeepSeek-CJK-patch"/>
            </a:endParaRP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Гражданская война и </a:t>
            </a:r>
            <a:r>
              <a:rPr lang="ru-RU" sz="1400" b="1" dirty="0" err="1">
                <a:solidFill>
                  <a:srgbClr val="404040"/>
                </a:solidFill>
                <a:latin typeface="DeepSeek-CJK-patch"/>
              </a:rPr>
              <a:t>межвоенный</a:t>
            </a:r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 период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1918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 — добровольно вступил в Красную Армию.</a:t>
            </a:r>
          </a:p>
          <a:p>
            <a:r>
              <a:rPr lang="ru-RU" sz="1400" dirty="0">
                <a:solidFill>
                  <a:srgbClr val="404040"/>
                </a:solidFill>
                <a:latin typeface="DeepSeek-CJK-patch"/>
              </a:rPr>
              <a:t>Воевал против белых на Восточном фронте в составе 25-й стрелковой дивизии (Чапаевской).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1920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 — воевал против войск Врангеля, участвовал в подавлении крестьянских восстаний.</a:t>
            </a:r>
          </a:p>
          <a:p>
            <a:r>
              <a:rPr lang="ru-RU" sz="1400" dirty="0">
                <a:solidFill>
                  <a:srgbClr val="404040"/>
                </a:solidFill>
                <a:latin typeface="DeepSeek-CJK-patch"/>
              </a:rPr>
              <a:t>После войны продолжил службу в Средней Азии.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1923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 — окончил Киевскую объединённую школу командиров.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1937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 — участвовал в борьбе с басмачами.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1938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 — назначен военным комиссаром Киргизской ССР.</a:t>
            </a:r>
          </a:p>
          <a:p>
            <a:r>
              <a:rPr lang="ru-RU" sz="1400" b="1" dirty="0">
                <a:solidFill>
                  <a:srgbClr val="404040"/>
                </a:solidFill>
                <a:latin typeface="DeepSeek-CJK-patch"/>
              </a:rPr>
              <a:t>1940</a:t>
            </a:r>
            <a:r>
              <a:rPr lang="ru-RU" sz="1400" dirty="0">
                <a:solidFill>
                  <a:srgbClr val="404040"/>
                </a:solidFill>
                <a:latin typeface="DeepSeek-CJK-patch"/>
              </a:rPr>
              <a:t> — получил звание генерал-майора</a:t>
            </a:r>
            <a:r>
              <a:rPr lang="ru-RU" sz="1400" dirty="0" smtClean="0">
                <a:solidFill>
                  <a:srgbClr val="404040"/>
                </a:solidFill>
                <a:latin typeface="DeepSeek-CJK-patch"/>
              </a:rPr>
              <a:t>.</a:t>
            </a:r>
            <a:endParaRPr lang="ru-RU" sz="1400" dirty="0">
              <a:solidFill>
                <a:srgbClr val="404040"/>
              </a:solidFill>
              <a:latin typeface="DeepSeek-CJK-patch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09632" y="4276435"/>
            <a:ext cx="1537488" cy="5181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DeepSeek-CJK-patch"/>
              </a:rPr>
              <a:t>Панфилов Иван Васильевич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687308" y="3497000"/>
            <a:ext cx="1119624" cy="518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Александра Панфилова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850534" y="3497000"/>
            <a:ext cx="1273570" cy="518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DeepSeek-CJK-patch"/>
              </a:rPr>
              <a:t>Василий </a:t>
            </a:r>
            <a:r>
              <a:rPr lang="ru-RU" sz="1200" dirty="0">
                <a:solidFill>
                  <a:schemeClr val="bg1"/>
                </a:solidFill>
                <a:latin typeface="DeepSeek-CJK-patch"/>
              </a:rPr>
              <a:t>Панфилов</a:t>
            </a:r>
            <a:endParaRPr lang="ru-RU" sz="12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>
            <a:stCxn id="11" idx="3"/>
            <a:endCxn id="10" idx="1"/>
          </p:cNvCxnSpPr>
          <p:nvPr/>
        </p:nvCxnSpPr>
        <p:spPr>
          <a:xfrm>
            <a:off x="10124104" y="3756072"/>
            <a:ext cx="5632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8" idx="0"/>
          </p:cNvCxnSpPr>
          <p:nvPr/>
        </p:nvCxnSpPr>
        <p:spPr>
          <a:xfrm>
            <a:off x="10476023" y="3756072"/>
            <a:ext cx="2353" cy="520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7160308" y="4276435"/>
            <a:ext cx="1808007" cy="518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Мария Ивановна Панфилова</a:t>
            </a:r>
            <a:endParaRPr lang="ru-RU" sz="1400" dirty="0"/>
          </a:p>
        </p:txBody>
      </p:sp>
      <p:cxnSp>
        <p:nvCxnSpPr>
          <p:cNvPr id="30" name="Прямая соединительная линия 29"/>
          <p:cNvCxnSpPr>
            <a:stCxn id="25" idx="3"/>
            <a:endCxn id="8" idx="1"/>
          </p:cNvCxnSpPr>
          <p:nvPr/>
        </p:nvCxnSpPr>
        <p:spPr>
          <a:xfrm>
            <a:off x="8968315" y="4535507"/>
            <a:ext cx="7413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7160308" y="5155538"/>
            <a:ext cx="1570263" cy="518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Валентина Панфилова</a:t>
            </a:r>
            <a:endParaRPr lang="ru-RU" sz="1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553841" y="5838206"/>
            <a:ext cx="1570263" cy="518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Евгения Панфилова</a:t>
            </a:r>
            <a:endParaRPr lang="ru-RU" sz="14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10031493" y="5155537"/>
            <a:ext cx="1570263" cy="518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Майя Панфилова</a:t>
            </a:r>
            <a:endParaRPr lang="ru-RU" sz="1400" dirty="0"/>
          </a:p>
        </p:txBody>
      </p:sp>
      <p:cxnSp>
        <p:nvCxnSpPr>
          <p:cNvPr id="39" name="Прямая со стрелкой 38"/>
          <p:cNvCxnSpPr>
            <a:endCxn id="37" idx="0"/>
          </p:cNvCxnSpPr>
          <p:nvPr/>
        </p:nvCxnSpPr>
        <p:spPr>
          <a:xfrm flipH="1">
            <a:off x="9338973" y="4535507"/>
            <a:ext cx="18740" cy="1302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endCxn id="38" idx="1"/>
          </p:cNvCxnSpPr>
          <p:nvPr/>
        </p:nvCxnSpPr>
        <p:spPr>
          <a:xfrm>
            <a:off x="9357713" y="4535506"/>
            <a:ext cx="673780" cy="879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36" idx="3"/>
          </p:cNvCxnSpPr>
          <p:nvPr/>
        </p:nvCxnSpPr>
        <p:spPr>
          <a:xfrm flipH="1">
            <a:off x="8730571" y="4535506"/>
            <a:ext cx="627142" cy="879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38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D8A6A76-8BA8-9095-AF82-90946F2CB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3</a:t>
            </a:fld>
            <a:endParaRPr lang="ru-RU" sz="16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9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7F28E-2816-CC5D-F5DC-FBD7AFC5A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E572FB7-4DC9-9BD5-8DE9-11B7A7B84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63645" y="135851"/>
            <a:ext cx="12455645" cy="6673173"/>
          </a:xfrm>
        </p:spPr>
        <p:txBody>
          <a:bodyPr>
            <a:normAutofit fontScale="40000" lnSpcReduction="20000"/>
          </a:bodyPr>
          <a:lstStyle/>
          <a:p>
            <a:pPr marL="457200" lvl="1" indent="0" algn="just">
              <a:buNone/>
            </a:pPr>
            <a:r>
              <a:rPr lang="ru-RU" b="1" dirty="0" smtClean="0"/>
              <a:t>1. Назначение и подчинение</a:t>
            </a:r>
          </a:p>
          <a:p>
            <a:pPr marL="457200" lvl="1" indent="0" algn="just">
              <a:buNone/>
            </a:pPr>
            <a:r>
              <a:rPr lang="ru-RU" b="1" dirty="0" smtClean="0"/>
              <a:t>8-я </a:t>
            </a:r>
            <a:r>
              <a:rPr lang="ru-RU" b="1" dirty="0"/>
              <a:t>гвардейская стрелковая дивизия имени И.В. Панфилова (в годы Великой Отечественной войны – 316-я стрелковая дивизия) – одно из самых знаменитых соединений РККА, прославившееся в боях под Москвой в 1941 году.</a:t>
            </a:r>
          </a:p>
          <a:p>
            <a:pPr marL="457200" lvl="1" indent="0" algn="just">
              <a:buNone/>
            </a:pPr>
            <a:r>
              <a:rPr lang="ru-RU" b="1" dirty="0"/>
              <a:t>Назначение: ведение оборонительных и наступательных операций в составе стрелковых войск.</a:t>
            </a:r>
          </a:p>
          <a:p>
            <a:pPr marL="457200" lvl="1" indent="0" algn="just">
              <a:buNone/>
            </a:pPr>
            <a:r>
              <a:rPr lang="ru-RU" b="1" dirty="0"/>
              <a:t>Подчинение:</a:t>
            </a:r>
          </a:p>
          <a:p>
            <a:pPr marL="914400" lvl="2" indent="0" algn="just">
              <a:buNone/>
            </a:pPr>
            <a:r>
              <a:rPr lang="ru-RU" b="1" dirty="0"/>
              <a:t>В 1941–1942 гг. – Западный фронт, 16-я армия.</a:t>
            </a:r>
          </a:p>
          <a:p>
            <a:pPr marL="914400" lvl="2" indent="0" algn="just">
              <a:buNone/>
            </a:pPr>
            <a:r>
              <a:rPr lang="ru-RU" b="1" dirty="0"/>
              <a:t>В дальнейшем – различные армии и фронты (1-й Прибалтийский, 3-й Белорусский и др.).</a:t>
            </a:r>
          </a:p>
          <a:p>
            <a:pPr marL="914400" lvl="2" indent="0" algn="just">
              <a:buNone/>
            </a:pPr>
            <a:r>
              <a:rPr lang="ru-RU" b="1" dirty="0"/>
              <a:t>В послевоенное время – Среднеазиатский военный округ.</a:t>
            </a:r>
          </a:p>
          <a:p>
            <a:pPr marL="457200" lvl="1" indent="0" algn="just">
              <a:buNone/>
            </a:pPr>
            <a:r>
              <a:rPr lang="ru-RU" b="1" dirty="0"/>
              <a:t>2. Боевой путь</a:t>
            </a:r>
          </a:p>
          <a:p>
            <a:pPr marL="457200" lvl="1" indent="0" algn="just">
              <a:buNone/>
            </a:pPr>
            <a:r>
              <a:rPr lang="ru-RU" b="1" dirty="0"/>
              <a:t>Формирование: создана в июле–августе 1941 года в Алма-Ате (Казахская ССР) под командованием генерал-майора Ивана Васильевича Панфилова.</a:t>
            </a:r>
          </a:p>
          <a:p>
            <a:pPr marL="457200" lvl="1" indent="0" algn="just">
              <a:buNone/>
            </a:pPr>
            <a:r>
              <a:rPr lang="ru-RU" b="1" dirty="0"/>
              <a:t>Оборона Москвы (1941):</a:t>
            </a:r>
          </a:p>
          <a:p>
            <a:pPr marL="914400" lvl="2" indent="0" algn="just">
              <a:buNone/>
            </a:pPr>
            <a:r>
              <a:rPr lang="ru-RU" b="1" dirty="0"/>
              <a:t>16 ноября 1941 года – легендарный бой у разъезда </a:t>
            </a:r>
            <a:r>
              <a:rPr lang="ru-RU" b="1" dirty="0" err="1"/>
              <a:t>Дубосеково</a:t>
            </a:r>
            <a:r>
              <a:rPr lang="ru-RU" b="1" dirty="0"/>
              <a:t>, где 28 бойцов 1075-го стрелкового полка (известных как "28 героев-панфиловцев") сдерживали наступление немецких танков.</a:t>
            </a:r>
          </a:p>
          <a:p>
            <a:pPr marL="914400" lvl="2" indent="0" algn="just">
              <a:buNone/>
            </a:pPr>
            <a:r>
              <a:rPr lang="ru-RU" b="1" dirty="0"/>
              <a:t>За мужество личного состава 18 ноября 1941 года дивизия получила гвардейское звание и стала 8-й гвардейской стрелковой дивизией.</a:t>
            </a:r>
          </a:p>
          <a:p>
            <a:pPr marL="457200" lvl="1" indent="0" algn="just">
              <a:buNone/>
            </a:pPr>
            <a:r>
              <a:rPr lang="ru-RU" b="1" dirty="0"/>
              <a:t>Дальнейшие сражения:</a:t>
            </a:r>
          </a:p>
          <a:p>
            <a:pPr marL="914400" lvl="2" indent="0" algn="just">
              <a:buNone/>
            </a:pPr>
            <a:r>
              <a:rPr lang="ru-RU" b="1" dirty="0"/>
              <a:t>Ржевско-Вяземская операция (1942).</a:t>
            </a:r>
          </a:p>
          <a:p>
            <a:pPr marL="914400" lvl="2" indent="0" algn="just">
              <a:buNone/>
            </a:pPr>
            <a:r>
              <a:rPr lang="ru-RU" b="1" dirty="0"/>
              <a:t>Курская битва (1943).</a:t>
            </a:r>
          </a:p>
          <a:p>
            <a:pPr marL="914400" lvl="2" indent="0" algn="just">
              <a:buNone/>
            </a:pPr>
            <a:r>
              <a:rPr lang="ru-RU" b="1" dirty="0"/>
              <a:t>Освобождение Прибалтики (1944).</a:t>
            </a:r>
          </a:p>
          <a:p>
            <a:pPr marL="914400" lvl="2" indent="0" algn="just">
              <a:buNone/>
            </a:pPr>
            <a:r>
              <a:rPr lang="ru-RU" b="1" dirty="0"/>
              <a:t>Штурм Кёнигсберга (1945).</a:t>
            </a:r>
          </a:p>
          <a:p>
            <a:pPr marL="457200" lvl="1" indent="0" algn="just">
              <a:buNone/>
            </a:pPr>
            <a:r>
              <a:rPr lang="ru-RU" b="1" dirty="0"/>
              <a:t>После войны: дислоцировалась в Прибалтике, затем в Казахстане.</a:t>
            </a:r>
          </a:p>
          <a:p>
            <a:pPr marL="457200" lvl="1" indent="0" algn="just">
              <a:buNone/>
            </a:pPr>
            <a:r>
              <a:rPr lang="ru-RU" b="1" dirty="0"/>
              <a:t>3. Организационно-штатная структура (1941–1945)</a:t>
            </a:r>
          </a:p>
          <a:p>
            <a:pPr marL="457200" lvl="1" indent="0" algn="just">
              <a:buNone/>
            </a:pPr>
            <a:r>
              <a:rPr lang="ru-RU" b="1" dirty="0"/>
              <a:t>На момент формирования (316-я </a:t>
            </a:r>
            <a:r>
              <a:rPr lang="ru-RU" b="1" dirty="0" err="1"/>
              <a:t>сд</a:t>
            </a:r>
            <a:r>
              <a:rPr lang="ru-RU" b="1" dirty="0"/>
              <a:t>):</a:t>
            </a:r>
          </a:p>
          <a:p>
            <a:pPr marL="457200" lvl="1" indent="0" algn="just">
              <a:buNone/>
            </a:pPr>
            <a:r>
              <a:rPr lang="ru-RU" b="1" dirty="0"/>
              <a:t>Управление дивизии</a:t>
            </a:r>
          </a:p>
          <a:p>
            <a:pPr marL="457200" lvl="1" indent="0" algn="just">
              <a:buNone/>
            </a:pPr>
            <a:r>
              <a:rPr lang="ru-RU" b="1" dirty="0"/>
              <a:t>Стрелковые полки:</a:t>
            </a:r>
          </a:p>
          <a:p>
            <a:pPr marL="914400" lvl="2" indent="0" algn="just">
              <a:buNone/>
            </a:pPr>
            <a:r>
              <a:rPr lang="ru-RU" b="1" dirty="0"/>
              <a:t>1073-й стрелковый полк</a:t>
            </a:r>
          </a:p>
          <a:p>
            <a:pPr marL="914400" lvl="2" indent="0" algn="just">
              <a:buNone/>
            </a:pPr>
            <a:r>
              <a:rPr lang="ru-RU" b="1" dirty="0"/>
              <a:t>1075-й стрелковый полк (полк "панфиловцев")</a:t>
            </a:r>
          </a:p>
          <a:p>
            <a:pPr marL="914400" lvl="2" indent="0" algn="just">
              <a:buNone/>
            </a:pPr>
            <a:r>
              <a:rPr lang="ru-RU" b="1" dirty="0"/>
              <a:t>1077-й стрелковый полк</a:t>
            </a:r>
          </a:p>
          <a:p>
            <a:pPr marL="457200" lvl="1" indent="0" algn="just">
              <a:buNone/>
            </a:pPr>
            <a:r>
              <a:rPr lang="ru-RU" b="1" dirty="0"/>
              <a:t>Артиллерийский полк (857-й ап)</a:t>
            </a:r>
          </a:p>
          <a:p>
            <a:pPr marL="457200" lvl="1" indent="0" algn="just">
              <a:buNone/>
            </a:pPr>
            <a:r>
              <a:rPr lang="ru-RU" b="1" dirty="0"/>
              <a:t>Отдельные батальоны и роты (сапёрный, разведка, медико-санитарный и др.)</a:t>
            </a:r>
          </a:p>
          <a:p>
            <a:pPr marL="457200" lvl="1" indent="0" algn="just">
              <a:buNone/>
            </a:pPr>
            <a:r>
              <a:rPr lang="ru-RU" b="1" dirty="0"/>
              <a:t>После переименования в 8-ю гвардейскую </a:t>
            </a:r>
            <a:r>
              <a:rPr lang="ru-RU" b="1" dirty="0" err="1"/>
              <a:t>сд</a:t>
            </a:r>
            <a:r>
              <a:rPr lang="ru-RU" b="1" dirty="0"/>
              <a:t> структура сохранилась, но полки также получили гвардейские номера.</a:t>
            </a:r>
          </a:p>
          <a:p>
            <a:pPr marL="457200" lvl="1" indent="0" algn="just">
              <a:buNone/>
            </a:pPr>
            <a:r>
              <a:rPr lang="ru-RU" b="1" dirty="0"/>
              <a:t>4. Герои воинской части</a:t>
            </a:r>
          </a:p>
          <a:p>
            <a:pPr marL="457200" lvl="1" indent="0" algn="just">
              <a:buNone/>
            </a:pPr>
            <a:r>
              <a:rPr lang="ru-RU" b="1" dirty="0"/>
              <a:t>Иван Васильевич Панфилов – командир дивизии, погиб 18 ноября 1941 года под Москвой. Посмертно представлен к званию Героя Советского Союза (1942).</a:t>
            </a:r>
          </a:p>
          <a:p>
            <a:pPr marL="457200" lvl="1" indent="0" algn="just">
              <a:buNone/>
            </a:pPr>
            <a:r>
              <a:rPr lang="ru-RU" b="1" dirty="0"/>
              <a:t>28 героев-панфиловцев (из 1075-го полка):</a:t>
            </a:r>
          </a:p>
          <a:p>
            <a:pPr marL="914400" lvl="2" indent="0" algn="just">
              <a:buNone/>
            </a:pPr>
            <a:r>
              <a:rPr lang="ru-RU" b="1" dirty="0"/>
              <a:t>Наиболее известные: Клочков В.Г. ("Велика Россия, а отступать некуда – позади Москва!"), </a:t>
            </a:r>
            <a:r>
              <a:rPr lang="ru-RU" b="1" dirty="0" err="1"/>
              <a:t>Добробабин</a:t>
            </a:r>
            <a:r>
              <a:rPr lang="ru-RU" b="1" dirty="0"/>
              <a:t> И.Е., Натаров И.М.</a:t>
            </a:r>
          </a:p>
          <a:p>
            <a:pPr marL="914400" lvl="2" indent="0" algn="just">
              <a:buNone/>
            </a:pPr>
            <a:r>
              <a:rPr lang="ru-RU" b="1" dirty="0"/>
              <a:t>Из 28 человек 5 выжили, но все были представлены к наградам (некоторые посмертно).</a:t>
            </a:r>
          </a:p>
          <a:p>
            <a:pPr marL="457200" lvl="1" indent="0" algn="just">
              <a:buNone/>
            </a:pPr>
            <a:r>
              <a:rPr lang="ru-RU" b="1" dirty="0"/>
              <a:t>Другие герои дивизии:</a:t>
            </a:r>
          </a:p>
          <a:p>
            <a:pPr marL="914400" lvl="2" indent="0" algn="just">
              <a:buNone/>
            </a:pPr>
            <a:r>
              <a:rPr lang="ru-RU" b="1" dirty="0" err="1"/>
              <a:t>Бауыржан</a:t>
            </a:r>
            <a:r>
              <a:rPr lang="ru-RU" b="1" dirty="0"/>
              <a:t> </a:t>
            </a:r>
            <a:r>
              <a:rPr lang="ru-RU" b="1" dirty="0" err="1"/>
              <a:t>Момышулы</a:t>
            </a:r>
            <a:r>
              <a:rPr lang="ru-RU" b="1" dirty="0"/>
              <a:t> – командир батальона, участник обороны Москвы, Герой Советского Союза (1990, посмертно).</a:t>
            </a:r>
          </a:p>
          <a:p>
            <a:pPr marL="914400" lvl="2" indent="0" algn="just">
              <a:buNone/>
            </a:pPr>
            <a:r>
              <a:rPr lang="ru-RU" b="1" dirty="0"/>
              <a:t>Малик Габдуллин – политрук, Герой Советского Союза (1943).</a:t>
            </a:r>
          </a:p>
          <a:p>
            <a:pPr marL="457200" lvl="1" indent="0" algn="just">
              <a:buNone/>
            </a:pPr>
            <a:endParaRPr lang="ru-RU" b="1" dirty="0"/>
          </a:p>
          <a:p>
            <a:pPr marL="457200" lvl="1" indent="0" algn="just">
              <a:buNone/>
            </a:pPr>
            <a:r>
              <a:rPr lang="ru-RU" b="1" dirty="0"/>
              <a:t>Награды:</a:t>
            </a:r>
          </a:p>
          <a:p>
            <a:pPr marL="914400" lvl="2" indent="0" algn="just">
              <a:buNone/>
            </a:pPr>
            <a:r>
              <a:rPr lang="ru-RU" b="1" dirty="0"/>
              <a:t>Орден Красного Знамени.</a:t>
            </a:r>
          </a:p>
          <a:p>
            <a:pPr marL="914400" lvl="2" indent="0" algn="just">
              <a:buNone/>
            </a:pPr>
            <a:r>
              <a:rPr lang="ru-RU" b="1" dirty="0"/>
              <a:t>Почётное наименование "</a:t>
            </a:r>
            <a:r>
              <a:rPr lang="ru-RU" b="1" dirty="0" err="1"/>
              <a:t>Режицкая</a:t>
            </a:r>
            <a:r>
              <a:rPr lang="ru-RU" b="1" dirty="0"/>
              <a:t>" (за освобождение г. Резекне</a:t>
            </a:r>
            <a:r>
              <a:rPr lang="ru-RU" b="1" dirty="0" smtClean="0"/>
              <a:t>).</a:t>
            </a:r>
            <a:endParaRPr lang="ru-RU" b="1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EC7BFD1-7FED-578D-9190-639B2804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7107" y="6886845"/>
            <a:ext cx="41148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F9167C6-D407-5FE0-9F60-D7335E99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4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97313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9D788-CA45-A43A-1654-B640B37D9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2004956-E49C-2F64-415B-3614BEADB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5</a:t>
            </a:fld>
            <a:endParaRPr lang="ru-RU" sz="16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432944"/>
              </p:ext>
            </p:extLst>
          </p:nvPr>
        </p:nvGraphicFramePr>
        <p:xfrm>
          <a:off x="314747" y="1995150"/>
          <a:ext cx="6990507" cy="4361200"/>
        </p:xfrm>
        <a:graphic>
          <a:graphicData uri="http://schemas.openxmlformats.org/drawingml/2006/table">
            <a:tbl>
              <a:tblPr/>
              <a:tblGrid>
                <a:gridCol w="1724394">
                  <a:extLst>
                    <a:ext uri="{9D8B030D-6E8A-4147-A177-3AD203B41FA5}">
                      <a16:colId xmlns:a16="http://schemas.microsoft.com/office/drawing/2014/main" val="914726209"/>
                    </a:ext>
                  </a:extLst>
                </a:gridCol>
                <a:gridCol w="1755371">
                  <a:extLst>
                    <a:ext uri="{9D8B030D-6E8A-4147-A177-3AD203B41FA5}">
                      <a16:colId xmlns:a16="http://schemas.microsoft.com/office/drawing/2014/main" val="358096902"/>
                    </a:ext>
                  </a:extLst>
                </a:gridCol>
                <a:gridCol w="1755371">
                  <a:extLst>
                    <a:ext uri="{9D8B030D-6E8A-4147-A177-3AD203B41FA5}">
                      <a16:colId xmlns:a16="http://schemas.microsoft.com/office/drawing/2014/main" val="3050842427"/>
                    </a:ext>
                  </a:extLst>
                </a:gridCol>
                <a:gridCol w="1755371">
                  <a:extLst>
                    <a:ext uri="{9D8B030D-6E8A-4147-A177-3AD203B41FA5}">
                      <a16:colId xmlns:a16="http://schemas.microsoft.com/office/drawing/2014/main" val="3444174031"/>
                    </a:ext>
                  </a:extLst>
                </a:gridCol>
              </a:tblGrid>
              <a:tr h="491362">
                <a:tc>
                  <a:txBody>
                    <a:bodyPr/>
                    <a:lstStyle/>
                    <a:p>
                      <a:pPr algn="l"/>
                      <a:r>
                        <a:rPr lang="ru-RU" sz="1200" b="1">
                          <a:effectLst/>
                        </a:rPr>
                        <a:t>Тип оружия</a:t>
                      </a:r>
                    </a:p>
                  </a:txBody>
                  <a:tcPr marL="60787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>
                          <a:effectLst/>
                        </a:rPr>
                        <a:t>Примерное количество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>
                          <a:effectLst/>
                        </a:rPr>
                        <a:t>Эффективность против танков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>
                          <a:effectLst/>
                        </a:rPr>
                        <a:t>Применение в бою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883774"/>
                  </a:ext>
                </a:extLst>
              </a:tr>
              <a:tr h="491362"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Винтовка Мосина</a:t>
                      </a:r>
                      <a:endParaRPr lang="ru-RU" sz="1200" dirty="0">
                        <a:effectLst/>
                      </a:endParaRPr>
                    </a:p>
                  </a:txBody>
                  <a:tcPr marL="60787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У большинства бойцов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Бесполезна против танков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Использовалась для стрельбы по пехоте.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396157"/>
                  </a:ext>
                </a:extLst>
              </a:tr>
              <a:tr h="491362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</a:rPr>
                        <a:t>ППД-40 / ППШ-41</a:t>
                      </a:r>
                      <a:endParaRPr lang="ru-RU" sz="1200">
                        <a:effectLst/>
                      </a:endParaRPr>
                    </a:p>
                  </a:txBody>
                  <a:tcPr marL="60787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1–2 на отделение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Неэффективна против брони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Для ближнего боя с немецкой пехотой.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251710"/>
                  </a:ext>
                </a:extLst>
              </a:tr>
              <a:tr h="673723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</a:rPr>
                        <a:t>Ручной пулемёт ДП-27</a:t>
                      </a:r>
                      <a:endParaRPr lang="ru-RU" sz="1200">
                        <a:effectLst/>
                      </a:endParaRPr>
                    </a:p>
                  </a:txBody>
                  <a:tcPr marL="60787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1–2 на взвод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Мог повреждать смотровые щели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Огонь по сопровождающей пехоте.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583863"/>
                  </a:ext>
                </a:extLst>
              </a:tr>
              <a:tr h="673723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</a:rPr>
                        <a:t>ПТРД / ПТРС</a:t>
                      </a:r>
                      <a:endParaRPr lang="ru-RU" sz="1200">
                        <a:effectLst/>
                      </a:endParaRPr>
                    </a:p>
                  </a:txBody>
                  <a:tcPr marL="60787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</a:rPr>
                        <a:t>2–3 штуки</a:t>
                      </a:r>
                      <a:r>
                        <a:rPr lang="ru-RU" sz="1200">
                          <a:effectLst/>
                        </a:rPr>
                        <a:t> (основное противотанковое средство)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Пробивали борта лёгких танков (Pz.III, Pz.IV ранних версий)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Главное оружие против танков.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27041"/>
                  </a:ext>
                </a:extLst>
              </a:tr>
              <a:tr h="856084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</a:rPr>
                        <a:t>Противотранковые гранаты (РПГ-40, бутылки с "Коктейлем Молотова")</a:t>
                      </a:r>
                      <a:endParaRPr lang="ru-RU" sz="1200">
                        <a:effectLst/>
                      </a:endParaRPr>
                    </a:p>
                  </a:txBody>
                  <a:tcPr marL="60787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Несколько на бойца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Эффективны при близком броске (10–15 м)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Поджигали танки в ближнем бою.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1577540"/>
                  </a:ext>
                </a:extLst>
              </a:tr>
              <a:tr h="673723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</a:rPr>
                        <a:t>Ручные гранаты (РГД-33, Ф-1)</a:t>
                      </a:r>
                      <a:endParaRPr lang="ru-RU" sz="1200">
                        <a:effectLst/>
                      </a:endParaRPr>
                    </a:p>
                  </a:txBody>
                  <a:tcPr marL="60787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У каждого бойца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Против пехоты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Для борьбы с немецкими автоматчиками.</a:t>
                      </a:r>
                    </a:p>
                  </a:txBody>
                  <a:tcPr marL="63320" marR="63320" marT="63320" marB="633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411491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14747" y="245961"/>
            <a:ext cx="11858625" cy="17491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1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Вооружение панфиловцев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На вооружении группы были стандартные для РККА 1941 года средства, но в крайне ограниченном </a:t>
            </a: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количестве.</a:t>
            </a:r>
            <a:r>
              <a:rPr kumimoji="0" lang="ru-RU" altLang="ru-RU" sz="1600" b="1" i="0" u="none" strike="noStrike" cap="none" normalizeH="0" baseline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 </a:t>
            </a:r>
            <a:r>
              <a:rPr kumimoji="0" lang="ru-RU" altLang="ru-RU" sz="1600" b="1" i="1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Противотанковая оборона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Основная тактика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ПТРД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 – стрельба по бортам и гусеницам (дальность до 300 м).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Бутылки с зажигательной смесью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 – бросались под гусеницы или на моторный отсек.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Гранаты РПГ-40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DeepSeek-CJK-patch"/>
              </a:rPr>
              <a:t> – подрывались под днищем танка.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254" y="5800718"/>
            <a:ext cx="1574734" cy="5664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925" y="2299703"/>
            <a:ext cx="2018446" cy="6559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05254" y="3804667"/>
            <a:ext cx="1985246" cy="19852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254" y="3456283"/>
            <a:ext cx="1801787" cy="766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254" y="4203628"/>
            <a:ext cx="2208379" cy="71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6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D3892-514E-30D1-7CD5-EA1EA94C2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75CD7-3F29-C0AD-F16F-7E0F63C03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69" y="-261246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/>
              <a:t>Технические </a:t>
            </a:r>
            <a:r>
              <a:rPr lang="ru-RU" sz="2800" dirty="0" smtClean="0"/>
              <a:t>характеристики военной техники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C475D5-76B3-C612-E2EE-81F4BC9D7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969" y="707372"/>
            <a:ext cx="10643647" cy="6150627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ru-RU" sz="1200" b="1" dirty="0"/>
              <a:t>Винтовка Мосина обр. 1891/30 г.</a:t>
            </a:r>
            <a:endParaRPr lang="ru-RU" sz="1200" dirty="0"/>
          </a:p>
          <a:p>
            <a:pPr marL="457200" lvl="1" indent="0">
              <a:buNone/>
            </a:pPr>
            <a:r>
              <a:rPr lang="ru-RU" sz="1200" dirty="0"/>
              <a:t>Калибр: 7,62×54 мм R</a:t>
            </a:r>
          </a:p>
          <a:p>
            <a:pPr marL="457200" lvl="1" indent="0">
              <a:buNone/>
            </a:pPr>
            <a:r>
              <a:rPr lang="ru-RU" sz="1200" dirty="0"/>
              <a:t>Длина: 1232 мм (со штыком 1660 мм)</a:t>
            </a:r>
          </a:p>
          <a:p>
            <a:pPr marL="457200" lvl="1" indent="0">
              <a:buNone/>
            </a:pPr>
            <a:r>
              <a:rPr lang="ru-RU" sz="1200" dirty="0"/>
              <a:t>Вес: 4,0 кг (без патронов)</a:t>
            </a:r>
          </a:p>
          <a:p>
            <a:pPr marL="457200" lvl="1" indent="0">
              <a:buNone/>
            </a:pPr>
            <a:r>
              <a:rPr lang="ru-RU" sz="1200" dirty="0"/>
              <a:t>Магазин: 5 патронов</a:t>
            </a:r>
          </a:p>
          <a:p>
            <a:pPr marL="457200" lvl="1" indent="0">
              <a:buNone/>
            </a:pPr>
            <a:r>
              <a:rPr lang="ru-RU" sz="1200" dirty="0"/>
              <a:t>Прицельная дальность: до 2000 м</a:t>
            </a:r>
          </a:p>
          <a:p>
            <a:pPr marL="457200" lvl="1" indent="0">
              <a:buNone/>
            </a:pPr>
            <a:r>
              <a:rPr lang="ru-RU" sz="1200" dirty="0"/>
              <a:t>Практическая скорострельность: 10 </a:t>
            </a:r>
            <a:r>
              <a:rPr lang="ru-RU" sz="1200" dirty="0" err="1"/>
              <a:t>выстр</a:t>
            </a:r>
            <a:r>
              <a:rPr lang="ru-RU" sz="1200" dirty="0"/>
              <a:t>./мин</a:t>
            </a:r>
          </a:p>
          <a:p>
            <a:pPr marL="457200" lvl="1" indent="0">
              <a:buNone/>
            </a:pPr>
            <a:r>
              <a:rPr lang="ru-RU" sz="1200" dirty="0"/>
              <a:t>У панфиловцев: основное оружие большинства бойцов</a:t>
            </a:r>
          </a:p>
          <a:p>
            <a:pPr marL="0" indent="0">
              <a:buNone/>
            </a:pPr>
            <a:r>
              <a:rPr lang="ru-RU" sz="1200" b="1" dirty="0"/>
              <a:t>Пистолет-пулемёт ППД-40</a:t>
            </a:r>
            <a:endParaRPr lang="ru-RU" sz="1200" dirty="0"/>
          </a:p>
          <a:p>
            <a:pPr marL="457200" lvl="1" indent="0">
              <a:buNone/>
            </a:pPr>
            <a:r>
              <a:rPr lang="ru-RU" sz="1200" dirty="0"/>
              <a:t>Калибр: 7,62×25 мм ТТ</a:t>
            </a:r>
          </a:p>
          <a:p>
            <a:pPr marL="457200" lvl="1" indent="0">
              <a:buNone/>
            </a:pPr>
            <a:r>
              <a:rPr lang="ru-RU" sz="1200" dirty="0"/>
              <a:t>Длина: 788 мм</a:t>
            </a:r>
          </a:p>
          <a:p>
            <a:pPr marL="457200" lvl="1" indent="0">
              <a:buNone/>
            </a:pPr>
            <a:r>
              <a:rPr lang="ru-RU" sz="1200" dirty="0"/>
              <a:t>Вес: 3,6 кг (без патронов)</a:t>
            </a:r>
          </a:p>
          <a:p>
            <a:pPr marL="457200" lvl="1" indent="0">
              <a:buNone/>
            </a:pPr>
            <a:r>
              <a:rPr lang="ru-RU" sz="1200" dirty="0"/>
              <a:t>Магазин: барабанный на 71 патрон</a:t>
            </a:r>
          </a:p>
          <a:p>
            <a:pPr marL="457200" lvl="1" indent="0">
              <a:buNone/>
            </a:pPr>
            <a:r>
              <a:rPr lang="ru-RU" sz="1200" dirty="0"/>
              <a:t>Темп стрельбы: 900-1100 </a:t>
            </a:r>
            <a:r>
              <a:rPr lang="ru-RU" sz="1200" dirty="0" err="1"/>
              <a:t>выстр</a:t>
            </a:r>
            <a:r>
              <a:rPr lang="ru-RU" sz="1200" dirty="0"/>
              <a:t>./мин</a:t>
            </a:r>
          </a:p>
          <a:p>
            <a:pPr marL="457200" lvl="1" indent="0">
              <a:buNone/>
            </a:pPr>
            <a:r>
              <a:rPr lang="ru-RU" sz="1200" dirty="0"/>
              <a:t>Эффективная дальность: 200 м</a:t>
            </a:r>
          </a:p>
          <a:p>
            <a:pPr marL="457200" lvl="1" indent="0">
              <a:buNone/>
            </a:pPr>
            <a:r>
              <a:rPr lang="ru-RU" sz="1200" dirty="0"/>
              <a:t>У панфиловцев: вероятно 1-2 единицы на взвод</a:t>
            </a:r>
          </a:p>
          <a:p>
            <a:pPr marL="0" indent="0">
              <a:buNone/>
            </a:pPr>
            <a:r>
              <a:rPr lang="ru-RU" sz="1200" b="1" dirty="0"/>
              <a:t>2. Пулемёты</a:t>
            </a:r>
          </a:p>
          <a:p>
            <a:pPr marL="0" indent="0">
              <a:buNone/>
            </a:pPr>
            <a:r>
              <a:rPr lang="ru-RU" sz="1200" b="1" dirty="0"/>
              <a:t>Ручной пулемёт ДП-27</a:t>
            </a:r>
            <a:endParaRPr lang="ru-RU" sz="1200" dirty="0"/>
          </a:p>
          <a:p>
            <a:pPr marL="457200" lvl="1" indent="0">
              <a:buNone/>
            </a:pPr>
            <a:r>
              <a:rPr lang="ru-RU" sz="1200" dirty="0"/>
              <a:t>Калибр: 7,62×54 мм R</a:t>
            </a:r>
          </a:p>
          <a:p>
            <a:pPr marL="457200" lvl="1" indent="0">
              <a:buNone/>
            </a:pPr>
            <a:r>
              <a:rPr lang="ru-RU" sz="1200" dirty="0"/>
              <a:t>Длина: 1270 мм</a:t>
            </a:r>
          </a:p>
          <a:p>
            <a:pPr marL="457200" lvl="1" indent="0">
              <a:buNone/>
            </a:pPr>
            <a:r>
              <a:rPr lang="ru-RU" sz="1200" dirty="0"/>
              <a:t>Вес: 9,1 кг (без патронов)</a:t>
            </a:r>
          </a:p>
          <a:p>
            <a:pPr marL="457200" lvl="1" indent="0">
              <a:buNone/>
            </a:pPr>
            <a:r>
              <a:rPr lang="ru-RU" sz="1200" dirty="0"/>
              <a:t>Магазин: дисковый на 47 патронов</a:t>
            </a:r>
          </a:p>
          <a:p>
            <a:pPr marL="457200" lvl="1" indent="0">
              <a:buNone/>
            </a:pPr>
            <a:r>
              <a:rPr lang="ru-RU" sz="1200" dirty="0"/>
              <a:t>Темп стрельбы: 600 </a:t>
            </a:r>
            <a:r>
              <a:rPr lang="ru-RU" sz="1200" dirty="0" err="1"/>
              <a:t>выстр</a:t>
            </a:r>
            <a:r>
              <a:rPr lang="ru-RU" sz="1200" dirty="0"/>
              <a:t>./мин</a:t>
            </a:r>
          </a:p>
          <a:p>
            <a:pPr marL="457200" lvl="1" indent="0">
              <a:buNone/>
            </a:pPr>
            <a:r>
              <a:rPr lang="ru-RU" sz="1200" dirty="0"/>
              <a:t>Эффективная дальность: 800 м</a:t>
            </a:r>
          </a:p>
          <a:p>
            <a:pPr marL="457200" lvl="1" indent="0">
              <a:buNone/>
            </a:pPr>
            <a:r>
              <a:rPr lang="ru-RU" sz="1200" dirty="0"/>
              <a:t>У панфиловцев: 1-2 единицы</a:t>
            </a:r>
          </a:p>
          <a:p>
            <a:pPr marL="0" indent="0">
              <a:buNone/>
            </a:pPr>
            <a:r>
              <a:rPr lang="ru-RU" sz="1200" b="1" dirty="0" smtClean="0"/>
              <a:t>Противотанковые </a:t>
            </a:r>
            <a:r>
              <a:rPr lang="ru-RU" sz="1200" b="1" dirty="0"/>
              <a:t>средства</a:t>
            </a:r>
          </a:p>
          <a:p>
            <a:pPr marL="0" indent="0">
              <a:buNone/>
            </a:pPr>
            <a:r>
              <a:rPr lang="ru-RU" sz="1200" b="1" dirty="0" smtClean="0"/>
              <a:t>Противотанковое </a:t>
            </a:r>
            <a:r>
              <a:rPr lang="ru-RU" sz="1200" b="1" dirty="0"/>
              <a:t>ружьё ПТРД</a:t>
            </a:r>
            <a:endParaRPr lang="ru-RU" sz="1200" dirty="0"/>
          </a:p>
          <a:p>
            <a:pPr marL="457200" lvl="1" indent="0">
              <a:buNone/>
            </a:pPr>
            <a:r>
              <a:rPr lang="ru-RU" sz="1200" dirty="0"/>
              <a:t>Калибр: 14,5×114 мм</a:t>
            </a:r>
          </a:p>
          <a:p>
            <a:pPr marL="457200" lvl="1" indent="0">
              <a:buNone/>
            </a:pPr>
            <a:r>
              <a:rPr lang="ru-RU" sz="1200" dirty="0"/>
              <a:t>Длина: 2000 мм</a:t>
            </a:r>
          </a:p>
          <a:p>
            <a:pPr marL="457200" lvl="1" indent="0">
              <a:buNone/>
            </a:pPr>
            <a:r>
              <a:rPr lang="ru-RU" sz="1200" dirty="0"/>
              <a:t>Вес: 17,3 кг</a:t>
            </a:r>
          </a:p>
          <a:p>
            <a:pPr marL="457200" lvl="1" indent="0">
              <a:buNone/>
            </a:pPr>
            <a:r>
              <a:rPr lang="ru-RU" sz="1200" dirty="0" err="1"/>
              <a:t>Бронепробиваемость</a:t>
            </a:r>
            <a:r>
              <a:rPr lang="ru-RU" sz="1200" dirty="0"/>
              <a:t>:</a:t>
            </a:r>
          </a:p>
          <a:p>
            <a:pPr marL="914400" lvl="2" indent="0">
              <a:buNone/>
            </a:pPr>
            <a:r>
              <a:rPr lang="ru-RU" sz="1200" dirty="0"/>
              <a:t>35 мм на 300 м (под углом 90°)</a:t>
            </a:r>
          </a:p>
          <a:p>
            <a:pPr marL="914400" lvl="2" indent="0">
              <a:buNone/>
            </a:pPr>
            <a:r>
              <a:rPr lang="ru-RU" sz="1200" dirty="0"/>
              <a:t>25 мм на 500 м</a:t>
            </a:r>
          </a:p>
          <a:p>
            <a:pPr marL="457200" lvl="1" indent="0">
              <a:buNone/>
            </a:pPr>
            <a:r>
              <a:rPr lang="ru-RU" sz="1200" dirty="0"/>
              <a:t>Скорострельность: 8-10 </a:t>
            </a:r>
            <a:r>
              <a:rPr lang="ru-RU" sz="1200" dirty="0" err="1"/>
              <a:t>выстр</a:t>
            </a:r>
            <a:r>
              <a:rPr lang="ru-RU" sz="1200" dirty="0"/>
              <a:t>./мин</a:t>
            </a:r>
          </a:p>
          <a:p>
            <a:pPr marL="457200" lvl="1" indent="0">
              <a:buNone/>
            </a:pPr>
            <a:r>
              <a:rPr lang="ru-RU" sz="1200" dirty="0"/>
              <a:t>У панфиловцев: 2-3 единицы (основное средство против танков)</a:t>
            </a:r>
          </a:p>
          <a:p>
            <a:pPr marL="0" indent="0">
              <a:buNone/>
            </a:pPr>
            <a:r>
              <a:rPr lang="ru-RU" sz="1200" b="1" dirty="0"/>
              <a:t>Противотанковая граната РПГ-40</a:t>
            </a:r>
            <a:endParaRPr lang="ru-RU" sz="1200" dirty="0"/>
          </a:p>
          <a:p>
            <a:pPr marL="457200" lvl="1" indent="0">
              <a:buNone/>
            </a:pPr>
            <a:r>
              <a:rPr lang="ru-RU" sz="1200" dirty="0"/>
              <a:t>Вес: 1,2 кг</a:t>
            </a:r>
          </a:p>
          <a:p>
            <a:pPr marL="457200" lvl="1" indent="0">
              <a:buNone/>
            </a:pPr>
            <a:r>
              <a:rPr lang="ru-RU" sz="1200" dirty="0" err="1"/>
              <a:t>Бронепробиваемость</a:t>
            </a:r>
            <a:r>
              <a:rPr lang="ru-RU" sz="1200" dirty="0"/>
              <a:t>: до 20 мм</a:t>
            </a:r>
          </a:p>
          <a:p>
            <a:pPr marL="457200" lvl="1" indent="0">
              <a:buNone/>
            </a:pPr>
            <a:r>
              <a:rPr lang="ru-RU" sz="1200" dirty="0"/>
              <a:t>Радиус поражения: 20 м</a:t>
            </a:r>
          </a:p>
          <a:p>
            <a:pPr marL="457200" lvl="1" indent="0">
              <a:buNone/>
            </a:pPr>
            <a:r>
              <a:rPr lang="ru-RU" sz="1200" dirty="0"/>
              <a:t>Дальность броска: 15-20 м</a:t>
            </a:r>
          </a:p>
          <a:p>
            <a:pPr marL="0" indent="0">
              <a:buNone/>
            </a:pPr>
            <a:r>
              <a:rPr lang="ru-RU" sz="1200" b="1" dirty="0"/>
              <a:t>Бутылки с зажигательной смесью ("Коктейль Молотова")</a:t>
            </a:r>
            <a:endParaRPr lang="ru-RU" sz="1200" dirty="0"/>
          </a:p>
          <a:p>
            <a:pPr marL="457200" lvl="1" indent="0">
              <a:buNone/>
            </a:pPr>
            <a:r>
              <a:rPr lang="ru-RU" sz="1200" dirty="0"/>
              <a:t>Состав: бензин с загустителем</a:t>
            </a:r>
          </a:p>
          <a:p>
            <a:pPr marL="457200" lvl="1" indent="0">
              <a:buNone/>
            </a:pPr>
            <a:r>
              <a:rPr lang="ru-RU" sz="1200" dirty="0"/>
              <a:t>Температура горения: 700-800°C</a:t>
            </a:r>
          </a:p>
          <a:p>
            <a:pPr marL="457200" lvl="1" indent="0">
              <a:buNone/>
            </a:pPr>
            <a:r>
              <a:rPr lang="ru-RU" sz="1200" dirty="0"/>
              <a:t>Эффективная дальность броска: 15-20 м</a:t>
            </a:r>
          </a:p>
          <a:p>
            <a:pPr marL="0" indent="0">
              <a:buNone/>
            </a:pPr>
            <a:r>
              <a:rPr lang="ru-RU" sz="1200" b="1" dirty="0"/>
              <a:t>4. Ручные гранаты</a:t>
            </a:r>
          </a:p>
          <a:p>
            <a:pPr marL="0" indent="0">
              <a:buNone/>
            </a:pPr>
            <a:r>
              <a:rPr lang="ru-RU" sz="1200" b="1" dirty="0"/>
              <a:t>РГД-33</a:t>
            </a:r>
            <a:endParaRPr lang="ru-RU" sz="1200" dirty="0"/>
          </a:p>
          <a:p>
            <a:pPr marL="457200" lvl="1" indent="0">
              <a:buNone/>
            </a:pPr>
            <a:r>
              <a:rPr lang="ru-RU" sz="1200" dirty="0"/>
              <a:t>Вес: 500 г</a:t>
            </a:r>
          </a:p>
          <a:p>
            <a:pPr marL="457200" lvl="1" indent="0">
              <a:buNone/>
            </a:pPr>
            <a:r>
              <a:rPr lang="ru-RU" sz="1200" dirty="0"/>
              <a:t>Взрывчатое вещество: 140 г тротила</a:t>
            </a:r>
          </a:p>
          <a:p>
            <a:pPr marL="457200" lvl="1" indent="0">
              <a:buNone/>
            </a:pPr>
            <a:r>
              <a:rPr lang="ru-RU" sz="1200" dirty="0"/>
              <a:t>Радиус поражения: 15 м</a:t>
            </a:r>
          </a:p>
          <a:p>
            <a:pPr marL="457200" lvl="1" indent="0">
              <a:buNone/>
            </a:pPr>
            <a:r>
              <a:rPr lang="ru-RU" sz="1200" dirty="0"/>
              <a:t>Дальность броска: 30-40 </a:t>
            </a:r>
            <a:r>
              <a:rPr lang="ru-RU" sz="1200" dirty="0" smtClean="0"/>
              <a:t>м</a:t>
            </a:r>
            <a:endParaRPr lang="ru-RU" sz="12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C770E1-FBED-0324-8DEF-5E48E05CF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6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4281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679C-461D-1EB7-B4D1-73919068F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AAB90-8C9B-6018-F2BB-0E34984E7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05" y="13043"/>
            <a:ext cx="10515600" cy="1325563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Историческая справка</a:t>
            </a:r>
            <a:endParaRPr lang="ru-RU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542F7A-BE7B-75AD-BEF9-B2973A161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8606"/>
            <a:ext cx="10515600" cy="53828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1.Иван </a:t>
            </a:r>
            <a:r>
              <a:rPr lang="ru-RU" sz="3600" dirty="0"/>
              <a:t>Васильевич Панфилов родился в городе </a:t>
            </a:r>
            <a:r>
              <a:rPr lang="ru-RU" sz="3600" b="1" dirty="0"/>
              <a:t>Петровск</a:t>
            </a:r>
            <a:r>
              <a:rPr lang="ru-RU" sz="3600" dirty="0"/>
              <a:t> Саратовской губернии Российской империи (ныне Саратовская область РФ). </a:t>
            </a:r>
          </a:p>
          <a:p>
            <a:pPr marL="0" indent="0">
              <a:buNone/>
            </a:pPr>
            <a:r>
              <a:rPr lang="ru-RU" sz="3600" dirty="0" smtClean="0"/>
              <a:t>2.До </a:t>
            </a:r>
            <a:r>
              <a:rPr lang="ru-RU" sz="3600" dirty="0"/>
              <a:t>1915 года Панфилов учился и работал в Петровске. В октябре 1938 года, когда его назначили военным комиссаром Киргизской ССР, семья переехала во </a:t>
            </a:r>
            <a:r>
              <a:rPr lang="ru-RU" sz="3600" b="1" dirty="0"/>
              <a:t>Фрунзе</a:t>
            </a:r>
            <a:r>
              <a:rPr lang="ru-RU" sz="3600" dirty="0"/>
              <a:t> (ныне Бишкек).  </a:t>
            </a:r>
          </a:p>
          <a:p>
            <a:pPr marL="0" indent="0">
              <a:buNone/>
            </a:pPr>
            <a:r>
              <a:rPr lang="ru-RU" sz="3600" dirty="0" smtClean="0"/>
              <a:t>3.Иван </a:t>
            </a:r>
            <a:r>
              <a:rPr lang="ru-RU" sz="3600" dirty="0"/>
              <a:t>Васильевич Панфилов погиб 18 ноября 1941 года в деревне </a:t>
            </a:r>
            <a:r>
              <a:rPr lang="ru-RU" sz="3600" b="1" dirty="0" err="1"/>
              <a:t>Гусенево</a:t>
            </a:r>
            <a:r>
              <a:rPr lang="ru-RU" sz="3600" dirty="0"/>
              <a:t> Волоколамского района Московской области. </a:t>
            </a:r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3E3D39-0B2E-F427-7400-66F87417D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5169" y="6387314"/>
            <a:ext cx="41148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2D97CB-7863-A21B-9CFD-90F626B1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7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89621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B87DB-5FD1-B3F7-83E1-D6829EC1B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1775A-F4C3-7483-8B9D-6EF99EEAB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САПР диорамы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A13247-3C33-69D3-A411-7D76F14E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3BF1F90-4A9C-23B8-8CB4-6B1FF74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8</a:t>
            </a:fld>
            <a:endParaRPr lang="ru-RU" sz="1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69" y="677863"/>
            <a:ext cx="6009506" cy="5499100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257675" cy="3352245"/>
          </a:xfrm>
        </p:spPr>
      </p:pic>
    </p:spTree>
    <p:extLst>
      <p:ext uri="{BB962C8B-B14F-4D97-AF65-F5344CB8AC3E}">
        <p14:creationId xmlns:p14="http://schemas.microsoft.com/office/powerpoint/2010/main" val="179180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EC132-0693-444F-3319-78E067B25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44BA6-F61C-33CE-C686-EAB53548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Сборка моделей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1205BB-23B6-ED00-B3A5-F9D2A63AB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9B9540D-46C4-FA86-93B1-A80757742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47CD199-37E7-195E-4ECC-A40C604D4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9</a:t>
            </a:fld>
            <a:endParaRPr lang="ru-RU" sz="1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71601"/>
            <a:ext cx="3090541" cy="23275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702" y="1371601"/>
            <a:ext cx="3090541" cy="23275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01294"/>
            <a:ext cx="3090541" cy="23275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396" y="1371601"/>
            <a:ext cx="3090542" cy="232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5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7AE4C-5D15-1CFC-0DCD-C38147037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9CF38-42CA-41A4-9680-70BF2293E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Окраска моделей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48" y="1260359"/>
            <a:ext cx="2383112" cy="4238274"/>
          </a:xfrm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512613-BAF9-67AD-3C85-B52ED8AC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58149E7-1B9E-9AAE-3019-D24322DEB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10</a:t>
            </a:fld>
            <a:endParaRPr lang="ru-RU" sz="1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352" y="1260359"/>
            <a:ext cx="3191950" cy="42382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1830" y="1260359"/>
            <a:ext cx="2318281" cy="423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2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DEFF1-BEA2-560C-5940-BDAB94814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E8E6B-1CBE-7FDF-5AD4-48154CCD0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686" y="241557"/>
            <a:ext cx="11040762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Технологии этапы</a:t>
            </a:r>
            <a:r>
              <a:rPr lang="ru-RU" dirty="0" smtClean="0"/>
              <a:t> сборки и </a:t>
            </a:r>
            <a:r>
              <a:rPr lang="ru-RU" dirty="0"/>
              <a:t>окраски </a:t>
            </a:r>
            <a:r>
              <a:rPr lang="ru-RU" dirty="0"/>
              <a:t>диорамы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B65213-7C94-ED51-CD3F-C638BBA4E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9F438A-8BD7-0A51-D57E-DBA92FA8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11</a:t>
            </a:fld>
            <a:endParaRPr lang="ru-RU" sz="16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1" r="7305"/>
          <a:stretch/>
        </p:blipFill>
        <p:spPr>
          <a:xfrm>
            <a:off x="5718574" y="1440591"/>
            <a:ext cx="6121258" cy="42764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49"/>
          <a:stretch/>
        </p:blipFill>
        <p:spPr>
          <a:xfrm>
            <a:off x="199271" y="1440591"/>
            <a:ext cx="5196513" cy="427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0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Готовый результат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12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" t="4564" r="21892"/>
          <a:stretch/>
        </p:blipFill>
        <p:spPr>
          <a:xfrm>
            <a:off x="2075932" y="960803"/>
            <a:ext cx="7978347" cy="585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171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1224</Words>
  <Application>Microsoft Office PowerPoint</Application>
  <PresentationFormat>Широкоэкранный</PresentationFormat>
  <Paragraphs>184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DeepSeek-CJK-patch</vt:lpstr>
      <vt:lpstr>PT Astra Serif</vt:lpstr>
      <vt:lpstr>Times New Roman</vt:lpstr>
      <vt:lpstr>Тема Office</vt:lpstr>
      <vt:lpstr>Разработка военно-исторической диорамы посвященной    участнику Великой Отечественной войны Панфилов Иван Васильевич</vt:lpstr>
      <vt:lpstr>Панфилов Иван Васильевич</vt:lpstr>
      <vt:lpstr>Презентация PowerPoint</vt:lpstr>
      <vt:lpstr>Презентация PowerPoint</vt:lpstr>
      <vt:lpstr>Презентация PowerPoint</vt:lpstr>
      <vt:lpstr>Технические характеристики военной техники</vt:lpstr>
      <vt:lpstr>Историческая справка</vt:lpstr>
      <vt:lpstr>САПР диорамы </vt:lpstr>
      <vt:lpstr>Сборка моделей </vt:lpstr>
      <vt:lpstr>Окраска моделей</vt:lpstr>
      <vt:lpstr>Технологии этапы сборки и окраски диорамы </vt:lpstr>
      <vt:lpstr>Готовый результат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военно-исторической диорамы посвященной    участнику Великой Отечественной войны Панфилов Иван Васильевич</dc:title>
  <dc:creator>petrov</dc:creator>
  <cp:lastModifiedBy>Марина Чаусова</cp:lastModifiedBy>
  <cp:revision>32</cp:revision>
  <dcterms:created xsi:type="dcterms:W3CDTF">2025-04-18T17:25:25Z</dcterms:created>
  <dcterms:modified xsi:type="dcterms:W3CDTF">2025-05-12T07:21:52Z</dcterms:modified>
</cp:coreProperties>
</file>