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7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44F1694-0D6B-44F1-BE40-D0C2D186EDA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B901434-73FE-40A8-AD46-E1126555112E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796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1694-0D6B-44F1-BE40-D0C2D186EDA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01434-73FE-40A8-AD46-E11265551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47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1694-0D6B-44F1-BE40-D0C2D186EDA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01434-73FE-40A8-AD46-E1126555112E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804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1694-0D6B-44F1-BE40-D0C2D186EDA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01434-73FE-40A8-AD46-E11265551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750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1694-0D6B-44F1-BE40-D0C2D186EDA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01434-73FE-40A8-AD46-E11265551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461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1694-0D6B-44F1-BE40-D0C2D186EDA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01434-73FE-40A8-AD46-E11265551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89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1694-0D6B-44F1-BE40-D0C2D186EDA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01434-73FE-40A8-AD46-E11265551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444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1694-0D6B-44F1-BE40-D0C2D186EDA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01434-73FE-40A8-AD46-E11265551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63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1694-0D6B-44F1-BE40-D0C2D186EDA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01434-73FE-40A8-AD46-E11265551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664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1694-0D6B-44F1-BE40-D0C2D186EDA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01434-73FE-40A8-AD46-E11265551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00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1694-0D6B-44F1-BE40-D0C2D186EDA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01434-73FE-40A8-AD46-E11265551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758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844F1694-0D6B-44F1-BE40-D0C2D186EDA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BB901434-73FE-40A8-AD46-E11265551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66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/>
              <a:t>Экологический марафон 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dirty="0" smtClean="0"/>
              <a:t>«</a:t>
            </a:r>
            <a:r>
              <a:rPr lang="ru-RU" sz="6000" dirty="0"/>
              <a:t>ЭКО-моделирование»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Выполнила: Аверина </a:t>
            </a:r>
            <a:r>
              <a:rPr lang="ru-RU" dirty="0" smtClean="0"/>
              <a:t>Мария Ивановна, учитель 1 категории МАОУ «Школа №30 им </a:t>
            </a:r>
            <a:r>
              <a:rPr lang="ru-RU" dirty="0" err="1" smtClean="0"/>
              <a:t>Л.Л.Антоновой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570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128" y="0"/>
            <a:ext cx="9875520" cy="1356360"/>
          </a:xfrm>
        </p:spPr>
        <p:txBody>
          <a:bodyPr/>
          <a:lstStyle/>
          <a:p>
            <a:r>
              <a:rPr lang="ru-RU" dirty="0" smtClean="0"/>
              <a:t>Цели и 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777" y="1046017"/>
            <a:ext cx="9494641" cy="5382491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Мероприятие ориентировано </a:t>
            </a:r>
            <a:r>
              <a:rPr lang="ru-RU" dirty="0"/>
              <a:t>на развитие инициативы, интеллектуальной, творческой и учебно-познавательной активности учащихся </a:t>
            </a:r>
            <a:r>
              <a:rPr lang="ru-RU" dirty="0" smtClean="0"/>
              <a:t>5-7 классов, </a:t>
            </a:r>
            <a:r>
              <a:rPr lang="ru-RU" dirty="0"/>
              <a:t>занимающихся  творчеством, проектной деятельностью</a:t>
            </a:r>
            <a:r>
              <a:rPr lang="ru-RU" dirty="0" smtClean="0"/>
              <a:t>.</a:t>
            </a:r>
          </a:p>
          <a:p>
            <a:pPr marL="45720" indent="0">
              <a:buNone/>
            </a:pPr>
            <a:r>
              <a:rPr lang="ru-RU" dirty="0" smtClean="0"/>
              <a:t>Цель – </a:t>
            </a:r>
            <a:r>
              <a:rPr lang="ru-RU" dirty="0"/>
              <a:t>разработка и создание модели, максимально приближенной к природной, экосистемы любого масштаба из доступных материалов для её использования в образовательных целях.</a:t>
            </a:r>
          </a:p>
          <a:p>
            <a:pPr marL="45720" indent="0">
              <a:buNone/>
            </a:pPr>
            <a:r>
              <a:rPr lang="ru-RU" dirty="0" smtClean="0"/>
              <a:t>Задачи:</a:t>
            </a:r>
            <a:endParaRPr lang="ru-RU" dirty="0"/>
          </a:p>
          <a:p>
            <a:r>
              <a:rPr lang="ru-RU" dirty="0" smtClean="0"/>
              <a:t>−расширить </a:t>
            </a:r>
            <a:r>
              <a:rPr lang="ru-RU" dirty="0"/>
              <a:t>спектр оценочных образовательных событий для обучающихся;</a:t>
            </a:r>
          </a:p>
          <a:p>
            <a:r>
              <a:rPr lang="ru-RU" dirty="0" smtClean="0"/>
              <a:t>−разработать </a:t>
            </a:r>
            <a:r>
              <a:rPr lang="ru-RU" dirty="0"/>
              <a:t>модель экосистемы любого масштаба;</a:t>
            </a:r>
          </a:p>
          <a:p>
            <a:r>
              <a:rPr lang="ru-RU" dirty="0" smtClean="0"/>
              <a:t>−продемонстрировать </a:t>
            </a:r>
            <a:r>
              <a:rPr lang="ru-RU" dirty="0"/>
              <a:t>нестандартные решения данной проблемы с привлечением знаний из разных областей естественнонаучного направления (физика, химия, биология, математика)</a:t>
            </a:r>
          </a:p>
          <a:p>
            <a:r>
              <a:rPr lang="ru-RU" dirty="0" smtClean="0"/>
              <a:t>−участники </a:t>
            </a:r>
            <a:r>
              <a:rPr lang="ru-RU" dirty="0"/>
              <a:t>сконструируют действующую модель экосистемы и представят ее </a:t>
            </a:r>
            <a:r>
              <a:rPr lang="ru-RU" dirty="0" smtClean="0"/>
              <a:t>другим участникам.</a:t>
            </a:r>
            <a:endParaRPr lang="ru-RU" dirty="0"/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9653" t="23580" r="19333" b="7102"/>
          <a:stretch/>
        </p:blipFill>
        <p:spPr>
          <a:xfrm rot="16200000">
            <a:off x="8222672" y="928254"/>
            <a:ext cx="7938654" cy="507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57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6255" y="124691"/>
            <a:ext cx="11817927" cy="67333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418" y="124691"/>
            <a:ext cx="9875520" cy="135636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Оборудование и ход работы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9230" y="1481051"/>
            <a:ext cx="4694043" cy="4038600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Оборудование – пластилин, картон, бумага, ножниц, стеки, доски для лепки, коробки, бутылки, банки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Ход работы</a:t>
            </a:r>
          </a:p>
          <a:p>
            <a:pPr marL="502920" indent="-457200">
              <a:buClr>
                <a:schemeClr val="bg1"/>
              </a:buClr>
              <a:buFont typeface="+mj-lt"/>
              <a:buAutoNum type="arabicParenR"/>
            </a:pPr>
            <a:r>
              <a:rPr lang="ru-RU" sz="2400" dirty="0" smtClean="0">
                <a:solidFill>
                  <a:schemeClr val="bg1"/>
                </a:solidFill>
              </a:rPr>
              <a:t>Разделение на команды. Придумать название и девиз.</a:t>
            </a:r>
          </a:p>
          <a:p>
            <a:pPr marL="502920" indent="-457200">
              <a:buClr>
                <a:schemeClr val="bg1"/>
              </a:buClr>
              <a:buFont typeface="+mj-lt"/>
              <a:buAutoNum type="arabicParenR"/>
            </a:pPr>
            <a:r>
              <a:rPr lang="ru-RU" sz="2400" dirty="0" smtClean="0">
                <a:solidFill>
                  <a:schemeClr val="bg1"/>
                </a:solidFill>
              </a:rPr>
              <a:t>Прослушать лекцию на тему Что такое экосистема? </a:t>
            </a:r>
          </a:p>
          <a:p>
            <a:pPr marL="502920" indent="-457200">
              <a:buClr>
                <a:schemeClr val="bg1"/>
              </a:buClr>
              <a:buFont typeface="+mj-lt"/>
              <a:buAutoNum type="arabicParenR"/>
            </a:pPr>
            <a:r>
              <a:rPr lang="ru-RU" sz="2400" dirty="0" smtClean="0">
                <a:solidFill>
                  <a:schemeClr val="bg1"/>
                </a:solidFill>
              </a:rPr>
              <a:t>Изготовление </a:t>
            </a:r>
            <a:r>
              <a:rPr lang="ru-RU" sz="2400" dirty="0">
                <a:solidFill>
                  <a:schemeClr val="bg1"/>
                </a:solidFill>
              </a:rPr>
              <a:t>макета и </a:t>
            </a:r>
            <a:r>
              <a:rPr lang="ru-RU" sz="2400" dirty="0" smtClean="0">
                <a:solidFill>
                  <a:schemeClr val="bg1"/>
                </a:solidFill>
              </a:rPr>
              <a:t>презентация </a:t>
            </a:r>
            <a:r>
              <a:rPr lang="ru-RU" sz="2400" dirty="0">
                <a:solidFill>
                  <a:schemeClr val="bg1"/>
                </a:solidFill>
              </a:rPr>
              <a:t>моделей.</a:t>
            </a:r>
            <a:endParaRPr lang="ru-RU" sz="2400" dirty="0" smtClean="0">
              <a:solidFill>
                <a:schemeClr val="bg1"/>
              </a:solidFill>
            </a:endParaRPr>
          </a:p>
          <a:p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9357" y="614795"/>
            <a:ext cx="4314825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81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547" y="0"/>
            <a:ext cx="9875520" cy="1356360"/>
          </a:xfrm>
        </p:spPr>
        <p:txBody>
          <a:bodyPr/>
          <a:lstStyle/>
          <a:p>
            <a:r>
              <a:rPr lang="ru-RU" dirty="0" smtClean="0"/>
              <a:t>Что такое экосистема?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9547" y="1052944"/>
            <a:ext cx="5978236" cy="547254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Каждый </a:t>
            </a:r>
            <a:r>
              <a:rPr lang="ru-RU" dirty="0"/>
              <a:t>живой организм может существовать только в определённых условиях. Например, барсук предпочитает жить в лесу, потому что там для него достаточно пищи и воды, есть места для постройки жилища, легко укрыться от врагов. Лес — это его место обитания. Здесь он чувствует себя как дома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Каждый уголок на нашей планете населён только теми организмами, которые хорошо приспособлены к обитанию на одной территории с другими организмами и к условиям этого места обитания. Эти организмы и та территория, на которой они чувствуют себя как дома, вместе образуют </a:t>
            </a:r>
            <a:r>
              <a:rPr lang="ru-RU" b="1" dirty="0"/>
              <a:t>экосистему, или природное сообщество. </a:t>
            </a:r>
            <a:endParaRPr lang="ru-RU" b="1" dirty="0" smtClean="0"/>
          </a:p>
          <a:p>
            <a:r>
              <a:rPr lang="ru-RU" b="1" dirty="0"/>
              <a:t>Экосистема — это единство живых организмов и среды их обитания.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782" y="1530927"/>
            <a:ext cx="5292437" cy="396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45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6255" y="124691"/>
            <a:ext cx="11817927" cy="67333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418" y="-27709"/>
            <a:ext cx="9875520" cy="135636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Экосистема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2529" y="1176250"/>
            <a:ext cx="6289964" cy="5182985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В каждой экосистеме есть всё, что нужно для жизни, и при этом нет ничего лишнего. Все обитатели сообщества постоянно нуждаются в пище. Откуда же они её берут и почему она не кончается?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Главный секрет экосистемы — все её обитатели связаны между собой пищевыми связями.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Пищевая цепь — это последовательный ряд организмов, которые питаются друг другом.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Пищевая сеть — более сложно устроенные пищевые цепи, в которых больше различных связей между организмами.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818" y="88322"/>
            <a:ext cx="4537364" cy="34030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818" y="3205595"/>
            <a:ext cx="4611253" cy="345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547" y="0"/>
            <a:ext cx="9875520" cy="1356360"/>
          </a:xfrm>
        </p:spPr>
        <p:txBody>
          <a:bodyPr/>
          <a:lstStyle/>
          <a:p>
            <a:r>
              <a:rPr lang="ru-RU" dirty="0" smtClean="0"/>
              <a:t>Экосистема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019" y="1205344"/>
            <a:ext cx="5978236" cy="547254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Тебе уже известно, что без </a:t>
            </a:r>
            <a:r>
              <a:rPr lang="ru-RU" b="1" dirty="0"/>
              <a:t>растений</a:t>
            </a:r>
            <a:r>
              <a:rPr lang="ru-RU" dirty="0"/>
              <a:t> невозможна жизнь на Земле. Именно растения создают питание для себя и других организмов, используя для этого энергию солнца, воду, углекислый газ и минеральные вещества из почвы. Поэтому растения — первое звено в пищевой цепочке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Следующее звено — </a:t>
            </a:r>
            <a:r>
              <a:rPr lang="ru-RU" b="1" dirty="0"/>
              <a:t>животные. </a:t>
            </a:r>
            <a:r>
              <a:rPr lang="ru-RU" dirty="0"/>
              <a:t>Поскольку они не могут сами производить питательные вещества, то используют уже готовые. Растительноядные животные питаются растениями. Хищные едят других животных. </a:t>
            </a:r>
          </a:p>
          <a:p>
            <a:r>
              <a:rPr lang="ru-RU" dirty="0"/>
              <a:t>Если бы в экосистеме были только растения и животные, вскоре в ней скопилось бы много мусора: отходов жизнедеятельности и остатков отмерших организмов. Поэтому в экосистеме есть те, кто разрушает все эти остатки, превращая их в минеральные вещества: это </a:t>
            </a:r>
            <a:r>
              <a:rPr lang="ru-RU" b="1" dirty="0"/>
              <a:t>грибы, различные бактерии, мелкие животные, обитающие в почве. </a:t>
            </a:r>
            <a:r>
              <a:rPr lang="ru-RU" dirty="0"/>
              <a:t>Разрушенные останки образуют перегной, который делает почву плодородной. Минеральные вещества растворяются в воде, находящейся в почве, и их снова используют растения. Таким образом происходит круговорот веществ в природе.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419" y="1356360"/>
            <a:ext cx="5638799" cy="422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9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6255" y="124691"/>
            <a:ext cx="11817927" cy="67333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4691"/>
            <a:ext cx="4821382" cy="5182985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Организмы, населяющие биогеоценоз, по своим функциям разделены на</a:t>
            </a:r>
            <a:r>
              <a:rPr lang="ru-RU" sz="2000" dirty="0" smtClean="0">
                <a:solidFill>
                  <a:schemeClr val="bg1"/>
                </a:solidFill>
              </a:rPr>
              <a:t>: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Продуцентов</a:t>
            </a:r>
          </a:p>
          <a:p>
            <a:r>
              <a:rPr lang="ru-RU" sz="2000" dirty="0">
                <a:solidFill>
                  <a:schemeClr val="bg1"/>
                </a:solidFill>
              </a:rPr>
              <a:t>Растения, преобразующие энергию солнечного света в энергию химических связей. Создают органические вещества, потребляемые животными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 err="1">
                <a:solidFill>
                  <a:schemeClr val="bg1"/>
                </a:solidFill>
              </a:rPr>
              <a:t>Консументы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Животные - потребители готового органического вещества. 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err="1" smtClean="0">
                <a:solidFill>
                  <a:schemeClr val="bg1"/>
                </a:solidFill>
              </a:rPr>
              <a:t>Редуценты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Это </a:t>
            </a:r>
            <a:r>
              <a:rPr lang="ru-RU" sz="2000" dirty="0" err="1" smtClean="0">
                <a:solidFill>
                  <a:schemeClr val="bg1"/>
                </a:solidFill>
              </a:rPr>
              <a:t>сапротрофы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- </a:t>
            </a:r>
            <a:r>
              <a:rPr lang="ru-RU" sz="2000" dirty="0">
                <a:solidFill>
                  <a:schemeClr val="bg1"/>
                </a:solidFill>
              </a:rPr>
              <a:t>грибы и бактерии, а также некоторые растения, которые разлагают останки мертвых организмов. </a:t>
            </a:r>
            <a:r>
              <a:rPr lang="ru-RU" sz="2000" dirty="0" err="1">
                <a:solidFill>
                  <a:schemeClr val="bg1"/>
                </a:solidFill>
              </a:rPr>
              <a:t>Редуценты</a:t>
            </a:r>
            <a:r>
              <a:rPr lang="ru-RU" sz="2000" dirty="0">
                <a:solidFill>
                  <a:schemeClr val="bg1"/>
                </a:solidFill>
              </a:rPr>
              <a:t> обеспечивают круговорот веществ, они преобразуют накопленные организмами органические вещества в неорганические.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382" y="633845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78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129" y="361602"/>
            <a:ext cx="9875520" cy="1356360"/>
          </a:xfrm>
        </p:spPr>
        <p:txBody>
          <a:bodyPr/>
          <a:lstStyle/>
          <a:p>
            <a:r>
              <a:rPr lang="ru-RU" dirty="0" smtClean="0"/>
              <a:t>Задание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019" y="1717962"/>
            <a:ext cx="5978236" cy="5472547"/>
          </a:xfrm>
        </p:spPr>
        <p:txBody>
          <a:bodyPr>
            <a:normAutofit/>
          </a:bodyPr>
          <a:lstStyle/>
          <a:p>
            <a:r>
              <a:rPr lang="ru-RU" dirty="0"/>
              <a:t>Критерии оценивания моделей ✅</a:t>
            </a:r>
          </a:p>
          <a:p>
            <a:r>
              <a:rPr lang="ru-RU" dirty="0"/>
              <a:t>1. Наличие всех компонентов экосистемы🌍</a:t>
            </a:r>
          </a:p>
          <a:p>
            <a:r>
              <a:rPr lang="ru-RU" dirty="0"/>
              <a:t>а. Продуценты🍀</a:t>
            </a:r>
          </a:p>
          <a:p>
            <a:r>
              <a:rPr lang="ru-RU" dirty="0"/>
              <a:t>б. </a:t>
            </a:r>
            <a:r>
              <a:rPr lang="ru-RU" dirty="0" err="1"/>
              <a:t>Консументы</a:t>
            </a:r>
            <a:r>
              <a:rPr lang="ru-RU" dirty="0"/>
              <a:t>🌿</a:t>
            </a:r>
          </a:p>
          <a:p>
            <a:r>
              <a:rPr lang="ru-RU" dirty="0"/>
              <a:t>в. </a:t>
            </a:r>
            <a:r>
              <a:rPr lang="ru-RU" dirty="0" err="1"/>
              <a:t>Редуценты</a:t>
            </a:r>
            <a:r>
              <a:rPr lang="ru-RU" dirty="0"/>
              <a:t>🌱</a:t>
            </a:r>
          </a:p>
          <a:p>
            <a:r>
              <a:rPr lang="ru-RU" dirty="0"/>
              <a:t>2. Презентабельность⭐</a:t>
            </a:r>
          </a:p>
          <a:p>
            <a:r>
              <a:rPr lang="ru-RU" dirty="0"/>
              <a:t>3. Возможность использовать на уроках🤓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783" y="152401"/>
            <a:ext cx="5029200" cy="670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0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67" y="0"/>
            <a:ext cx="51435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1754" y="663286"/>
            <a:ext cx="5531428" cy="553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85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8475" b="10896"/>
          <a:stretch/>
        </p:blipFill>
        <p:spPr>
          <a:xfrm>
            <a:off x="443072" y="360218"/>
            <a:ext cx="6511910" cy="29519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8050" b="11079"/>
          <a:stretch/>
        </p:blipFill>
        <p:spPr>
          <a:xfrm>
            <a:off x="4412916" y="3103417"/>
            <a:ext cx="7343531" cy="333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40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6255" y="124691"/>
            <a:ext cx="11817927" cy="67333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4691"/>
            <a:ext cx="11623964" cy="5182985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Задание 2. Презентация своей экосистемы. Рассказ о видовом составе экосистемы. 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3912" t="36174" r="20292" b="11743"/>
          <a:stretch/>
        </p:blipFill>
        <p:spPr>
          <a:xfrm>
            <a:off x="568035" y="609599"/>
            <a:ext cx="5411839" cy="28401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2847" t="6723" r="7195" b="9565"/>
          <a:stretch/>
        </p:blipFill>
        <p:spPr>
          <a:xfrm>
            <a:off x="6622473" y="706582"/>
            <a:ext cx="5001491" cy="33647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19759" r="20717" b="8049"/>
          <a:stretch/>
        </p:blipFill>
        <p:spPr>
          <a:xfrm>
            <a:off x="4100455" y="3035284"/>
            <a:ext cx="4401438" cy="382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7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96</TotalTime>
  <Words>661</Words>
  <Application>Microsoft Office PowerPoint</Application>
  <PresentationFormat>Широкоэкранный</PresentationFormat>
  <Paragraphs>45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Corbel</vt:lpstr>
      <vt:lpstr>Базис</vt:lpstr>
      <vt:lpstr>Экологический марафон  «ЭКО-моделирование»</vt:lpstr>
      <vt:lpstr>Цели и задачи</vt:lpstr>
      <vt:lpstr>Оборудование и ход работы </vt:lpstr>
      <vt:lpstr>Что такое экосистема? </vt:lpstr>
      <vt:lpstr>Экосистема</vt:lpstr>
      <vt:lpstr>Экосистема </vt:lpstr>
      <vt:lpstr>Презентация PowerPoint</vt:lpstr>
      <vt:lpstr>Задание 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Экологический марафон  «ЭКО-моделирование»</dc:title>
  <dc:creator>Lenovo</dc:creator>
  <cp:lastModifiedBy>Lenovo</cp:lastModifiedBy>
  <cp:revision>10</cp:revision>
  <dcterms:created xsi:type="dcterms:W3CDTF">2023-05-13T12:40:36Z</dcterms:created>
  <dcterms:modified xsi:type="dcterms:W3CDTF">2024-10-30T23:13:25Z</dcterms:modified>
</cp:coreProperties>
</file>