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80" r:id="rId3"/>
    <p:sldId id="294" r:id="rId4"/>
    <p:sldId id="295" r:id="rId5"/>
    <p:sldId id="296" r:id="rId6"/>
    <p:sldId id="297" r:id="rId7"/>
    <p:sldId id="298" r:id="rId8"/>
    <p:sldId id="299" r:id="rId9"/>
    <p:sldId id="300" r:id="rId10"/>
    <p:sldId id="301" r:id="rId11"/>
    <p:sldId id="302" r:id="rId12"/>
    <p:sldId id="303" r:id="rId13"/>
    <p:sldId id="304" r:id="rId14"/>
    <p:sldId id="305" r:id="rId15"/>
    <p:sldId id="306" r:id="rId16"/>
    <p:sldId id="309" r:id="rId17"/>
    <p:sldId id="310" r:id="rId18"/>
    <p:sldId id="311" r:id="rId19"/>
    <p:sldId id="307" r:id="rId20"/>
  </p:sldIdLst>
  <p:sldSz cx="12192000" cy="6858000"/>
  <p:notesSz cx="6797675" cy="9929813"/>
  <p:custDataLst>
    <p:tags r:id="rId2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C234"/>
    <a:srgbClr val="5C8E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34" y="-22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66948B-EFAF-44D3-A59B-03C7E3F9EF2E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234AF43-56D8-4620-A7E6-D43C774F8900}" type="parTrans" cxnId="{286FF4B1-1F32-4386-9F20-87A79FD821F2}">
      <dgm:prSet/>
      <dgm:spPr/>
      <dgm:t>
        <a:bodyPr/>
        <a:lstStyle/>
        <a:p>
          <a:endParaRPr lang="ru-RU"/>
        </a:p>
      </dgm:t>
    </dgm:pt>
    <dgm:pt modelId="{65FA1CE1-4E0B-4894-8AC8-3998A944768F}">
      <dgm:prSet phldrT="[Текст]" custT="1"/>
      <dgm:spPr/>
      <dgm:t>
        <a:bodyPr/>
        <a:lstStyle/>
        <a:p>
          <a:r>
            <a:rPr lang="ru-RU" sz="2000" b="1">
              <a:solidFill>
                <a:schemeClr val="tx1"/>
              </a:solidFill>
            </a:rPr>
            <a:t>Обеспечить Работодателя Профессионалами</a:t>
          </a:r>
          <a:endParaRPr lang="ru-RU" sz="2000" b="1"/>
        </a:p>
      </dgm:t>
    </dgm:pt>
    <dgm:pt modelId="{86B23C32-F900-4598-9391-9DF636837CC4}" type="parTrans" cxnId="{D93B6227-21AB-40A8-80E9-0DFA457B2F1C}">
      <dgm:prSet/>
      <dgm:spPr/>
      <dgm:t>
        <a:bodyPr/>
        <a:lstStyle/>
        <a:p>
          <a:endParaRPr lang="ru-RU"/>
        </a:p>
      </dgm:t>
    </dgm:pt>
    <dgm:pt modelId="{72475683-5BEC-45A3-8A4D-4EC94A5AE345}">
      <dgm:prSet phldrT="[Текст]"/>
      <dgm:spPr/>
      <dgm:t>
        <a:bodyPr/>
        <a:lstStyle/>
        <a:p>
          <a:r>
            <a:rPr lang="ru-RU" b="1">
              <a:solidFill>
                <a:schemeClr val="tx1"/>
              </a:solidFill>
            </a:rPr>
            <a:t>Создать учебно-производственные направления совместно с Работодателем</a:t>
          </a:r>
        </a:p>
      </dgm:t>
    </dgm:pt>
    <dgm:pt modelId="{DF6CFE9B-ED40-4C0C-B428-C7E7CD0D62F8}" type="sibTrans" cxnId="{D93B6227-21AB-40A8-80E9-0DFA457B2F1C}">
      <dgm:prSet/>
      <dgm:spPr/>
      <dgm:t>
        <a:bodyPr/>
        <a:lstStyle/>
        <a:p>
          <a:endParaRPr lang="ru-RU"/>
        </a:p>
      </dgm:t>
    </dgm:pt>
    <dgm:pt modelId="{2B37945D-1037-43FB-BF01-8D19D2127B9B}" type="parTrans" cxnId="{B27431A4-F581-4FF1-B9DA-69E831B738FD}">
      <dgm:prSet/>
      <dgm:spPr/>
      <dgm:t>
        <a:bodyPr/>
        <a:lstStyle/>
        <a:p>
          <a:endParaRPr lang="ru-RU"/>
        </a:p>
      </dgm:t>
    </dgm:pt>
    <dgm:pt modelId="{783EF225-3F44-4A89-A73C-B38ED43D2952}">
      <dgm:prSet phldrT="[Текст]" custT="1"/>
      <dgm:spPr/>
      <dgm:t>
        <a:bodyPr/>
        <a:lstStyle/>
        <a:p>
          <a:r>
            <a:rPr lang="ru-RU" sz="1400" b="1">
              <a:solidFill>
                <a:schemeClr val="tx1"/>
              </a:solidFill>
            </a:rPr>
            <a:t>Реализовать учебно-производственные направления совместно с Работодателем</a:t>
          </a:r>
        </a:p>
      </dgm:t>
    </dgm:pt>
    <dgm:pt modelId="{FCB5371A-C7E1-49EE-9401-823979C9A931}" type="sibTrans" cxnId="{B27431A4-F581-4FF1-B9DA-69E831B738FD}">
      <dgm:prSet/>
      <dgm:spPr/>
      <dgm:t>
        <a:bodyPr/>
        <a:lstStyle/>
        <a:p>
          <a:endParaRPr lang="ru-RU"/>
        </a:p>
      </dgm:t>
    </dgm:pt>
    <dgm:pt modelId="{7DEA3FCD-3359-423F-8783-A0B28F34FAE2}" type="parTrans" cxnId="{B10F5599-BD46-4C43-B8DC-6714E3EA8A77}">
      <dgm:prSet/>
      <dgm:spPr/>
      <dgm:t>
        <a:bodyPr/>
        <a:lstStyle/>
        <a:p>
          <a:endParaRPr lang="ru-RU"/>
        </a:p>
      </dgm:t>
    </dgm:pt>
    <dgm:pt modelId="{B7CAD661-9DC4-4E04-8289-358C31AEC3E4}">
      <dgm:prSet phldrT="[Текст]"/>
      <dgm:spPr/>
      <dgm:t>
        <a:bodyPr/>
        <a:lstStyle/>
        <a:p>
          <a:r>
            <a:rPr lang="ru-RU" b="1">
              <a:solidFill>
                <a:schemeClr val="tx1"/>
              </a:solidFill>
            </a:rPr>
            <a:t>Трудоустроить выпускников совместно с Работодателем</a:t>
          </a:r>
        </a:p>
      </dgm:t>
    </dgm:pt>
    <dgm:pt modelId="{B5BEAD67-1184-40EE-B07E-24891E4E78AE}" type="sibTrans" cxnId="{B10F5599-BD46-4C43-B8DC-6714E3EA8A77}">
      <dgm:prSet/>
      <dgm:spPr/>
      <dgm:t>
        <a:bodyPr/>
        <a:lstStyle/>
        <a:p>
          <a:endParaRPr lang="ru-RU"/>
        </a:p>
      </dgm:t>
    </dgm:pt>
    <dgm:pt modelId="{84F854E0-3BA5-4902-BCDF-EB74D4BC0F49}" type="parTrans" cxnId="{CF36EF45-EA11-41C8-88BE-61D262F2BF3C}">
      <dgm:prSet/>
      <dgm:spPr/>
      <dgm:t>
        <a:bodyPr/>
        <a:lstStyle/>
        <a:p>
          <a:endParaRPr lang="ru-RU"/>
        </a:p>
      </dgm:t>
    </dgm:pt>
    <dgm:pt modelId="{41F2E6A5-AFF6-490F-9E81-435CE9FEA378}">
      <dgm:prSet phldrT="[Текст]" custT="1"/>
      <dgm:spPr/>
      <dgm:t>
        <a:bodyPr/>
        <a:lstStyle/>
        <a:p>
          <a:r>
            <a:rPr lang="ru-RU" sz="1400" b="1">
              <a:solidFill>
                <a:schemeClr val="tx1"/>
              </a:solidFill>
            </a:rPr>
            <a:t>Модернизировать материально-техническую базу ТГМТ совместно с Работодателем и под его потребности</a:t>
          </a:r>
        </a:p>
      </dgm:t>
    </dgm:pt>
    <dgm:pt modelId="{2EB5EADA-B34B-4645-BC62-5CC17C908833}" type="sibTrans" cxnId="{CF36EF45-EA11-41C8-88BE-61D262F2BF3C}">
      <dgm:prSet/>
      <dgm:spPr/>
      <dgm:t>
        <a:bodyPr/>
        <a:lstStyle/>
        <a:p>
          <a:endParaRPr lang="ru-RU"/>
        </a:p>
      </dgm:t>
    </dgm:pt>
    <dgm:pt modelId="{060C0D6C-9563-43DC-90D5-7D9C0FA3B039}" type="sibTrans" cxnId="{286FF4B1-1F32-4386-9F20-87A79FD821F2}">
      <dgm:prSet/>
      <dgm:spPr/>
      <dgm:t>
        <a:bodyPr/>
        <a:lstStyle/>
        <a:p>
          <a:endParaRPr lang="ru-RU"/>
        </a:p>
      </dgm:t>
    </dgm:pt>
    <dgm:pt modelId="{2AB8F929-0067-474F-A50C-3CB36406881E}" type="pres">
      <dgm:prSet presAssocID="{8866948B-EFAF-44D3-A59B-03C7E3F9EF2E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916B910-52EA-475D-AFB2-84B7EE175438}" type="pres">
      <dgm:prSet presAssocID="{65FA1CE1-4E0B-4894-8AC8-3998A944768F}" presName="centerShape" presStyleLbl="node0" presStyleIdx="0" presStyleCnt="1" custScaleX="165119" custScaleY="168079" custLinFactNeighborX="-945" custLinFactNeighborY="-1257"/>
      <dgm:spPr/>
    </dgm:pt>
    <dgm:pt modelId="{EF54E125-E6E6-4ABC-8DDC-848869304E6C}" type="pres">
      <dgm:prSet presAssocID="{72475683-5BEC-45A3-8A4D-4EC94A5AE345}" presName="node" presStyleLbl="node1" presStyleIdx="0" presStyleCnt="4" custScaleX="202560" custScaleY="109017" custRadScaleRad="96258" custRadScaleInc="4994">
        <dgm:presLayoutVars>
          <dgm:bulletEnabled val="1"/>
        </dgm:presLayoutVars>
      </dgm:prSet>
      <dgm:spPr/>
    </dgm:pt>
    <dgm:pt modelId="{6A8A7AD4-B592-4E8E-948E-C70E81733DA4}" type="pres">
      <dgm:prSet presAssocID="{72475683-5BEC-45A3-8A4D-4EC94A5AE345}" presName="dummy" presStyleCnt="0"/>
      <dgm:spPr/>
    </dgm:pt>
    <dgm:pt modelId="{79F4D9DA-CCC3-48EF-B3FC-D794160CCC5E}" type="pres">
      <dgm:prSet presAssocID="{DF6CFE9B-ED40-4C0C-B428-C7E7CD0D62F8}" presName="sibTrans" presStyleLbl="sibTrans2D1" presStyleIdx="0" presStyleCnt="4" custLinFactNeighborX="4726" custLinFactNeighborY="-5514"/>
      <dgm:spPr/>
    </dgm:pt>
    <dgm:pt modelId="{945913E6-51D0-4F81-A36A-E252944E94AF}" type="pres">
      <dgm:prSet presAssocID="{783EF225-3F44-4A89-A73C-B38ED43D2952}" presName="node" presStyleLbl="node1" presStyleIdx="1" presStyleCnt="4" custScaleX="238397" custScaleY="109710" custRadScaleRad="143334" custRadScaleInc="-7543">
        <dgm:presLayoutVars>
          <dgm:bulletEnabled val="1"/>
        </dgm:presLayoutVars>
      </dgm:prSet>
      <dgm:spPr/>
    </dgm:pt>
    <dgm:pt modelId="{93D780EC-7036-433F-961D-DB728FE027FB}" type="pres">
      <dgm:prSet presAssocID="{783EF225-3F44-4A89-A73C-B38ED43D2952}" presName="dummy" presStyleCnt="0"/>
      <dgm:spPr/>
    </dgm:pt>
    <dgm:pt modelId="{82D368AF-173A-4C6D-B443-5E12603EBA84}" type="pres">
      <dgm:prSet presAssocID="{FCB5371A-C7E1-49EE-9401-823979C9A931}" presName="sibTrans" presStyleLbl="sibTrans2D1" presStyleIdx="1" presStyleCnt="4" custLinFactNeighborX="2459" custLinFactNeighborY="6147"/>
      <dgm:spPr/>
    </dgm:pt>
    <dgm:pt modelId="{F619EE02-5F0C-4BB9-B174-3EFE8BAA6560}" type="pres">
      <dgm:prSet presAssocID="{B7CAD661-9DC4-4E04-8289-358C31AEC3E4}" presName="node" presStyleLbl="node1" presStyleIdx="2" presStyleCnt="4" custScaleX="194932" custScaleY="111701" custRadScaleRad="93572" custRadScaleInc="1284">
        <dgm:presLayoutVars>
          <dgm:bulletEnabled val="1"/>
        </dgm:presLayoutVars>
      </dgm:prSet>
      <dgm:spPr/>
    </dgm:pt>
    <dgm:pt modelId="{73886D18-8431-4941-8740-E9BD4CB4F06C}" type="pres">
      <dgm:prSet presAssocID="{B7CAD661-9DC4-4E04-8289-358C31AEC3E4}" presName="dummy" presStyleCnt="0"/>
      <dgm:spPr/>
    </dgm:pt>
    <dgm:pt modelId="{24C28A6F-3C14-403A-875C-629D7DD8B284}" type="pres">
      <dgm:prSet presAssocID="{B5BEAD67-1184-40EE-B07E-24891E4E78AE}" presName="sibTrans" presStyleLbl="sibTrans2D1" presStyleIdx="2" presStyleCnt="4" custLinFactNeighborX="-1772" custLinFactNeighborY="591"/>
      <dgm:spPr/>
    </dgm:pt>
    <dgm:pt modelId="{D817AE5E-AEA4-4AAC-84F2-B252F03683DA}" type="pres">
      <dgm:prSet presAssocID="{41F2E6A5-AFF6-490F-9E81-435CE9FEA378}" presName="node" presStyleLbl="node1" presStyleIdx="3" presStyleCnt="4" custScaleX="281395" custScaleY="108306" custRadScaleRad="168096" custRadScaleInc="2144">
        <dgm:presLayoutVars>
          <dgm:bulletEnabled val="1"/>
        </dgm:presLayoutVars>
      </dgm:prSet>
      <dgm:spPr/>
    </dgm:pt>
    <dgm:pt modelId="{9B2602E5-164C-4B9A-A798-B2FA50E808A0}" type="pres">
      <dgm:prSet presAssocID="{41F2E6A5-AFF6-490F-9E81-435CE9FEA378}" presName="dummy" presStyleCnt="0"/>
      <dgm:spPr/>
    </dgm:pt>
    <dgm:pt modelId="{FE5B5665-27CC-4532-AC1F-8EFCCA9214E7}" type="pres">
      <dgm:prSet presAssocID="{2EB5EADA-B34B-4645-BC62-5CC17C908833}" presName="sibTrans" presStyleLbl="sibTrans2D1" presStyleIdx="3" presStyleCnt="4"/>
      <dgm:spPr/>
    </dgm:pt>
  </dgm:ptLst>
  <dgm:cxnLst>
    <dgm:cxn modelId="{9CCB280A-4577-45F4-8093-7F16966211C5}" type="presOf" srcId="{41F2E6A5-AFF6-490F-9E81-435CE9FEA378}" destId="{D817AE5E-AEA4-4AAC-84F2-B252F03683DA}" srcOrd="0" destOrd="0" presId="urn:microsoft.com/office/officeart/2005/8/layout/radial6"/>
    <dgm:cxn modelId="{D93B6227-21AB-40A8-80E9-0DFA457B2F1C}" srcId="{65FA1CE1-4E0B-4894-8AC8-3998A944768F}" destId="{72475683-5BEC-45A3-8A4D-4EC94A5AE345}" srcOrd="0" destOrd="0" parTransId="{86B23C32-F900-4598-9391-9DF636837CC4}" sibTransId="{DF6CFE9B-ED40-4C0C-B428-C7E7CD0D62F8}"/>
    <dgm:cxn modelId="{CF36EF45-EA11-41C8-88BE-61D262F2BF3C}" srcId="{65FA1CE1-4E0B-4894-8AC8-3998A944768F}" destId="{41F2E6A5-AFF6-490F-9E81-435CE9FEA378}" srcOrd="3" destOrd="0" parTransId="{84F854E0-3BA5-4902-BCDF-EB74D4BC0F49}" sibTransId="{2EB5EADA-B34B-4645-BC62-5CC17C908833}"/>
    <dgm:cxn modelId="{9EFCBF86-5DA8-4EA7-83CD-124B97027164}" type="presOf" srcId="{B7CAD661-9DC4-4E04-8289-358C31AEC3E4}" destId="{F619EE02-5F0C-4BB9-B174-3EFE8BAA6560}" srcOrd="0" destOrd="0" presId="urn:microsoft.com/office/officeart/2005/8/layout/radial6"/>
    <dgm:cxn modelId="{52CC0D93-6698-4B8E-9A25-13F5358A5B54}" type="presOf" srcId="{783EF225-3F44-4A89-A73C-B38ED43D2952}" destId="{945913E6-51D0-4F81-A36A-E252944E94AF}" srcOrd="0" destOrd="0" presId="urn:microsoft.com/office/officeart/2005/8/layout/radial6"/>
    <dgm:cxn modelId="{B10F5599-BD46-4C43-B8DC-6714E3EA8A77}" srcId="{65FA1CE1-4E0B-4894-8AC8-3998A944768F}" destId="{B7CAD661-9DC4-4E04-8289-358C31AEC3E4}" srcOrd="2" destOrd="0" parTransId="{7DEA3FCD-3359-423F-8783-A0B28F34FAE2}" sibTransId="{B5BEAD67-1184-40EE-B07E-24891E4E78AE}"/>
    <dgm:cxn modelId="{B27431A4-F581-4FF1-B9DA-69E831B738FD}" srcId="{65FA1CE1-4E0B-4894-8AC8-3998A944768F}" destId="{783EF225-3F44-4A89-A73C-B38ED43D2952}" srcOrd="1" destOrd="0" parTransId="{2B37945D-1037-43FB-BF01-8D19D2127B9B}" sibTransId="{FCB5371A-C7E1-49EE-9401-823979C9A931}"/>
    <dgm:cxn modelId="{286FF4B1-1F32-4386-9F20-87A79FD821F2}" srcId="{8866948B-EFAF-44D3-A59B-03C7E3F9EF2E}" destId="{65FA1CE1-4E0B-4894-8AC8-3998A944768F}" srcOrd="0" destOrd="0" parTransId="{D234AF43-56D8-4620-A7E6-D43C774F8900}" sibTransId="{060C0D6C-9563-43DC-90D5-7D9C0FA3B039}"/>
    <dgm:cxn modelId="{62FD43B3-587E-41B4-AACF-21F90865970A}" type="presOf" srcId="{DF6CFE9B-ED40-4C0C-B428-C7E7CD0D62F8}" destId="{79F4D9DA-CCC3-48EF-B3FC-D794160CCC5E}" srcOrd="0" destOrd="0" presId="urn:microsoft.com/office/officeart/2005/8/layout/radial6"/>
    <dgm:cxn modelId="{5E9412B4-EF0B-4F54-9E34-5C4B9335C801}" type="presOf" srcId="{2EB5EADA-B34B-4645-BC62-5CC17C908833}" destId="{FE5B5665-27CC-4532-AC1F-8EFCCA9214E7}" srcOrd="0" destOrd="0" presId="urn:microsoft.com/office/officeart/2005/8/layout/radial6"/>
    <dgm:cxn modelId="{5AE08DB4-16C4-4DE8-8C22-0ECA227B0EB7}" type="presOf" srcId="{8866948B-EFAF-44D3-A59B-03C7E3F9EF2E}" destId="{2AB8F929-0067-474F-A50C-3CB36406881E}" srcOrd="0" destOrd="0" presId="urn:microsoft.com/office/officeart/2005/8/layout/radial6"/>
    <dgm:cxn modelId="{6B86BDBA-1FCE-42EB-995A-0EAA29894257}" type="presOf" srcId="{65FA1CE1-4E0B-4894-8AC8-3998A944768F}" destId="{6916B910-52EA-475D-AFB2-84B7EE175438}" srcOrd="0" destOrd="0" presId="urn:microsoft.com/office/officeart/2005/8/layout/radial6"/>
    <dgm:cxn modelId="{9E4F6DC3-DE0F-459A-A90C-6D54AFD85D42}" type="presOf" srcId="{FCB5371A-C7E1-49EE-9401-823979C9A931}" destId="{82D368AF-173A-4C6D-B443-5E12603EBA84}" srcOrd="0" destOrd="0" presId="urn:microsoft.com/office/officeart/2005/8/layout/radial6"/>
    <dgm:cxn modelId="{95112CDC-940F-482F-826D-C91ED15EFEE9}" type="presOf" srcId="{72475683-5BEC-45A3-8A4D-4EC94A5AE345}" destId="{EF54E125-E6E6-4ABC-8DDC-848869304E6C}" srcOrd="0" destOrd="0" presId="urn:microsoft.com/office/officeart/2005/8/layout/radial6"/>
    <dgm:cxn modelId="{0CA1F9E4-89A5-40CC-B95B-9ACE5E9DD3F8}" type="presOf" srcId="{B5BEAD67-1184-40EE-B07E-24891E4E78AE}" destId="{24C28A6F-3C14-403A-875C-629D7DD8B284}" srcOrd="0" destOrd="0" presId="urn:microsoft.com/office/officeart/2005/8/layout/radial6"/>
    <dgm:cxn modelId="{148819CB-AE88-4B04-86D1-28CD89F1BBA2}" type="presParOf" srcId="{2AB8F929-0067-474F-A50C-3CB36406881E}" destId="{6916B910-52EA-475D-AFB2-84B7EE175438}" srcOrd="0" destOrd="0" presId="urn:microsoft.com/office/officeart/2005/8/layout/radial6"/>
    <dgm:cxn modelId="{61085F7A-F77B-4B1B-AA41-3BC60BC078C6}" type="presParOf" srcId="{2AB8F929-0067-474F-A50C-3CB36406881E}" destId="{EF54E125-E6E6-4ABC-8DDC-848869304E6C}" srcOrd="1" destOrd="0" presId="urn:microsoft.com/office/officeart/2005/8/layout/radial6"/>
    <dgm:cxn modelId="{F8484A6C-628D-4FCD-BA2B-4F6911083D94}" type="presParOf" srcId="{2AB8F929-0067-474F-A50C-3CB36406881E}" destId="{6A8A7AD4-B592-4E8E-948E-C70E81733DA4}" srcOrd="2" destOrd="0" presId="urn:microsoft.com/office/officeart/2005/8/layout/radial6"/>
    <dgm:cxn modelId="{B76A6109-5F42-4D54-A486-4D90B0607782}" type="presParOf" srcId="{2AB8F929-0067-474F-A50C-3CB36406881E}" destId="{79F4D9DA-CCC3-48EF-B3FC-D794160CCC5E}" srcOrd="3" destOrd="0" presId="urn:microsoft.com/office/officeart/2005/8/layout/radial6"/>
    <dgm:cxn modelId="{6688B5BB-D71D-40E2-8B17-DA71FB676EE8}" type="presParOf" srcId="{2AB8F929-0067-474F-A50C-3CB36406881E}" destId="{945913E6-51D0-4F81-A36A-E252944E94AF}" srcOrd="4" destOrd="0" presId="urn:microsoft.com/office/officeart/2005/8/layout/radial6"/>
    <dgm:cxn modelId="{E7FB6CD9-3AB9-4D3B-8011-DBE1327095DC}" type="presParOf" srcId="{2AB8F929-0067-474F-A50C-3CB36406881E}" destId="{93D780EC-7036-433F-961D-DB728FE027FB}" srcOrd="5" destOrd="0" presId="urn:microsoft.com/office/officeart/2005/8/layout/radial6"/>
    <dgm:cxn modelId="{F8674C20-B76A-47DE-B011-F84C5A61FB7B}" type="presParOf" srcId="{2AB8F929-0067-474F-A50C-3CB36406881E}" destId="{82D368AF-173A-4C6D-B443-5E12603EBA84}" srcOrd="6" destOrd="0" presId="urn:microsoft.com/office/officeart/2005/8/layout/radial6"/>
    <dgm:cxn modelId="{BAEC16B4-9CFC-42ED-898E-2AC4AFA0625F}" type="presParOf" srcId="{2AB8F929-0067-474F-A50C-3CB36406881E}" destId="{F619EE02-5F0C-4BB9-B174-3EFE8BAA6560}" srcOrd="7" destOrd="0" presId="urn:microsoft.com/office/officeart/2005/8/layout/radial6"/>
    <dgm:cxn modelId="{A4F1DCCB-28FE-4CED-91C4-A293A7B39AC0}" type="presParOf" srcId="{2AB8F929-0067-474F-A50C-3CB36406881E}" destId="{73886D18-8431-4941-8740-E9BD4CB4F06C}" srcOrd="8" destOrd="0" presId="urn:microsoft.com/office/officeart/2005/8/layout/radial6"/>
    <dgm:cxn modelId="{0E9B5943-086C-40CC-8256-C3819CF4F098}" type="presParOf" srcId="{2AB8F929-0067-474F-A50C-3CB36406881E}" destId="{24C28A6F-3C14-403A-875C-629D7DD8B284}" srcOrd="9" destOrd="0" presId="urn:microsoft.com/office/officeart/2005/8/layout/radial6"/>
    <dgm:cxn modelId="{84F946CF-DD85-42A5-A793-D5FDAB7A3B08}" type="presParOf" srcId="{2AB8F929-0067-474F-A50C-3CB36406881E}" destId="{D817AE5E-AEA4-4AAC-84F2-B252F03683DA}" srcOrd="10" destOrd="0" presId="urn:microsoft.com/office/officeart/2005/8/layout/radial6"/>
    <dgm:cxn modelId="{E65A0414-F1C3-4EC4-A9F9-6A9B6F01B6CC}" type="presParOf" srcId="{2AB8F929-0067-474F-A50C-3CB36406881E}" destId="{9B2602E5-164C-4B9A-A798-B2FA50E808A0}" srcOrd="11" destOrd="0" presId="urn:microsoft.com/office/officeart/2005/8/layout/radial6"/>
    <dgm:cxn modelId="{EF1DBCC6-E7DB-4541-9D42-816E2E66F109}" type="presParOf" srcId="{2AB8F929-0067-474F-A50C-3CB36406881E}" destId="{FE5B5665-27CC-4532-AC1F-8EFCCA9214E7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main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24B871A-ABA8-4410-9365-89FF5273B210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E897BAB-0FC5-4DC0-8756-5D1F7D6EF2B1}" type="parTrans" cxnId="{8ECC8C48-6555-4651-828F-B99DB223CBBF}">
      <dgm:prSet/>
      <dgm:spPr/>
      <dgm:t>
        <a:bodyPr/>
        <a:lstStyle/>
        <a:p>
          <a:endParaRPr lang="ru-RU"/>
        </a:p>
      </dgm:t>
    </dgm:pt>
    <dgm:pt modelId="{0899BB37-E057-4D4C-86DF-9CF340DDFD49}">
      <dgm:prSet phldrT="[Текст]" custT="1"/>
      <dgm:spPr/>
      <dgm:t>
        <a:bodyPr/>
        <a:lstStyle/>
        <a:p>
          <a:r>
            <a:rPr lang="en-US" sz="1100" b="1"/>
            <a:t>I </a:t>
          </a:r>
          <a:r>
            <a:rPr lang="ru-RU" sz="1100" b="1"/>
            <a:t>этап</a:t>
          </a:r>
        </a:p>
        <a:p>
          <a:r>
            <a:rPr lang="ru-RU" sz="1100" b="1"/>
            <a:t>Подготовительный.</a:t>
          </a:r>
        </a:p>
        <a:p>
          <a:r>
            <a:rPr lang="ru-RU" sz="1100" b="1"/>
            <a:t>Изучение спроса Работодателя по получению Профессионала, оценка методической и материально-технической базы для реализации.</a:t>
          </a:r>
        </a:p>
      </dgm:t>
    </dgm:pt>
    <dgm:pt modelId="{C68343F2-AAF4-4994-8FB7-6F082CCF214A}" type="sibTrans" cxnId="{8ECC8C48-6555-4651-828F-B99DB223CBBF}">
      <dgm:prSet/>
      <dgm:spPr/>
      <dgm:t>
        <a:bodyPr/>
        <a:lstStyle/>
        <a:p>
          <a:endParaRPr lang="ru-RU"/>
        </a:p>
      </dgm:t>
    </dgm:pt>
    <dgm:pt modelId="{D05C1B1F-758C-4302-BA57-54189A93DA52}" type="parTrans" cxnId="{A1C54C3F-3FE1-4B72-B467-6DB181ACBB09}">
      <dgm:prSet/>
      <dgm:spPr/>
      <dgm:t>
        <a:bodyPr/>
        <a:lstStyle/>
        <a:p>
          <a:endParaRPr lang="ru-RU"/>
        </a:p>
      </dgm:t>
    </dgm:pt>
    <dgm:pt modelId="{D77A7E0C-54AE-4B4E-B8A3-AD7BD770F398}">
      <dgm:prSet phldrT="[Текст]" custT="1"/>
      <dgm:spPr/>
      <dgm:t>
        <a:bodyPr/>
        <a:lstStyle/>
        <a:p>
          <a:r>
            <a:rPr lang="en-US" sz="1050" b="1"/>
            <a:t>II </a:t>
          </a:r>
          <a:r>
            <a:rPr lang="ru-RU" sz="1050" b="1"/>
            <a:t>этап</a:t>
          </a:r>
        </a:p>
        <a:p>
          <a:r>
            <a:rPr lang="ru-RU" sz="1050" b="1"/>
            <a:t>Старт.</a:t>
          </a:r>
        </a:p>
        <a:p>
          <a:r>
            <a:rPr lang="ru-RU" sz="1050" b="1"/>
            <a:t>Совместная команда из студентов, начиная с 1-го курса, представителя Работодателя, педагогов и кураторов ТГМТ берется за ДЕЛО. Есть программа, есть удовлетворяющая ей материально-техническая база. Поехали!</a:t>
          </a:r>
        </a:p>
        <a:p>
          <a:endParaRPr lang="ru-RU" sz="1050" b="1"/>
        </a:p>
        <a:p>
          <a:endParaRPr lang="ru-RU" sz="1050" b="1"/>
        </a:p>
      </dgm:t>
    </dgm:pt>
    <dgm:pt modelId="{A68AA58A-7CFC-4AB2-9BCB-4C2ED5A280DF}" type="sibTrans" cxnId="{A1C54C3F-3FE1-4B72-B467-6DB181ACBB09}">
      <dgm:prSet/>
      <dgm:spPr/>
      <dgm:t>
        <a:bodyPr/>
        <a:lstStyle/>
        <a:p>
          <a:endParaRPr lang="ru-RU"/>
        </a:p>
      </dgm:t>
    </dgm:pt>
    <dgm:pt modelId="{2A3A4BFC-F042-4EA5-A1A5-8A9AFC2D3930}" type="parTrans" cxnId="{57916FB9-3A4B-4AD6-8841-3545826AFC74}">
      <dgm:prSet/>
      <dgm:spPr/>
      <dgm:t>
        <a:bodyPr/>
        <a:lstStyle/>
        <a:p>
          <a:endParaRPr lang="ru-RU"/>
        </a:p>
      </dgm:t>
    </dgm:pt>
    <dgm:pt modelId="{7E491939-FBCB-4B95-B4D8-C74F3EE34786}">
      <dgm:prSet phldrT="[Текст]" custT="1"/>
      <dgm:spPr/>
      <dgm:t>
        <a:bodyPr/>
        <a:lstStyle/>
        <a:p>
          <a:r>
            <a:rPr lang="en-US" sz="1400" b="1"/>
            <a:t>III </a:t>
          </a:r>
          <a:r>
            <a:rPr lang="ru-RU" sz="1400" b="1"/>
            <a:t>этап</a:t>
          </a:r>
        </a:p>
        <a:p>
          <a:r>
            <a:rPr lang="ru-RU" sz="1400" b="1"/>
            <a:t>Реализация проекта. </a:t>
          </a:r>
        </a:p>
        <a:p>
          <a:r>
            <a:rPr lang="ru-RU" sz="1200" b="1"/>
            <a:t>От входного тестирования (оценки квалификации/компетенций) до выходного тестирования с обязательным присутствием Работодателя для объективной и всесторонней оценки. </a:t>
          </a:r>
        </a:p>
        <a:p>
          <a:endParaRPr lang="ru-RU" sz="900" b="1"/>
        </a:p>
        <a:p>
          <a:endParaRPr lang="ru-RU" sz="900" b="1"/>
        </a:p>
        <a:p>
          <a:endParaRPr lang="ru-RU" sz="900" b="1"/>
        </a:p>
      </dgm:t>
    </dgm:pt>
    <dgm:pt modelId="{6F2FD507-1529-4F10-8739-D45881A5D037}" type="sibTrans" cxnId="{57916FB9-3A4B-4AD6-8841-3545826AFC74}">
      <dgm:prSet/>
      <dgm:spPr/>
      <dgm:t>
        <a:bodyPr/>
        <a:lstStyle/>
        <a:p>
          <a:endParaRPr lang="ru-RU"/>
        </a:p>
      </dgm:t>
    </dgm:pt>
    <dgm:pt modelId="{3B9D89AA-8995-4638-8083-A00635A52C14}" type="parTrans" cxnId="{37523D04-E6D0-4497-8AED-F28721C36DBE}">
      <dgm:prSet/>
      <dgm:spPr/>
      <dgm:t>
        <a:bodyPr/>
        <a:lstStyle/>
        <a:p>
          <a:endParaRPr lang="ru-RU"/>
        </a:p>
      </dgm:t>
    </dgm:pt>
    <dgm:pt modelId="{C9C1E342-4D43-4EAD-AB5C-9C3B8911F5F8}">
      <dgm:prSet phldrT="[Текст]" custT="1"/>
      <dgm:spPr/>
      <dgm:t>
        <a:bodyPr/>
        <a:lstStyle/>
        <a:p>
          <a:r>
            <a:rPr lang="en-US" sz="1800" b="1"/>
            <a:t>IV </a:t>
          </a:r>
          <a:r>
            <a:rPr lang="ru-RU" sz="1800" b="1"/>
            <a:t>этап. Поведение итогов.</a:t>
          </a:r>
        </a:p>
        <a:p>
          <a:r>
            <a:rPr lang="ru-RU" sz="1800" b="1"/>
            <a:t>Главный итог – знания студентов, которые помогут ему достойно трудоустроиться на предприятии; количество трудоустроенных на предприятиях.</a:t>
          </a:r>
        </a:p>
        <a:p>
          <a:endParaRPr lang="ru-RU" sz="1200" b="1"/>
        </a:p>
      </dgm:t>
    </dgm:pt>
    <dgm:pt modelId="{8D82673A-2F12-4AB0-9438-B1DDB29A76C0}" type="sibTrans" cxnId="{37523D04-E6D0-4497-8AED-F28721C36DBE}">
      <dgm:prSet/>
      <dgm:spPr/>
      <dgm:t>
        <a:bodyPr/>
        <a:lstStyle/>
        <a:p>
          <a:endParaRPr lang="ru-RU"/>
        </a:p>
      </dgm:t>
    </dgm:pt>
    <dgm:pt modelId="{EAE1E1A9-E84E-48A5-ADAD-B9A7F2EB5D96}" type="pres">
      <dgm:prSet presAssocID="{324B871A-ABA8-4410-9365-89FF5273B210}" presName="Name0" presStyleCnt="0">
        <dgm:presLayoutVars>
          <dgm:dir/>
          <dgm:resizeHandles val="exact"/>
        </dgm:presLayoutVars>
      </dgm:prSet>
      <dgm:spPr/>
    </dgm:pt>
    <dgm:pt modelId="{BF292ED1-D2C3-41FD-92A7-D21E204A227C}" type="pres">
      <dgm:prSet presAssocID="{0899BB37-E057-4D4C-86DF-9CF340DDFD49}" presName="Name5" presStyleLbl="vennNode1" presStyleIdx="0" presStyleCnt="4" custScaleX="129795" custScaleY="131235">
        <dgm:presLayoutVars>
          <dgm:bulletEnabled val="1"/>
        </dgm:presLayoutVars>
      </dgm:prSet>
      <dgm:spPr/>
    </dgm:pt>
    <dgm:pt modelId="{DDD49DC6-6683-449B-A747-FD0DFFEFC2C9}" type="pres">
      <dgm:prSet presAssocID="{C68343F2-AAF4-4994-8FB7-6F082CCF214A}" presName="space" presStyleCnt="0"/>
      <dgm:spPr/>
    </dgm:pt>
    <dgm:pt modelId="{32B53E1E-8B8B-4F0C-9A95-EC84A5969AB9}" type="pres">
      <dgm:prSet presAssocID="{D77A7E0C-54AE-4B4E-B8A3-AD7BD770F398}" presName="Name5" presStyleLbl="vennNode1" presStyleIdx="1" presStyleCnt="4" custScaleX="147076" custScaleY="159087">
        <dgm:presLayoutVars>
          <dgm:bulletEnabled val="1"/>
        </dgm:presLayoutVars>
      </dgm:prSet>
      <dgm:spPr/>
    </dgm:pt>
    <dgm:pt modelId="{93687C1A-87CA-4DA7-BF06-EA679A3915A6}" type="pres">
      <dgm:prSet presAssocID="{A68AA58A-7CFC-4AB2-9BCB-4C2ED5A280DF}" presName="space" presStyleCnt="0"/>
      <dgm:spPr/>
    </dgm:pt>
    <dgm:pt modelId="{5CA4FB95-359A-47BB-92D8-9A8F43288AC1}" type="pres">
      <dgm:prSet presAssocID="{7E491939-FBCB-4B95-B4D8-C74F3EE34786}" presName="Name5" presStyleLbl="vennNode1" presStyleIdx="2" presStyleCnt="4" custScaleX="176127" custScaleY="172628">
        <dgm:presLayoutVars>
          <dgm:bulletEnabled val="1"/>
        </dgm:presLayoutVars>
      </dgm:prSet>
      <dgm:spPr/>
    </dgm:pt>
    <dgm:pt modelId="{366845D8-A2CD-47AA-85C7-47F63F7E434A}" type="pres">
      <dgm:prSet presAssocID="{6F2FD507-1529-4F10-8739-D45881A5D037}" presName="space" presStyleCnt="0"/>
      <dgm:spPr/>
    </dgm:pt>
    <dgm:pt modelId="{6B462AC6-131F-4015-BE7D-487C1E58313D}" type="pres">
      <dgm:prSet presAssocID="{C9C1E342-4D43-4EAD-AB5C-9C3B8911F5F8}" presName="Name5" presStyleLbl="vennNode1" presStyleIdx="3" presStyleCnt="4" custScaleX="190383" custScaleY="195538">
        <dgm:presLayoutVars>
          <dgm:bulletEnabled val="1"/>
        </dgm:presLayoutVars>
      </dgm:prSet>
      <dgm:spPr/>
    </dgm:pt>
  </dgm:ptLst>
  <dgm:cxnLst>
    <dgm:cxn modelId="{CB29B302-1B7A-40CF-B6DF-4B5BCE13F94B}" type="presOf" srcId="{7E491939-FBCB-4B95-B4D8-C74F3EE34786}" destId="{5CA4FB95-359A-47BB-92D8-9A8F43288AC1}" srcOrd="0" destOrd="0" presId="urn:microsoft.com/office/officeart/2005/8/layout/venn3"/>
    <dgm:cxn modelId="{37523D04-E6D0-4497-8AED-F28721C36DBE}" srcId="{324B871A-ABA8-4410-9365-89FF5273B210}" destId="{C9C1E342-4D43-4EAD-AB5C-9C3B8911F5F8}" srcOrd="3" destOrd="0" parTransId="{3B9D89AA-8995-4638-8083-A00635A52C14}" sibTransId="{8D82673A-2F12-4AB0-9438-B1DDB29A76C0}"/>
    <dgm:cxn modelId="{B911891C-5DC4-48C9-8ADD-4EA99F5D373A}" type="presOf" srcId="{C9C1E342-4D43-4EAD-AB5C-9C3B8911F5F8}" destId="{6B462AC6-131F-4015-BE7D-487C1E58313D}" srcOrd="0" destOrd="0" presId="urn:microsoft.com/office/officeart/2005/8/layout/venn3"/>
    <dgm:cxn modelId="{A1C54C3F-3FE1-4B72-B467-6DB181ACBB09}" srcId="{324B871A-ABA8-4410-9365-89FF5273B210}" destId="{D77A7E0C-54AE-4B4E-B8A3-AD7BD770F398}" srcOrd="1" destOrd="0" parTransId="{D05C1B1F-758C-4302-BA57-54189A93DA52}" sibTransId="{A68AA58A-7CFC-4AB2-9BCB-4C2ED5A280DF}"/>
    <dgm:cxn modelId="{8ECC8C48-6555-4651-828F-B99DB223CBBF}" srcId="{324B871A-ABA8-4410-9365-89FF5273B210}" destId="{0899BB37-E057-4D4C-86DF-9CF340DDFD49}" srcOrd="0" destOrd="0" parTransId="{0E897BAB-0FC5-4DC0-8756-5D1F7D6EF2B1}" sibTransId="{C68343F2-AAF4-4994-8FB7-6F082CCF214A}"/>
    <dgm:cxn modelId="{6421C04A-A088-4062-91AA-71F03EA9E6F7}" type="presOf" srcId="{324B871A-ABA8-4410-9365-89FF5273B210}" destId="{EAE1E1A9-E84E-48A5-ADAD-B9A7F2EB5D96}" srcOrd="0" destOrd="0" presId="urn:microsoft.com/office/officeart/2005/8/layout/venn3"/>
    <dgm:cxn modelId="{07837E76-C3ED-4C6B-8C69-847662BFC50D}" type="presOf" srcId="{D77A7E0C-54AE-4B4E-B8A3-AD7BD770F398}" destId="{32B53E1E-8B8B-4F0C-9A95-EC84A5969AB9}" srcOrd="0" destOrd="0" presId="urn:microsoft.com/office/officeart/2005/8/layout/venn3"/>
    <dgm:cxn modelId="{082753B7-14C5-4C9E-8852-F87549B4014A}" type="presOf" srcId="{0899BB37-E057-4D4C-86DF-9CF340DDFD49}" destId="{BF292ED1-D2C3-41FD-92A7-D21E204A227C}" srcOrd="0" destOrd="0" presId="urn:microsoft.com/office/officeart/2005/8/layout/venn3"/>
    <dgm:cxn modelId="{57916FB9-3A4B-4AD6-8841-3545826AFC74}" srcId="{324B871A-ABA8-4410-9365-89FF5273B210}" destId="{7E491939-FBCB-4B95-B4D8-C74F3EE34786}" srcOrd="2" destOrd="0" parTransId="{2A3A4BFC-F042-4EA5-A1A5-8A9AFC2D3930}" sibTransId="{6F2FD507-1529-4F10-8739-D45881A5D037}"/>
    <dgm:cxn modelId="{89EA8701-A16C-4256-93EC-48961F82C737}" type="presParOf" srcId="{EAE1E1A9-E84E-48A5-ADAD-B9A7F2EB5D96}" destId="{BF292ED1-D2C3-41FD-92A7-D21E204A227C}" srcOrd="0" destOrd="0" presId="urn:microsoft.com/office/officeart/2005/8/layout/venn3"/>
    <dgm:cxn modelId="{6C7FF0F4-F625-46E1-8E44-7D4BC780F762}" type="presParOf" srcId="{EAE1E1A9-E84E-48A5-ADAD-B9A7F2EB5D96}" destId="{DDD49DC6-6683-449B-A747-FD0DFFEFC2C9}" srcOrd="1" destOrd="0" presId="urn:microsoft.com/office/officeart/2005/8/layout/venn3"/>
    <dgm:cxn modelId="{4355760A-02EA-48F2-BDF4-534C628B6ACD}" type="presParOf" srcId="{EAE1E1A9-E84E-48A5-ADAD-B9A7F2EB5D96}" destId="{32B53E1E-8B8B-4F0C-9A95-EC84A5969AB9}" srcOrd="2" destOrd="0" presId="urn:microsoft.com/office/officeart/2005/8/layout/venn3"/>
    <dgm:cxn modelId="{B248CB46-B8FA-403E-BED6-E471C066D339}" type="presParOf" srcId="{EAE1E1A9-E84E-48A5-ADAD-B9A7F2EB5D96}" destId="{93687C1A-87CA-4DA7-BF06-EA679A3915A6}" srcOrd="3" destOrd="0" presId="urn:microsoft.com/office/officeart/2005/8/layout/venn3"/>
    <dgm:cxn modelId="{B0AF758B-5779-49C3-B2E1-8F5F0D436992}" type="presParOf" srcId="{EAE1E1A9-E84E-48A5-ADAD-B9A7F2EB5D96}" destId="{5CA4FB95-359A-47BB-92D8-9A8F43288AC1}" srcOrd="4" destOrd="0" presId="urn:microsoft.com/office/officeart/2005/8/layout/venn3"/>
    <dgm:cxn modelId="{96C3FBAC-FCAE-41E1-A76F-5FF1E00C9A15}" type="presParOf" srcId="{EAE1E1A9-E84E-48A5-ADAD-B9A7F2EB5D96}" destId="{366845D8-A2CD-47AA-85C7-47F63F7E434A}" srcOrd="5" destOrd="0" presId="urn:microsoft.com/office/officeart/2005/8/layout/venn3"/>
    <dgm:cxn modelId="{97B0DB1D-0173-439A-9E8B-6C2B5683A687}" type="presParOf" srcId="{EAE1E1A9-E84E-48A5-ADAD-B9A7F2EB5D96}" destId="{6B462AC6-131F-4015-BE7D-487C1E58313D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main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5B5665-27CC-4532-AC1F-8EFCCA9214E7}">
      <dsp:nvSpPr>
        <dsp:cNvPr id="0" name=""/>
        <dsp:cNvSpPr/>
      </dsp:nvSpPr>
      <dsp:spPr>
        <a:xfrm>
          <a:off x="1968441" y="302413"/>
          <a:ext cx="4508231" cy="4508231"/>
        </a:xfrm>
        <a:prstGeom prst="blockArc">
          <a:avLst>
            <a:gd name="adj1" fmla="val 10294796"/>
            <a:gd name="adj2" fmla="val 18429602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C28A6F-3C14-403A-875C-629D7DD8B284}">
      <dsp:nvSpPr>
        <dsp:cNvPr id="0" name=""/>
        <dsp:cNvSpPr/>
      </dsp:nvSpPr>
      <dsp:spPr>
        <a:xfrm>
          <a:off x="1892596" y="945285"/>
          <a:ext cx="4508231" cy="4508231"/>
        </a:xfrm>
        <a:prstGeom prst="blockArc">
          <a:avLst>
            <a:gd name="adj1" fmla="val 3311846"/>
            <a:gd name="adj2" fmla="val 11260123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D368AF-173A-4C6D-B443-5E12603EBA84}">
      <dsp:nvSpPr>
        <dsp:cNvPr id="0" name=""/>
        <dsp:cNvSpPr/>
      </dsp:nvSpPr>
      <dsp:spPr>
        <a:xfrm>
          <a:off x="4315672" y="1029877"/>
          <a:ext cx="4508231" cy="4508231"/>
        </a:xfrm>
        <a:prstGeom prst="blockArc">
          <a:avLst>
            <a:gd name="adj1" fmla="val 21270057"/>
            <a:gd name="adj2" fmla="val 6978169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F4D9DA-CCC3-48EF-B3FC-D794160CCC5E}">
      <dsp:nvSpPr>
        <dsp:cNvPr id="0" name=""/>
        <dsp:cNvSpPr/>
      </dsp:nvSpPr>
      <dsp:spPr>
        <a:xfrm>
          <a:off x="4407806" y="310204"/>
          <a:ext cx="4508231" cy="4508231"/>
        </a:xfrm>
        <a:prstGeom prst="blockArc">
          <a:avLst>
            <a:gd name="adj1" fmla="val 14758689"/>
            <a:gd name="adj2" fmla="val 21573411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16B910-52EA-475D-AFB2-84B7EE175438}">
      <dsp:nvSpPr>
        <dsp:cNvPr id="0" name=""/>
        <dsp:cNvSpPr/>
      </dsp:nvSpPr>
      <dsp:spPr>
        <a:xfrm>
          <a:off x="3741688" y="1120583"/>
          <a:ext cx="3427652" cy="34890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>
              <a:solidFill>
                <a:schemeClr val="tx1"/>
              </a:solidFill>
            </a:rPr>
            <a:t>Обеспечить Работодателя Профессионалами</a:t>
          </a:r>
          <a:endParaRPr lang="ru-RU" sz="2000" b="1" kern="1200"/>
        </a:p>
      </dsp:txBody>
      <dsp:txXfrm>
        <a:off x="4243656" y="1631550"/>
        <a:ext cx="2423716" cy="2467164"/>
      </dsp:txXfrm>
    </dsp:sp>
    <dsp:sp modelId="{EF54E125-E6E6-4ABC-8DDC-848869304E6C}">
      <dsp:nvSpPr>
        <dsp:cNvPr id="0" name=""/>
        <dsp:cNvSpPr/>
      </dsp:nvSpPr>
      <dsp:spPr>
        <a:xfrm>
          <a:off x="4080834" y="9730"/>
          <a:ext cx="2943415" cy="15841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>
              <a:solidFill>
                <a:schemeClr val="tx1"/>
              </a:solidFill>
            </a:rPr>
            <a:t>Создать учебно-производственные направления совместно с Работодателем</a:t>
          </a:r>
        </a:p>
      </dsp:txBody>
      <dsp:txXfrm>
        <a:off x="4511887" y="241721"/>
        <a:ext cx="2081309" cy="1120152"/>
      </dsp:txXfrm>
    </dsp:sp>
    <dsp:sp modelId="{945913E6-51D0-4F81-A36A-E252944E94AF}">
      <dsp:nvSpPr>
        <dsp:cNvPr id="0" name=""/>
        <dsp:cNvSpPr/>
      </dsp:nvSpPr>
      <dsp:spPr>
        <a:xfrm>
          <a:off x="6918519" y="1998772"/>
          <a:ext cx="3464165" cy="15942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>
              <a:solidFill>
                <a:schemeClr val="tx1"/>
              </a:solidFill>
            </a:rPr>
            <a:t>Реализовать учебно-производственные направления совместно с Работодателем</a:t>
          </a:r>
        </a:p>
      </dsp:txBody>
      <dsp:txXfrm>
        <a:off x="7425834" y="2232238"/>
        <a:ext cx="2449535" cy="1127272"/>
      </dsp:txXfrm>
    </dsp:sp>
    <dsp:sp modelId="{F619EE02-5F0C-4BB9-B174-3EFE8BAA6560}">
      <dsp:nvSpPr>
        <dsp:cNvPr id="0" name=""/>
        <dsp:cNvSpPr/>
      </dsp:nvSpPr>
      <dsp:spPr>
        <a:xfrm>
          <a:off x="4066992" y="4169143"/>
          <a:ext cx="2832572" cy="16231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>
              <a:solidFill>
                <a:schemeClr val="tx1"/>
              </a:solidFill>
            </a:rPr>
            <a:t>Трудоустроить выпускников совместно с Работодателем</a:t>
          </a:r>
        </a:p>
      </dsp:txBody>
      <dsp:txXfrm>
        <a:off x="4481813" y="4406846"/>
        <a:ext cx="2002930" cy="1147729"/>
      </dsp:txXfrm>
    </dsp:sp>
    <dsp:sp modelId="{D817AE5E-AEA4-4AAC-84F2-B252F03683DA}">
      <dsp:nvSpPr>
        <dsp:cNvPr id="0" name=""/>
        <dsp:cNvSpPr/>
      </dsp:nvSpPr>
      <dsp:spPr>
        <a:xfrm>
          <a:off x="0" y="2092036"/>
          <a:ext cx="4088972" cy="15738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>
              <a:solidFill>
                <a:schemeClr val="tx1"/>
              </a:solidFill>
            </a:rPr>
            <a:t>Модернизировать материально-техническую базу ТГМТ совместно с Работодателем и под его потребности</a:t>
          </a:r>
        </a:p>
      </dsp:txBody>
      <dsp:txXfrm>
        <a:off x="598816" y="2322514"/>
        <a:ext cx="2891340" cy="11128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292ED1-D2C3-41FD-92A7-D21E204A227C}">
      <dsp:nvSpPr>
        <dsp:cNvPr id="0" name=""/>
        <dsp:cNvSpPr/>
      </dsp:nvSpPr>
      <dsp:spPr>
        <a:xfrm>
          <a:off x="909" y="1768676"/>
          <a:ext cx="2490226" cy="251785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5586" tIns="13970" rIns="105586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10" b="1" kern="1200"/>
            <a:t>I </a:t>
          </a:r>
          <a:r>
            <a:rPr lang="ru-RU" sz="1110" b="1" kern="1200"/>
            <a:t>этап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10" b="1" kern="1200"/>
            <a:t>Подготовительный.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10" b="1" kern="1200"/>
            <a:t>Изучение спроса Работодателя по получению Профессионала, оценка методической и материально-технической базы для реализации.</a:t>
          </a:r>
        </a:p>
      </dsp:txBody>
      <dsp:txXfrm>
        <a:off x="365594" y="2137407"/>
        <a:ext cx="1760856" cy="1780391"/>
      </dsp:txXfrm>
    </dsp:sp>
    <dsp:sp modelId="{32B53E1E-8B8B-4F0C-9A95-EC84A5969AB9}">
      <dsp:nvSpPr>
        <dsp:cNvPr id="0" name=""/>
        <dsp:cNvSpPr/>
      </dsp:nvSpPr>
      <dsp:spPr>
        <a:xfrm>
          <a:off x="2107418" y="1501494"/>
          <a:ext cx="2821776" cy="305221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5586" tIns="13970" rIns="105586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b="1" kern="1200"/>
            <a:t>II </a:t>
          </a:r>
          <a:r>
            <a:rPr lang="ru-RU" sz="1050" b="1" kern="1200"/>
            <a:t>этап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b="1" kern="1200"/>
            <a:t>Старт.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b="1" kern="1200"/>
            <a:t>Совместная команда из студентов, начиная с 1-го курса, представителя Работодателя, педагогов и кураторов ТГМТ берется за ДЕЛО. Есть программа, есть удовлетворяющая ей материально-техническая база. Поехали!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50" b="1" kern="120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50" b="1" kern="1200"/>
        </a:p>
      </dsp:txBody>
      <dsp:txXfrm>
        <a:off x="2520658" y="1948481"/>
        <a:ext cx="1995297" cy="2158243"/>
      </dsp:txXfrm>
    </dsp:sp>
    <dsp:sp modelId="{5CA4FB95-359A-47BB-92D8-9A8F43288AC1}">
      <dsp:nvSpPr>
        <dsp:cNvPr id="0" name=""/>
        <dsp:cNvSpPr/>
      </dsp:nvSpPr>
      <dsp:spPr>
        <a:xfrm>
          <a:off x="4545478" y="1371596"/>
          <a:ext cx="3379144" cy="331201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5586" tIns="17780" rIns="105586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III </a:t>
          </a:r>
          <a:r>
            <a:rPr lang="ru-RU" sz="1400" b="1" kern="1200"/>
            <a:t>этап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/>
            <a:t>Реализация проекта.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/>
            <a:t>От входного тестирования (оценки квалификации/компетенций) до выходного тестирования с обязательным присутствием Работодателя для объективной и всесторонней оценки.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900" b="1" kern="120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900" b="1" kern="120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900" b="1" kern="1200"/>
        </a:p>
      </dsp:txBody>
      <dsp:txXfrm>
        <a:off x="5040342" y="1856629"/>
        <a:ext cx="2389416" cy="2341947"/>
      </dsp:txXfrm>
    </dsp:sp>
    <dsp:sp modelId="{6B462AC6-131F-4015-BE7D-487C1E58313D}">
      <dsp:nvSpPr>
        <dsp:cNvPr id="0" name=""/>
        <dsp:cNvSpPr/>
      </dsp:nvSpPr>
      <dsp:spPr>
        <a:xfrm>
          <a:off x="7540905" y="1151822"/>
          <a:ext cx="3652657" cy="375156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5586" tIns="22860" rIns="10558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IV </a:t>
          </a:r>
          <a:r>
            <a:rPr lang="ru-RU" sz="1800" b="1" kern="1200"/>
            <a:t>этап. Поведение итогов.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/>
            <a:t>Главный итог – знания студентов, которые помогут ему достойно трудоустроиться на предприятии; количество трудоустроенных на предприятиях.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b="1" kern="1200"/>
        </a:p>
      </dsp:txBody>
      <dsp:txXfrm>
        <a:off x="8075824" y="1701225"/>
        <a:ext cx="2582819" cy="26527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27020A-8745-4B77-84E3-772EB4D58666}" type="datetimeFigureOut">
              <a:rPr lang="ru-RU" smtClean="0"/>
              <a:t>29.07.2025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94BAA9-725E-4C3A-BD3B-2CE46735A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921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94BAA9-725E-4C3A-BD3B-2CE46735A1D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015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94BAA9-725E-4C3A-BD3B-2CE46735A1D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015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94BAA9-725E-4C3A-BD3B-2CE46735A1D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0150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94BAA9-725E-4C3A-BD3B-2CE46735A1D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0150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94BAA9-725E-4C3A-BD3B-2CE46735A1D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0150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94BAA9-725E-4C3A-BD3B-2CE46735A1D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0150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94BAA9-725E-4C3A-BD3B-2CE46735A1D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0150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94BAA9-725E-4C3A-BD3B-2CE46735A1D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0150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94BAA9-725E-4C3A-BD3B-2CE46735A1D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0150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94BAA9-725E-4C3A-BD3B-2CE46735A1D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0150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94BAA9-725E-4C3A-BD3B-2CE46735A1D9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0150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94BAA9-725E-4C3A-BD3B-2CE46735A1D9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0150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94BAA9-725E-4C3A-BD3B-2CE46735A1D9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0150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94BAA9-725E-4C3A-BD3B-2CE46735A1D9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0150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94BAA9-725E-4C3A-BD3B-2CE46735A1D9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0150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94BAA9-725E-4C3A-BD3B-2CE46735A1D9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0150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94BAA9-725E-4C3A-BD3B-2CE46735A1D9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0150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94BAA9-725E-4C3A-BD3B-2CE46735A1D9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0150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94BAA9-725E-4C3A-BD3B-2CE46735A1D9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015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B82E2-CE5F-4C7C-8321-A9CA9C2F95C1}" type="datetimeFigureOut">
              <a:rPr lang="ru-RU" smtClean="0"/>
              <a:t>29.07.2025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E2706-4622-4CE7-ACB2-67B105F94A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868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B82E2-CE5F-4C7C-8321-A9CA9C2F95C1}" type="datetimeFigureOut">
              <a:rPr lang="ru-RU" smtClean="0"/>
              <a:t>29.07.2025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45E2706-4622-4CE7-ACB2-67B105F94A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5164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11" Type="http://schemas.openxmlformats.org/officeDocument/2006/relationships/image" Target="../media/image2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id.vk.com/account?open_page=main&amp;flow_service=ecoplate_mail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1679" y="2951630"/>
            <a:ext cx="9685712" cy="3681781"/>
          </a:xfrm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ru-RU" sz="3600" b="1">
                <a:solidFill>
                  <a:schemeClr val="tx1"/>
                </a:solidFill>
              </a:rPr>
              <a:t>XХ ОБЩЕСТВЕННО-ПРОФЕССИОНАЛЬНАЯ ПРЕМИЯ «ЛИДЕР СПО»</a:t>
            </a:r>
          </a:p>
          <a:p>
            <a:pPr algn="ctr"/>
            <a:r>
              <a:rPr lang="ru-RU" sz="3600" b="1">
                <a:solidFill>
                  <a:schemeClr val="tx1"/>
                </a:solidFill>
              </a:rPr>
              <a:t>Номинация: Лидер партнёрства и управления в кадровом партнерстве</a:t>
            </a:r>
          </a:p>
          <a:p>
            <a:pPr algn="ctr"/>
            <a:r>
              <a:rPr lang="ru-RU" sz="3600" b="1">
                <a:solidFill>
                  <a:schemeClr val="tx1"/>
                </a:solidFill>
              </a:rPr>
              <a:t>Название работы: Россия – страна Профессионалов!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4032" y="224589"/>
            <a:ext cx="10074070" cy="217177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          </a:t>
            </a:r>
            <a:br>
              <a:rPr lang="ru-RU" b="1" dirty="0"/>
            </a:br>
            <a:br>
              <a:rPr lang="ru-RU" b="1" dirty="0"/>
            </a:br>
            <a:r>
              <a:rPr lang="ru-RU" sz="4800" b="1" dirty="0">
                <a:solidFill>
                  <a:schemeClr val="tx1"/>
                </a:solidFill>
              </a:rPr>
              <a:t>ГБПОУ КК </a:t>
            </a:r>
            <a:br>
              <a:rPr lang="en-US" sz="4800" b="1" dirty="0">
                <a:solidFill>
                  <a:schemeClr val="tx1"/>
                </a:solidFill>
              </a:rPr>
            </a:br>
            <a:r>
              <a:rPr lang="ru-RU" sz="4800" b="1" dirty="0">
                <a:solidFill>
                  <a:schemeClr val="tx1"/>
                </a:solidFill>
              </a:rPr>
              <a:t>«Туапсинский гидрометеорологический техникум»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442" y="224589"/>
            <a:ext cx="1945656" cy="1574847"/>
          </a:xfrm>
          <a:prstGeom prst="rect">
            <a:avLst/>
          </a:prstGeom>
          <a:effectLst>
            <a:glow rad="114300">
              <a:schemeClr val="accent1">
                <a:alpha val="86000"/>
              </a:schemeClr>
            </a:glow>
            <a:outerShdw blurRad="50800" dist="50800" dir="5400000" algn="ctr" rotWithShape="0">
              <a:srgbClr val="000000">
                <a:alpha val="0"/>
              </a:srgbClr>
            </a:outerShdw>
            <a:reflection endPos="0" dir="5400000" sy="-100000" algn="bl" rotWithShape="0"/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986123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40873" y="155874"/>
            <a:ext cx="9144000" cy="606684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/>
              <a:t>              </a:t>
            </a:r>
            <a:r>
              <a:rPr lang="ru-RU" sz="4000" b="1" dirty="0">
                <a:solidFill>
                  <a:schemeClr val="tx1"/>
                </a:solidFill>
              </a:rPr>
              <a:t>КОНЦЕПЦИЯ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" y="754319"/>
            <a:ext cx="9803476" cy="2346256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Градообразующим предприятием города Туапсе Краснодарского края несомненно является ООО «РН – Туапсинский НПЗ» - завод с почти 100-летней историей, который многие годы сотрудничает с ТГМТ в направлении воспитания достойной смены профессионалов, способных после прохождения адаптации на рабочих местах предприятия, обеспечить его бесперебойную работу. С 2022 году ТНПЗ относится к предприятиям оборонно-промышленного комплекса России.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Реализация данного проекта – процесс многолетний, имеющий свою историю и традиции: </a:t>
            </a:r>
          </a:p>
          <a:p>
            <a:pPr algn="l"/>
            <a:endParaRPr lang="ru-RU" dirty="0">
              <a:solidFill>
                <a:schemeClr val="tx1"/>
              </a:solidFill>
            </a:endParaRPr>
          </a:p>
          <a:p>
            <a:pPr algn="l"/>
            <a:endParaRPr lang="ru-RU" dirty="0">
              <a:solidFill>
                <a:srgbClr val="FF0000"/>
              </a:solidFill>
            </a:endParaRPr>
          </a:p>
          <a:p>
            <a:pPr algn="l"/>
            <a:endParaRPr lang="ru-RU" dirty="0">
              <a:solidFill>
                <a:srgbClr val="FF0000"/>
              </a:solidFill>
            </a:endParaRPr>
          </a:p>
          <a:p>
            <a:pPr algn="l"/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819" y="0"/>
            <a:ext cx="942108" cy="762558"/>
          </a:xfrm>
          <a:prstGeom prst="rect">
            <a:avLst/>
          </a:prstGeom>
          <a:effectLst>
            <a:glow rad="38100">
              <a:schemeClr val="accent1">
                <a:alpha val="44000"/>
              </a:schemeClr>
            </a:glow>
            <a:softEdge rad="1397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3949" y="3092335"/>
            <a:ext cx="6259339" cy="3607723"/>
          </a:xfrm>
          <a:prstGeom prst="rect">
            <a:avLst/>
          </a:prstGeom>
        </p:spPr>
      </p:pic>
      <p:sp>
        <p:nvSpPr>
          <p:cNvPr id="10" name="Подзаголовок 2"/>
          <p:cNvSpPr txBox="1"/>
          <p:nvPr/>
        </p:nvSpPr>
        <p:spPr>
          <a:xfrm>
            <a:off x="320040" y="2969684"/>
            <a:ext cx="3636818" cy="429563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>
                <a:solidFill>
                  <a:schemeClr val="tx1"/>
                </a:solidFill>
              </a:rPr>
              <a:t>от студента-первокурсника, мечтательно смотрящего на работников ТНПЗ в момент проведения мероприятий, </a:t>
            </a:r>
          </a:p>
          <a:p>
            <a:pPr algn="just"/>
            <a:r>
              <a:rPr lang="ru-RU">
                <a:solidFill>
                  <a:schemeClr val="tx1"/>
                </a:solidFill>
              </a:rPr>
              <a:t>выступающего на конференциях ТНПЗ через год,                  </a:t>
            </a:r>
          </a:p>
          <a:p>
            <a:pPr algn="just"/>
            <a:r>
              <a:rPr lang="ru-RU">
                <a:solidFill>
                  <a:schemeClr val="tx1"/>
                </a:solidFill>
              </a:rPr>
              <a:t>проходящего практику на ТНПЗ, </a:t>
            </a:r>
          </a:p>
          <a:p>
            <a:pPr algn="just"/>
            <a:r>
              <a:rPr lang="ru-RU">
                <a:solidFill>
                  <a:schemeClr val="tx1"/>
                </a:solidFill>
              </a:rPr>
              <a:t>участвующего  в конкурсах молодых профессионалов, </a:t>
            </a:r>
          </a:p>
          <a:p>
            <a:pPr algn="just"/>
            <a:r>
              <a:rPr lang="ru-RU">
                <a:solidFill>
                  <a:schemeClr val="tx1"/>
                </a:solidFill>
              </a:rPr>
              <a:t>пишущего дипломную работу о ТНПЗ, </a:t>
            </a:r>
          </a:p>
          <a:p>
            <a:pPr algn="just"/>
            <a:r>
              <a:rPr lang="ru-RU">
                <a:solidFill>
                  <a:schemeClr val="tx1"/>
                </a:solidFill>
              </a:rPr>
              <a:t>до ПРОФЕССИОНАЛА, идущего по территории завода и понимающего, что такое настоящий труд!</a:t>
            </a:r>
          </a:p>
          <a:p>
            <a:pPr algn="l"/>
            <a:r>
              <a:rPr lang="ru-RU">
                <a:solidFill>
                  <a:schemeClr val="tx1"/>
                </a:solidFill>
              </a:rPr>
              <a:t>           </a:t>
            </a:r>
          </a:p>
        </p:txBody>
      </p:sp>
    </p:spTree>
    <p:extLst>
      <p:ext uri="{BB962C8B-B14F-4D97-AF65-F5344CB8AC3E}">
        <p14:creationId xmlns:p14="http://schemas.microsoft.com/office/powerpoint/2010/main" val="3986123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4247" y="266153"/>
            <a:ext cx="9144000" cy="606684"/>
          </a:xfrm>
        </p:spPr>
        <p:txBody>
          <a:bodyPr>
            <a:normAutofit fontScale="90000"/>
          </a:bodyPr>
          <a:lstStyle/>
          <a:p>
            <a:pPr algn="l"/>
            <a:r>
              <a:rPr lang="ru-RU" b="1"/>
              <a:t>                 </a:t>
            </a:r>
            <a:br>
              <a:rPr lang="ru-RU" b="1"/>
            </a:br>
            <a:r>
              <a:rPr lang="ru-RU" b="1"/>
              <a:t>      </a:t>
            </a:r>
            <a:r>
              <a:rPr lang="ru-RU" sz="4000" b="1">
                <a:solidFill>
                  <a:schemeClr val="tx1"/>
                </a:solidFill>
              </a:rPr>
              <a:t>АКТУАЛЬНОСТЬ ПРОБЛЕМЫ</a:t>
            </a: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969819" y="1028710"/>
            <a:ext cx="8789323" cy="573785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>
                <a:solidFill>
                  <a:schemeClr val="tx1"/>
                </a:solidFill>
              </a:rPr>
              <a:t>В настоящее время потребность в квалифицированных кадрах на предприятиях нефтепереработки и  нефтепродуктообеспечения стоит крайне остро по следующим причинам:</a:t>
            </a:r>
          </a:p>
          <a:p>
            <a:pPr algn="just"/>
            <a:r>
              <a:rPr lang="ru-RU">
                <a:solidFill>
                  <a:schemeClr val="tx1"/>
                </a:solidFill>
              </a:rPr>
              <a:t>- нежелание молодежи работать на производстве (дисциплина, усиленное внимание, напряженность процесса);</a:t>
            </a:r>
          </a:p>
          <a:p>
            <a:pPr algn="just"/>
            <a:r>
              <a:rPr lang="ru-RU">
                <a:solidFill>
                  <a:schemeClr val="tx1"/>
                </a:solidFill>
              </a:rPr>
              <a:t>- недостаточный уровень знаний молодежи, который она получает поэтапно в учебных заведениях, для работы на опасных производственных объектах и  </a:t>
            </a:r>
            <a:r>
              <a:rPr lang="ru-RU" b="1">
                <a:solidFill>
                  <a:schemeClr val="tx1"/>
                </a:solidFill>
              </a:rPr>
              <a:t>отсутствие профессионалитета в России многие годы</a:t>
            </a:r>
            <a:r>
              <a:rPr lang="ru-RU">
                <a:solidFill>
                  <a:schemeClr val="tx1"/>
                </a:solidFill>
              </a:rPr>
              <a:t>;</a:t>
            </a:r>
          </a:p>
          <a:p>
            <a:pPr algn="just"/>
            <a:r>
              <a:rPr lang="ru-RU">
                <a:solidFill>
                  <a:schemeClr val="tx1"/>
                </a:solidFill>
              </a:rPr>
              <a:t>- уровень заработных плат (хочу много и сразу!);</a:t>
            </a:r>
          </a:p>
          <a:p>
            <a:pPr algn="just"/>
            <a:r>
              <a:rPr lang="ru-RU">
                <a:solidFill>
                  <a:schemeClr val="tx1"/>
                </a:solidFill>
              </a:rPr>
              <a:t>- нежелание работников самих предприятий участвовать в процессе подготовки смены профессионалов из-за: собственного низкого уровня профессиональных знаний; сильной загруженности; отсутствия алгоритма  у предприятия для данного процесса.</a:t>
            </a:r>
          </a:p>
          <a:p>
            <a:pPr algn="just"/>
            <a:r>
              <a:rPr lang="ru-RU">
                <a:solidFill>
                  <a:schemeClr val="tx1"/>
                </a:solidFill>
              </a:rPr>
              <a:t>Именно поэтому крайне необходимо совместно СПО с предприятиями/производствами растить Профессионалов! </a:t>
            </a:r>
          </a:p>
          <a:p>
            <a:pPr algn="just"/>
            <a:r>
              <a:rPr lang="ru-RU" b="1">
                <a:solidFill>
                  <a:schemeClr val="tx1"/>
                </a:solidFill>
              </a:rPr>
              <a:t>Объяснять, что будущего без производства в России нет, что передача опыта – процесс важный и необходимый, что есть иные блага, которые предприятия дают, которые тоже можно выразить не только в денежном, но и в моральном выражении, а также комплексов благ, которые может дать предприятие (жилье, отдых, спорт, обучение, мероприятия и конкурсы).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3D28DBB-593F-4D88-BE9D-9A9C207230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819" y="91440"/>
            <a:ext cx="942108" cy="762558"/>
          </a:xfrm>
          <a:prstGeom prst="rect">
            <a:avLst/>
          </a:prstGeom>
          <a:effectLst>
            <a:glow rad="38100">
              <a:schemeClr val="accent1">
                <a:alpha val="44000"/>
              </a:schemeClr>
            </a:glow>
            <a:softEdge rad="139700"/>
          </a:effectLst>
        </p:spPr>
      </p:pic>
    </p:spTree>
    <p:extLst>
      <p:ext uri="{BB962C8B-B14F-4D97-AF65-F5344CB8AC3E}">
        <p14:creationId xmlns:p14="http://schemas.microsoft.com/office/powerpoint/2010/main" val="3986123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6537" y="166255"/>
            <a:ext cx="9144000" cy="606684"/>
          </a:xfrm>
        </p:spPr>
        <p:txBody>
          <a:bodyPr>
            <a:normAutofit fontScale="90000"/>
          </a:bodyPr>
          <a:lstStyle/>
          <a:p>
            <a:pPr algn="l"/>
            <a:r>
              <a:rPr lang="ru-RU" b="1"/>
              <a:t>                 </a:t>
            </a:r>
            <a:r>
              <a:rPr lang="ru-RU" sz="4000" b="1">
                <a:solidFill>
                  <a:schemeClr val="tx1"/>
                </a:solidFill>
              </a:rPr>
              <a:t>      ЦЕЛЬ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1319501"/>
            <a:ext cx="9678785" cy="5192135"/>
          </a:xfrm>
        </p:spPr>
        <p:txBody>
          <a:bodyPr>
            <a:normAutofit/>
          </a:bodyPr>
          <a:lstStyle/>
          <a:p>
            <a:pPr algn="l"/>
            <a:endParaRPr lang="ru-RU"/>
          </a:p>
          <a:p>
            <a:pPr algn="l"/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065860830"/>
              </p:ext>
            </p:extLst>
          </p:nvPr>
        </p:nvGraphicFramePr>
        <p:xfrm>
          <a:off x="641464" y="928813"/>
          <a:ext cx="10681855" cy="58604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14D8F83-9971-4FF2-BBDC-0089010647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9819" y="91440"/>
            <a:ext cx="942108" cy="762558"/>
          </a:xfrm>
          <a:prstGeom prst="rect">
            <a:avLst/>
          </a:prstGeom>
          <a:effectLst>
            <a:glow rad="38100">
              <a:schemeClr val="accent1">
                <a:alpha val="44000"/>
              </a:schemeClr>
            </a:glow>
            <a:softEdge rad="139700"/>
          </a:effectLst>
        </p:spPr>
      </p:pic>
    </p:spTree>
    <p:extLst>
      <p:ext uri="{BB962C8B-B14F-4D97-AF65-F5344CB8AC3E}">
        <p14:creationId xmlns:p14="http://schemas.microsoft.com/office/powerpoint/2010/main" val="3986123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4247" y="266153"/>
            <a:ext cx="9144000" cy="606684"/>
          </a:xfrm>
        </p:spPr>
        <p:txBody>
          <a:bodyPr>
            <a:normAutofit fontScale="90000"/>
          </a:bodyPr>
          <a:lstStyle/>
          <a:p>
            <a:pPr algn="l"/>
            <a:r>
              <a:rPr lang="ru-RU" b="1"/>
              <a:t>                 </a:t>
            </a:r>
            <a:r>
              <a:rPr lang="ru-RU" sz="4000" b="1">
                <a:solidFill>
                  <a:schemeClr val="tx1"/>
                </a:solidFill>
              </a:rPr>
              <a:t>   ЗАДАЧИ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8819" y="1056263"/>
            <a:ext cx="9144000" cy="5538499"/>
          </a:xfrm>
        </p:spPr>
        <p:txBody>
          <a:bodyPr>
            <a:normAutofit lnSpcReduction="10000"/>
          </a:bodyPr>
          <a:lstStyle/>
          <a:p>
            <a:pPr marL="342900" indent="-342900" algn="just">
              <a:buAutoNum type="arabicPeriod"/>
            </a:pPr>
            <a:r>
              <a:rPr lang="ru-RU" sz="2000">
                <a:solidFill>
                  <a:schemeClr val="tx1"/>
                </a:solidFill>
              </a:rPr>
              <a:t>Вырастить физически здоровых, разносторонне развитых и нацеленных на результат профессионалов.</a:t>
            </a:r>
          </a:p>
          <a:p>
            <a:pPr marL="342900" indent="-342900" algn="just">
              <a:buAutoNum type="arabicPeriod"/>
            </a:pPr>
            <a:r>
              <a:rPr lang="ru-RU" sz="2000">
                <a:solidFill>
                  <a:schemeClr val="tx1"/>
                </a:solidFill>
              </a:rPr>
              <a:t>Поддерживать имеющуюся базу  Работодателей, привлекая их в образовательный процесс.</a:t>
            </a:r>
          </a:p>
          <a:p>
            <a:pPr marL="342900" indent="-342900" algn="just">
              <a:buAutoNum type="arabicPeriod"/>
            </a:pPr>
            <a:r>
              <a:rPr lang="ru-RU" sz="2000">
                <a:solidFill>
                  <a:schemeClr val="tx1"/>
                </a:solidFill>
              </a:rPr>
              <a:t>Расширять круг Работодателей.</a:t>
            </a:r>
          </a:p>
          <a:p>
            <a:pPr marL="342900" indent="-342900" algn="just">
              <a:buAutoNum type="arabicPeriod"/>
            </a:pPr>
            <a:r>
              <a:rPr lang="ru-RU" sz="2000">
                <a:solidFill>
                  <a:schemeClr val="tx1"/>
                </a:solidFill>
              </a:rPr>
              <a:t>Производить сбор потребностей в специальностях и количествах необходимых работников для потенциальных Работодателей.</a:t>
            </a:r>
          </a:p>
          <a:p>
            <a:pPr marL="342900" indent="-342900" algn="just">
              <a:buAutoNum type="arabicPeriod"/>
            </a:pPr>
            <a:r>
              <a:rPr lang="ru-RU" sz="2000">
                <a:solidFill>
                  <a:schemeClr val="tx1"/>
                </a:solidFill>
              </a:rPr>
              <a:t>Разрабатывать программы обучения по требуемым специальностям совместно с Работодателем.</a:t>
            </a:r>
          </a:p>
          <a:p>
            <a:pPr marL="342900" indent="-342900" algn="just">
              <a:buAutoNum type="arabicPeriod"/>
            </a:pPr>
            <a:r>
              <a:rPr lang="ru-RU" sz="2000">
                <a:solidFill>
                  <a:schemeClr val="tx1"/>
                </a:solidFill>
              </a:rPr>
              <a:t>Развивать систему оценки квалификации студентов как профессионалов с участием Работодателей.</a:t>
            </a:r>
          </a:p>
          <a:p>
            <a:pPr marL="342900" indent="-342900" algn="just">
              <a:buAutoNum type="arabicPeriod"/>
            </a:pPr>
            <a:r>
              <a:rPr lang="ru-RU" sz="2000">
                <a:solidFill>
                  <a:schemeClr val="tx1"/>
                </a:solidFill>
              </a:rPr>
              <a:t>Модернизировать материально-техническую базу ТГМТ для реализации  образовательных процессов.</a:t>
            </a:r>
          </a:p>
          <a:p>
            <a:pPr marL="342900" indent="-342900" algn="just">
              <a:buAutoNum type="arabicPeriod"/>
            </a:pPr>
            <a:r>
              <a:rPr lang="ru-RU" sz="2000">
                <a:solidFill>
                  <a:schemeClr val="tx1"/>
                </a:solidFill>
              </a:rPr>
              <a:t>Проводить семинары/конференции, выставки и иные мероприятия с участием Работодателя.</a:t>
            </a:r>
          </a:p>
          <a:p>
            <a:pPr marL="342900" indent="-342900" algn="just">
              <a:buAutoNum type="arabicPeriod"/>
            </a:pPr>
            <a:r>
              <a:rPr lang="ru-RU" sz="2000">
                <a:solidFill>
                  <a:schemeClr val="tx1"/>
                </a:solidFill>
              </a:rPr>
              <a:t>Обеспечивать максимальное трудоустройство выпускников ТГМТ.</a:t>
            </a:r>
          </a:p>
          <a:p>
            <a:pPr marL="342900" indent="-342900" algn="just">
              <a:buAutoNum type="arabicPeriod"/>
            </a:pPr>
            <a:endParaRPr lang="ru-RU">
              <a:solidFill>
                <a:schemeClr val="tx1"/>
              </a:solidFill>
            </a:endParaRPr>
          </a:p>
          <a:p>
            <a:pPr marL="342900" indent="-342900" algn="just">
              <a:buAutoNum type="arabicPeriod"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7EEFA5-8939-4625-8B76-2C5ADCCEFD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819" y="91440"/>
            <a:ext cx="942108" cy="762558"/>
          </a:xfrm>
          <a:prstGeom prst="rect">
            <a:avLst/>
          </a:prstGeom>
          <a:effectLst>
            <a:glow rad="38100">
              <a:schemeClr val="accent1">
                <a:alpha val="44000"/>
              </a:schemeClr>
            </a:glow>
            <a:softEdge rad="139700"/>
          </a:effectLst>
        </p:spPr>
      </p:pic>
    </p:spTree>
    <p:extLst>
      <p:ext uri="{BB962C8B-B14F-4D97-AF65-F5344CB8AC3E}">
        <p14:creationId xmlns:p14="http://schemas.microsoft.com/office/powerpoint/2010/main" val="3986123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4247" y="266153"/>
            <a:ext cx="9144000" cy="606684"/>
          </a:xfrm>
        </p:spPr>
        <p:txBody>
          <a:bodyPr>
            <a:normAutofit fontScale="90000"/>
          </a:bodyPr>
          <a:lstStyle/>
          <a:p>
            <a:pPr algn="l"/>
            <a:r>
              <a:rPr lang="ru-RU" b="1"/>
              <a:t>            </a:t>
            </a:r>
            <a:r>
              <a:rPr lang="ru-RU" sz="4000" b="1">
                <a:solidFill>
                  <a:schemeClr val="tx1"/>
                </a:solidFill>
              </a:rPr>
              <a:t>ЦЕЛЕВАЯ АУДИТОРИЯ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78874" y="1108365"/>
            <a:ext cx="8753361" cy="5483482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sz="3100">
                <a:solidFill>
                  <a:schemeClr val="tx1"/>
                </a:solidFill>
              </a:rPr>
              <a:t>Свои двери ТГМТ ежегодно открывает для новых и новых студентов, привлекая к участию в днях открытых дверей  учеников 6–11 классов и членов их семей.</a:t>
            </a:r>
          </a:p>
          <a:p>
            <a:pPr algn="just"/>
            <a:r>
              <a:rPr lang="ru-RU" sz="3100">
                <a:solidFill>
                  <a:schemeClr val="tx1"/>
                </a:solidFill>
              </a:rPr>
              <a:t>Педагоги и классные руководители школ – частые гости мероприятий ТГМТ, помогающие сделать правильный выбор школьнику.</a:t>
            </a:r>
          </a:p>
          <a:p>
            <a:pPr algn="just"/>
            <a:r>
              <a:rPr lang="ru-RU" sz="3100">
                <a:solidFill>
                  <a:schemeClr val="tx1"/>
                </a:solidFill>
              </a:rPr>
              <a:t>Студенты ТГМТ и члены их семей участвуют практически во всех мероприятиях ТГМТ.</a:t>
            </a:r>
          </a:p>
          <a:p>
            <a:pPr algn="just"/>
            <a:r>
              <a:rPr lang="ru-RU" sz="3100">
                <a:solidFill>
                  <a:schemeClr val="tx1"/>
                </a:solidFill>
              </a:rPr>
              <a:t>Преподаватели, наставники производственного обучения и кураторы групп ТГМТ.</a:t>
            </a:r>
          </a:p>
          <a:p>
            <a:pPr algn="just"/>
            <a:r>
              <a:rPr lang="ru-RU" sz="3100">
                <a:solidFill>
                  <a:schemeClr val="tx1"/>
                </a:solidFill>
              </a:rPr>
              <a:t>Работодатель всегда вовлечен в проведение таких мероприятий, что позволяет ему не только  оказывать помощь, но и участвовать в воспитании Профессионалов.</a:t>
            </a:r>
          </a:p>
          <a:p>
            <a:pPr algn="just"/>
            <a:r>
              <a:rPr lang="ru-RU" sz="3100">
                <a:solidFill>
                  <a:schemeClr val="tx1"/>
                </a:solidFill>
              </a:rPr>
              <a:t>В настоящее время выпускники технического направления ТГМТ трудоустроены в Краснодарском крае и за его пределами.</a:t>
            </a:r>
          </a:p>
          <a:p>
            <a:pPr algn="just"/>
            <a:r>
              <a:rPr lang="ru-RU" sz="3100" b="1">
                <a:solidFill>
                  <a:schemeClr val="tx1"/>
                </a:solidFill>
              </a:rPr>
              <a:t>Ежегодно спектр предприятий, куда приходят выпускники в ряды профессионалов края и РФ, растет.</a:t>
            </a:r>
          </a:p>
          <a:p>
            <a:pPr algn="just"/>
            <a:endParaRPr lang="ru-RU">
              <a:solidFill>
                <a:srgbClr val="FF000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78236E6-AF60-4DD1-9404-695362056D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819" y="91440"/>
            <a:ext cx="942108" cy="762558"/>
          </a:xfrm>
          <a:prstGeom prst="rect">
            <a:avLst/>
          </a:prstGeom>
          <a:effectLst>
            <a:glow rad="38100">
              <a:schemeClr val="accent1">
                <a:alpha val="44000"/>
              </a:schemeClr>
            </a:glow>
            <a:softEdge rad="139700"/>
          </a:effectLst>
        </p:spPr>
      </p:pic>
    </p:spTree>
    <p:extLst>
      <p:ext uri="{BB962C8B-B14F-4D97-AF65-F5344CB8AC3E}">
        <p14:creationId xmlns:p14="http://schemas.microsoft.com/office/powerpoint/2010/main" val="3986123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4247" y="193964"/>
            <a:ext cx="9144000" cy="606684"/>
          </a:xfrm>
        </p:spPr>
        <p:txBody>
          <a:bodyPr>
            <a:normAutofit fontScale="90000"/>
          </a:bodyPr>
          <a:lstStyle/>
          <a:p>
            <a:pPr algn="l"/>
            <a:r>
              <a:rPr lang="ru-RU" b="1"/>
              <a:t>                </a:t>
            </a:r>
            <a:br>
              <a:rPr lang="ru-RU" b="1"/>
            </a:br>
            <a:r>
              <a:rPr lang="ru-RU" b="1"/>
              <a:t>       </a:t>
            </a:r>
            <a:r>
              <a:rPr lang="ru-RU" sz="4000" b="1">
                <a:solidFill>
                  <a:schemeClr val="tx1"/>
                </a:solidFill>
              </a:rPr>
              <a:t>СОЦИАЛЬНАЯ ЗНАЧИМОСТЬ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6108" y="800648"/>
            <a:ext cx="9088581" cy="6082145"/>
          </a:xfrm>
        </p:spPr>
        <p:txBody>
          <a:bodyPr>
            <a:noAutofit/>
          </a:bodyPr>
          <a:lstStyle/>
          <a:p>
            <a:pPr algn="just"/>
            <a:r>
              <a:rPr lang="ru-RU" sz="1600">
                <a:solidFill>
                  <a:schemeClr val="tx1"/>
                </a:solidFill>
              </a:rPr>
              <a:t>В наши дни очень важно вырастить молодое поколение, имеющее не только знания, крепкое физическое здоровье, правильную жизненную позицию, устойчивое мировоззрение и уважение России, но и умеющее принимать решение во благо Общества, знать и уметь работать во благо Родины и ее народу. Именно поэтому данный проект очень важен, потому что способствует социальному развитию и благополучию граждан, обеспечивает стране устойчивое будущее:</a:t>
            </a:r>
          </a:p>
          <a:p>
            <a:pPr algn="just">
              <a:buFontTx/>
              <a:buChar char="-"/>
            </a:pPr>
            <a:r>
              <a:rPr lang="ru-RU" sz="1600" b="1">
                <a:solidFill>
                  <a:schemeClr val="tx1"/>
                </a:solidFill>
              </a:rPr>
              <a:t>сокращение недостатка кадров на предприятиях Краснодарского края и РФ</a:t>
            </a:r>
            <a:r>
              <a:rPr lang="ru-RU" sz="1600">
                <a:solidFill>
                  <a:schemeClr val="tx1"/>
                </a:solidFill>
              </a:rPr>
              <a:t>. Внедрение учебно-производственных программ различных направлений позволяет готовить специалистов, которые уже в процессе обучения приобретают необходимые профессиональные навыки и знания; </a:t>
            </a:r>
          </a:p>
          <a:p>
            <a:pPr algn="just"/>
            <a:r>
              <a:rPr lang="ru-RU" sz="1600" b="1">
                <a:solidFill>
                  <a:schemeClr val="tx1"/>
                </a:solidFill>
              </a:rPr>
              <a:t>- повышение конкурентоспособности</a:t>
            </a:r>
            <a:r>
              <a:rPr lang="ru-RU" sz="1600">
                <a:solidFill>
                  <a:schemeClr val="tx1"/>
                </a:solidFill>
              </a:rPr>
              <a:t>. Выпускники ТГМТ, будучи еще студентами, включены в производственные процессы, что позволяет им легко пройти адаптационные периоды на производстве;</a:t>
            </a:r>
          </a:p>
          <a:p>
            <a:pPr algn="just">
              <a:buFontTx/>
              <a:buChar char="-"/>
            </a:pPr>
            <a:r>
              <a:rPr lang="ru-RU" sz="1600" b="1">
                <a:solidFill>
                  <a:schemeClr val="tx1"/>
                </a:solidFill>
              </a:rPr>
              <a:t>- инновационное развитие</a:t>
            </a:r>
            <a:r>
              <a:rPr lang="ru-RU" sz="1600">
                <a:solidFill>
                  <a:schemeClr val="tx1"/>
                </a:solidFill>
              </a:rPr>
              <a:t>. Студенты, получающие образование на базе реальных производственных задач, способны генерировать новые идеи и предлагать инновационные решения, что служит стимулом для развития производства и технологического прогресса;</a:t>
            </a:r>
          </a:p>
          <a:p>
            <a:pPr algn="just">
              <a:buFontTx/>
              <a:buChar char="-"/>
            </a:pPr>
            <a:r>
              <a:rPr lang="ru-RU" sz="1600" b="1">
                <a:solidFill>
                  <a:schemeClr val="tx1"/>
                </a:solidFill>
              </a:rPr>
              <a:t>- привлечение инвестиций</a:t>
            </a:r>
            <a:r>
              <a:rPr lang="ru-RU" sz="1600">
                <a:solidFill>
                  <a:schemeClr val="tx1"/>
                </a:solidFill>
              </a:rPr>
              <a:t>. Качественная подготовка выпускников делает ТГМТ более привлекательными для Работодателей;</a:t>
            </a:r>
          </a:p>
          <a:p>
            <a:pPr algn="just">
              <a:buFontTx/>
              <a:buChar char="-"/>
            </a:pPr>
            <a:r>
              <a:rPr lang="ru-RU" sz="1600">
                <a:solidFill>
                  <a:schemeClr val="tx1"/>
                </a:solidFill>
              </a:rPr>
              <a:t>  </a:t>
            </a:r>
            <a:r>
              <a:rPr lang="ru-RU" sz="1600" b="1">
                <a:solidFill>
                  <a:schemeClr val="tx1"/>
                </a:solidFill>
              </a:rPr>
              <a:t>расширение перечня реализуемых специальностей.  У</a:t>
            </a:r>
            <a:r>
              <a:rPr lang="ru-RU" sz="1600">
                <a:solidFill>
                  <a:schemeClr val="tx1"/>
                </a:solidFill>
              </a:rPr>
              <a:t>далось изменить восприятие реализуемых специальностей среди выпускников ТГМТ, что повышает престиж профессий, особенно дефицитных и наиболее востребованных на рынке труда. </a:t>
            </a:r>
          </a:p>
          <a:p>
            <a:pPr algn="just"/>
            <a:endParaRPr lang="ru-RU" sz="1400">
              <a:solidFill>
                <a:schemeClr val="tx1"/>
              </a:solidFill>
            </a:endParaRPr>
          </a:p>
          <a:p>
            <a:pPr algn="just"/>
            <a:endParaRPr lang="ru-RU" sz="1400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B6522DD-C798-4742-8C59-1983B92000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819" y="91440"/>
            <a:ext cx="942108" cy="762558"/>
          </a:xfrm>
          <a:prstGeom prst="rect">
            <a:avLst/>
          </a:prstGeom>
          <a:effectLst>
            <a:glow rad="38100">
              <a:schemeClr val="accent1">
                <a:alpha val="44000"/>
              </a:schemeClr>
            </a:glow>
            <a:softEdge rad="139700"/>
          </a:effectLst>
        </p:spPr>
      </p:pic>
    </p:spTree>
    <p:extLst>
      <p:ext uri="{BB962C8B-B14F-4D97-AF65-F5344CB8AC3E}">
        <p14:creationId xmlns:p14="http://schemas.microsoft.com/office/powerpoint/2010/main" val="3986123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4247" y="266153"/>
            <a:ext cx="9144000" cy="606684"/>
          </a:xfrm>
        </p:spPr>
        <p:txBody>
          <a:bodyPr>
            <a:normAutofit fontScale="90000"/>
          </a:bodyPr>
          <a:lstStyle/>
          <a:p>
            <a:pPr algn="l"/>
            <a:r>
              <a:rPr lang="ru-RU" b="1"/>
              <a:t>           </a:t>
            </a:r>
            <a:r>
              <a:rPr lang="ru-RU" sz="4000" b="1">
                <a:solidFill>
                  <a:schemeClr val="tx1"/>
                </a:solidFill>
              </a:rPr>
              <a:t>ОХВАТ НАСЕЛЕНИЯ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4247" y="845678"/>
            <a:ext cx="7981323" cy="1151797"/>
          </a:xfrm>
        </p:spPr>
        <p:txBody>
          <a:bodyPr>
            <a:normAutofit/>
          </a:bodyPr>
          <a:lstStyle/>
          <a:p>
            <a:pPr algn="just"/>
            <a:r>
              <a:rPr lang="ru-RU">
                <a:solidFill>
                  <a:schemeClr val="tx1"/>
                </a:solidFill>
              </a:rPr>
              <a:t>ТГМТ выпускает специалистов по 7 направлениям. Регион трудоустройства выпускников ТГМТ - Краснодарский край.</a:t>
            </a:r>
            <a:r>
              <a:rPr lang="ru-RU" b="1">
                <a:solidFill>
                  <a:schemeClr val="tx1"/>
                </a:solidFill>
              </a:rPr>
              <a:t> </a:t>
            </a:r>
            <a:r>
              <a:rPr lang="ru-RU">
                <a:solidFill>
                  <a:schemeClr val="tx1"/>
                </a:solidFill>
              </a:rPr>
              <a:t>Некоторые выпускники ТГМТ трудятся за пределами  края и России.</a:t>
            </a:r>
          </a:p>
          <a:p>
            <a:pPr algn="just"/>
            <a:endParaRPr lang="ru-RU">
              <a:solidFill>
                <a:schemeClr val="tx1"/>
              </a:solidFill>
            </a:endParaRPr>
          </a:p>
          <a:p>
            <a:pPr algn="just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21260" y="1921552"/>
            <a:ext cx="6295695" cy="4853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F5DE837-6345-45C3-8695-99FE088C29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819" y="91440"/>
            <a:ext cx="942108" cy="762558"/>
          </a:xfrm>
          <a:prstGeom prst="rect">
            <a:avLst/>
          </a:prstGeom>
          <a:effectLst>
            <a:glow rad="38100">
              <a:schemeClr val="accent1">
                <a:alpha val="44000"/>
              </a:schemeClr>
            </a:glow>
            <a:softEdge rad="139700"/>
          </a:effectLst>
        </p:spPr>
      </p:pic>
    </p:spTree>
    <p:extLst>
      <p:ext uri="{BB962C8B-B14F-4D97-AF65-F5344CB8AC3E}">
        <p14:creationId xmlns:p14="http://schemas.microsoft.com/office/powerpoint/2010/main" val="3986123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4247" y="266153"/>
            <a:ext cx="9144000" cy="606684"/>
          </a:xfrm>
        </p:spPr>
        <p:txBody>
          <a:bodyPr>
            <a:normAutofit fontScale="90000"/>
          </a:bodyPr>
          <a:lstStyle/>
          <a:p>
            <a:pPr algn="l"/>
            <a:r>
              <a:rPr lang="ru-RU" b="1"/>
              <a:t>          </a:t>
            </a:r>
            <a:r>
              <a:rPr lang="ru-RU" sz="4000" b="1">
                <a:solidFill>
                  <a:schemeClr val="tx1"/>
                </a:solidFill>
              </a:rPr>
              <a:t>ТЕРРИТОРИЯ ВЛИЯНИЯ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61134" y="880793"/>
            <a:ext cx="8558074" cy="594896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2000">
                <a:solidFill>
                  <a:schemeClr val="tx1"/>
                </a:solidFill>
              </a:rPr>
              <a:t>Градообразующие предприятия Туапсинского муниципального округа:  Туапсинский НПЗ, Морской терминал Туапсе, Туапсинский морской порт, отели и санатории в настоящий момент крайне нуждаются в квалифицированных кадрах – Профессионалах.</a:t>
            </a:r>
          </a:p>
          <a:p>
            <a:pPr algn="just"/>
            <a:r>
              <a:rPr lang="ru-RU" sz="2000">
                <a:solidFill>
                  <a:schemeClr val="tx1"/>
                </a:solidFill>
              </a:rPr>
              <a:t>ТГМТ из года в год успешно справляется с этой задачей, благодаря тесному сотрудничеству с Работодателями и привлечению их к мероприятиям ТГМТ:</a:t>
            </a:r>
          </a:p>
          <a:p>
            <a:pPr algn="just">
              <a:buFontTx/>
              <a:buChar char="-"/>
            </a:pPr>
            <a:r>
              <a:rPr lang="ru-RU" sz="2000">
                <a:solidFill>
                  <a:schemeClr val="tx1"/>
                </a:solidFill>
              </a:rPr>
              <a:t>дни открытых дверей;</a:t>
            </a:r>
          </a:p>
          <a:p>
            <a:pPr algn="just">
              <a:buFontTx/>
              <a:buChar char="-"/>
            </a:pPr>
            <a:r>
              <a:rPr lang="ru-RU" sz="2000">
                <a:solidFill>
                  <a:schemeClr val="tx1"/>
                </a:solidFill>
              </a:rPr>
              <a:t>конференции и конкурсы профессионального мастерства;</a:t>
            </a:r>
          </a:p>
          <a:p>
            <a:pPr algn="just">
              <a:buFontTx/>
              <a:buChar char="-"/>
            </a:pPr>
            <a:r>
              <a:rPr lang="ru-RU" sz="2000">
                <a:solidFill>
                  <a:schemeClr val="tx1"/>
                </a:solidFill>
              </a:rPr>
              <a:t>организация практик и участие в итоговых государственных аттестациях;</a:t>
            </a:r>
          </a:p>
          <a:p>
            <a:pPr algn="just">
              <a:buFontTx/>
              <a:buChar char="-"/>
            </a:pPr>
            <a:r>
              <a:rPr lang="ru-RU" sz="2000">
                <a:solidFill>
                  <a:schemeClr val="tx1"/>
                </a:solidFill>
              </a:rPr>
              <a:t>мероприятия по привитию производственной культуры  и производственных ценностей (субботники, посадка деревьев, уборка морского пляжа, расчистка русел рек, поздравление ветеранов войн, помощь пожилым людям);</a:t>
            </a:r>
          </a:p>
          <a:p>
            <a:pPr algn="just">
              <a:buFontTx/>
              <a:buChar char="-"/>
            </a:pPr>
            <a:r>
              <a:rPr lang="ru-RU" sz="2000">
                <a:solidFill>
                  <a:schemeClr val="tx1"/>
                </a:solidFill>
              </a:rPr>
              <a:t>праздники и досуг с Работодателем (день Эколога, день Метеоролога, день Нефтяника, календарные праздники);</a:t>
            </a:r>
          </a:p>
          <a:p>
            <a:pPr algn="just">
              <a:buFontTx/>
              <a:buChar char="-"/>
            </a:pPr>
            <a:r>
              <a:rPr lang="ru-RU" sz="2000">
                <a:solidFill>
                  <a:schemeClr val="tx1"/>
                </a:solidFill>
              </a:rPr>
              <a:t>участие в обучающих семинарах/конференциях, организуемых Работодателем на территории ТГМТ, с демонстрацией новейшего оборудования, где можно не только посмотреть, но и самому поработать под руководством профессионала на оборудовании.</a:t>
            </a:r>
          </a:p>
          <a:p>
            <a:pPr algn="just">
              <a:buFontTx/>
              <a:buChar char="-"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9208953-045B-49C2-8491-88C47FB52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819" y="91440"/>
            <a:ext cx="942108" cy="762558"/>
          </a:xfrm>
          <a:prstGeom prst="rect">
            <a:avLst/>
          </a:prstGeom>
          <a:effectLst>
            <a:glow rad="38100">
              <a:schemeClr val="accent1">
                <a:alpha val="44000"/>
              </a:schemeClr>
            </a:glow>
            <a:softEdge rad="139700"/>
          </a:effectLst>
        </p:spPr>
      </p:pic>
    </p:spTree>
    <p:extLst>
      <p:ext uri="{BB962C8B-B14F-4D97-AF65-F5344CB8AC3E}">
        <p14:creationId xmlns:p14="http://schemas.microsoft.com/office/powerpoint/2010/main" val="3986123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4247" y="266153"/>
            <a:ext cx="9144000" cy="606684"/>
          </a:xfrm>
        </p:spPr>
        <p:txBody>
          <a:bodyPr>
            <a:normAutofit fontScale="90000"/>
          </a:bodyPr>
          <a:lstStyle/>
          <a:p>
            <a:pPr algn="l"/>
            <a:r>
              <a:rPr lang="ru-RU" b="1"/>
              <a:t>                </a:t>
            </a:r>
            <a:br>
              <a:rPr lang="ru-RU" b="1"/>
            </a:br>
            <a:r>
              <a:rPr lang="ru-RU" b="1"/>
              <a:t>     </a:t>
            </a:r>
            <a:r>
              <a:rPr lang="ru-RU" sz="4000" b="1">
                <a:solidFill>
                  <a:schemeClr val="tx1"/>
                </a:solidFill>
              </a:rPr>
              <a:t>ЭТАПЫ РЕАЛИЗАЦИИ ПРОЕКТА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157568110"/>
              </p:ext>
            </p:extLst>
          </p:nvPr>
        </p:nvGraphicFramePr>
        <p:xfrm>
          <a:off x="186431" y="762558"/>
          <a:ext cx="11194473" cy="6055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D3E028D-50BB-420B-965C-191EA8F18F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9819" y="91440"/>
            <a:ext cx="942108" cy="762558"/>
          </a:xfrm>
          <a:prstGeom prst="rect">
            <a:avLst/>
          </a:prstGeom>
          <a:effectLst>
            <a:glow rad="38100">
              <a:schemeClr val="accent1">
                <a:alpha val="44000"/>
              </a:schemeClr>
            </a:glow>
            <a:softEdge rad="139700"/>
          </a:effectLst>
        </p:spPr>
      </p:pic>
    </p:spTree>
    <p:extLst>
      <p:ext uri="{BB962C8B-B14F-4D97-AF65-F5344CB8AC3E}">
        <p14:creationId xmlns:p14="http://schemas.microsoft.com/office/powerpoint/2010/main" val="3986123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58537" y="235528"/>
            <a:ext cx="9144000" cy="886690"/>
          </a:xfrm>
        </p:spPr>
        <p:txBody>
          <a:bodyPr>
            <a:normAutofit fontScale="90000"/>
          </a:bodyPr>
          <a:lstStyle/>
          <a:p>
            <a:pPr algn="l"/>
            <a:r>
              <a:rPr lang="ru-RU" sz="2700" b="1">
                <a:solidFill>
                  <a:schemeClr val="tx1"/>
                </a:solidFill>
              </a:rPr>
              <a:t>ПРИМЕНЯЕМЫЕ ИННОВАЦИОННЫЕ ОБРАЗОВАТЕЛЬНЫЕ ТЕХНОЛОГИИ, МЕТОДИКИ И ИНСТРУМЕНТЫ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7554" y="1361064"/>
            <a:ext cx="8850632" cy="526140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>
                <a:solidFill>
                  <a:schemeClr val="tx1"/>
                </a:solidFill>
              </a:rPr>
              <a:t>Предприятия Роснефти (ТНПЗ) обеспечены передовыми мировыми технологиями  и сложным оборудованием. Вырастить работника для такого предприятия – это прежде всего научить студента жить по традициям и принципам предприятия от знакомства с производством до получения необходимых рабочих навыков. Проекту ТГМТ в данном случае способствовали такие подходы:</a:t>
            </a:r>
          </a:p>
          <a:p>
            <a:pPr lvl="0" algn="just"/>
            <a:r>
              <a:rPr lang="ru-RU">
                <a:solidFill>
                  <a:srgbClr val="7EC234"/>
                </a:solidFill>
              </a:rPr>
              <a:t>1. </a:t>
            </a:r>
            <a:r>
              <a:rPr lang="ru-RU">
                <a:solidFill>
                  <a:schemeClr val="tx1"/>
                </a:solidFill>
              </a:rPr>
              <a:t>Непрерывная связь с ТНПЗ – о каждом мероприятии взаимно сообщается заранее и оговаривается участие.</a:t>
            </a:r>
          </a:p>
          <a:p>
            <a:pPr lvl="0" algn="just"/>
            <a:r>
              <a:rPr lang="ru-RU">
                <a:solidFill>
                  <a:srgbClr val="7EC234"/>
                </a:solidFill>
              </a:rPr>
              <a:t>2. </a:t>
            </a:r>
            <a:r>
              <a:rPr lang="ru-RU">
                <a:solidFill>
                  <a:schemeClr val="tx1"/>
                </a:solidFill>
              </a:rPr>
              <a:t>Знакомство с ТНПЗ, его историей и его традициями происходит на основе фильмов, викторин в период совместных мероприятий. </a:t>
            </a:r>
          </a:p>
          <a:p>
            <a:pPr algn="just"/>
            <a:r>
              <a:rPr lang="ru-RU">
                <a:solidFill>
                  <a:srgbClr val="7EC234"/>
                </a:solidFill>
              </a:rPr>
              <a:t>3. </a:t>
            </a:r>
            <a:r>
              <a:rPr lang="ru-RU">
                <a:solidFill>
                  <a:schemeClr val="tx1"/>
                </a:solidFill>
              </a:rPr>
              <a:t>Поиск работников-наставников предприятия, способных с желанием делиться профессиональными знаниями.</a:t>
            </a:r>
          </a:p>
          <a:p>
            <a:pPr lvl="0" algn="just"/>
            <a:r>
              <a:rPr lang="ru-RU">
                <a:solidFill>
                  <a:srgbClr val="7EC234"/>
                </a:solidFill>
              </a:rPr>
              <a:t>4. </a:t>
            </a:r>
            <a:r>
              <a:rPr lang="ru-RU">
                <a:solidFill>
                  <a:schemeClr val="tx1"/>
                </a:solidFill>
              </a:rPr>
              <a:t>Выполнение посильных работ студентами для ТНПЗ (создание рабочих журналов, презентаций, уничтожение устаревшей документации, проведение научных исследований). </a:t>
            </a:r>
          </a:p>
          <a:p>
            <a:pPr algn="just"/>
            <a:r>
              <a:rPr lang="ru-RU">
                <a:solidFill>
                  <a:srgbClr val="7EC234"/>
                </a:solidFill>
              </a:rPr>
              <a:t>5. </a:t>
            </a:r>
            <a:r>
              <a:rPr lang="ru-RU">
                <a:solidFill>
                  <a:schemeClr val="tx1"/>
                </a:solidFill>
              </a:rPr>
              <a:t>Участие студентов в проводимых научно-технических конференциях ТНПЗ по направлению обучения.</a:t>
            </a:r>
          </a:p>
          <a:p>
            <a:pPr lvl="0" algn="just"/>
            <a:r>
              <a:rPr lang="ru-RU">
                <a:solidFill>
                  <a:srgbClr val="7EC234"/>
                </a:solidFill>
              </a:rPr>
              <a:t>6. </a:t>
            </a:r>
            <a:r>
              <a:rPr lang="ru-RU">
                <a:solidFill>
                  <a:schemeClr val="tx1"/>
                </a:solidFill>
              </a:rPr>
              <a:t>Прохождение студентами практик (учебных и производственных) на ТНПЗ, как инструмента воспитания смены Профессионалов.</a:t>
            </a:r>
          </a:p>
          <a:p>
            <a:pPr algn="just"/>
            <a:r>
              <a:rPr lang="ru-RU">
                <a:solidFill>
                  <a:srgbClr val="7EC234"/>
                </a:solidFill>
              </a:rPr>
              <a:t>7. </a:t>
            </a:r>
            <a:r>
              <a:rPr lang="ru-RU">
                <a:solidFill>
                  <a:schemeClr val="tx1"/>
                </a:solidFill>
              </a:rPr>
              <a:t>Привлечение Работодателя в состав комиссий конкурсов «Профессионалов», защиты различных проектов, ГИА.</a:t>
            </a:r>
          </a:p>
          <a:p>
            <a:pPr algn="just"/>
            <a:endParaRPr lang="ru-RU">
              <a:solidFill>
                <a:schemeClr val="tx1"/>
              </a:solidFill>
            </a:endParaRPr>
          </a:p>
          <a:p>
            <a:pPr lvl="0" algn="just"/>
            <a:endParaRPr lang="ru-RU">
              <a:solidFill>
                <a:schemeClr val="tx1"/>
              </a:solidFill>
            </a:endParaRPr>
          </a:p>
          <a:p>
            <a:pPr algn="just"/>
            <a:endParaRPr lang="ru-RU">
              <a:solidFill>
                <a:schemeClr val="tx1"/>
              </a:solidFill>
            </a:endParaRPr>
          </a:p>
          <a:p>
            <a:pPr lvl="0" algn="just"/>
            <a:endParaRPr lang="ru-RU">
              <a:solidFill>
                <a:schemeClr val="tx1"/>
              </a:solidFill>
            </a:endParaRPr>
          </a:p>
          <a:p>
            <a:pPr algn="just"/>
            <a:endParaRPr lang="ru-RU">
              <a:solidFill>
                <a:schemeClr val="tx1"/>
              </a:solidFill>
            </a:endParaRPr>
          </a:p>
          <a:p>
            <a:pPr algn="just"/>
            <a:endParaRPr lang="ru-RU">
              <a:solidFill>
                <a:schemeClr val="tx1"/>
              </a:solidFill>
            </a:endParaRPr>
          </a:p>
          <a:p>
            <a:pPr algn="just"/>
            <a:endParaRPr lang="ru-RU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AB5E2C8-2EA2-423E-BBE7-0EF6140C1F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819" y="91440"/>
            <a:ext cx="942108" cy="762558"/>
          </a:xfrm>
          <a:prstGeom prst="rect">
            <a:avLst/>
          </a:prstGeom>
          <a:effectLst>
            <a:glow rad="38100">
              <a:schemeClr val="accent1">
                <a:alpha val="44000"/>
              </a:schemeClr>
            </a:glow>
            <a:softEdge rad="139700"/>
          </a:effectLst>
        </p:spPr>
      </p:pic>
    </p:spTree>
    <p:extLst>
      <p:ext uri="{BB962C8B-B14F-4D97-AF65-F5344CB8AC3E}">
        <p14:creationId xmlns:p14="http://schemas.microsoft.com/office/powerpoint/2010/main" val="3986123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4247" y="266153"/>
            <a:ext cx="9144000" cy="606684"/>
          </a:xfrm>
        </p:spPr>
        <p:txBody>
          <a:bodyPr>
            <a:normAutofit fontScale="90000"/>
          </a:bodyPr>
          <a:lstStyle/>
          <a:p>
            <a:pPr algn="l"/>
            <a:r>
              <a:rPr lang="ru-RU" b="1"/>
              <a:t>                 </a:t>
            </a:r>
            <a:r>
              <a:rPr lang="ru-RU" sz="4000" b="1">
                <a:solidFill>
                  <a:schemeClr val="tx1"/>
                </a:solidFill>
              </a:rPr>
              <a:t>РЕЗУЛЬТАТ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9981" y="973137"/>
            <a:ext cx="7904017" cy="5538499"/>
          </a:xfrm>
        </p:spPr>
        <p:txBody>
          <a:bodyPr>
            <a:normAutofit lnSpcReduction="10000"/>
          </a:bodyPr>
          <a:lstStyle/>
          <a:p>
            <a:pPr marL="342900" indent="-342900" algn="just">
              <a:buAutoNum type="arabicPeriod"/>
            </a:pPr>
            <a:r>
              <a:rPr lang="ru-RU">
                <a:solidFill>
                  <a:schemeClr val="tx1"/>
                </a:solidFill>
              </a:rPr>
              <a:t>Трудоустроено на ТНПЗ – </a:t>
            </a:r>
            <a:r>
              <a:rPr lang="ru-RU" b="1">
                <a:solidFill>
                  <a:schemeClr val="tx1"/>
                </a:solidFill>
              </a:rPr>
              <a:t>более 150 </a:t>
            </a:r>
            <a:r>
              <a:rPr lang="ru-RU">
                <a:solidFill>
                  <a:schemeClr val="tx1"/>
                </a:solidFill>
              </a:rPr>
              <a:t>выпускников ТГМТ.</a:t>
            </a:r>
          </a:p>
          <a:p>
            <a:pPr marL="342900" indent="-342900" algn="just">
              <a:buAutoNum type="arabicPeriod"/>
            </a:pPr>
            <a:r>
              <a:rPr lang="ru-RU">
                <a:solidFill>
                  <a:schemeClr val="tx1"/>
                </a:solidFill>
              </a:rPr>
              <a:t>Трудоустроено на предприятиях Роснефти – </a:t>
            </a:r>
            <a:r>
              <a:rPr lang="ru-RU" b="1">
                <a:solidFill>
                  <a:schemeClr val="tx1"/>
                </a:solidFill>
              </a:rPr>
              <a:t>более 300 </a:t>
            </a:r>
            <a:r>
              <a:rPr lang="ru-RU">
                <a:solidFill>
                  <a:schemeClr val="tx1"/>
                </a:solidFill>
              </a:rPr>
              <a:t>выпускников ТГМТ.</a:t>
            </a:r>
          </a:p>
          <a:p>
            <a:pPr marL="342900" indent="-342900" algn="just">
              <a:buFont typeface="Wingdings 3" charset="2"/>
              <a:buAutoNum type="arabicPeriod"/>
            </a:pPr>
            <a:r>
              <a:rPr lang="ru-RU">
                <a:solidFill>
                  <a:schemeClr val="tx1"/>
                </a:solidFill>
              </a:rPr>
              <a:t>В 2025 г проведен первый профессиональный семинар Компании ООО «Аврора» с участием Афипского, Ильского, Туапсинского НПЗ, Морского терминала Туапсе, ООО «Транснефть» нефтебаза «Заречье», Новороссийск ИПП</a:t>
            </a:r>
            <a:r>
              <a:rPr lang="en-US">
                <a:solidFill>
                  <a:schemeClr val="tx1"/>
                </a:solidFill>
              </a:rPr>
              <a:t>, </a:t>
            </a:r>
            <a:r>
              <a:rPr lang="ru-RU">
                <a:solidFill>
                  <a:schemeClr val="tx1"/>
                </a:solidFill>
              </a:rPr>
              <a:t>сюрвейерских Компаний СЖС, Бюро «Веритас», ОАО «Петролеум-Аналистс», ООО «Интертек» с демонстрацией работы на новейшем лабораторном оборудовании. Данное мероприятие расширяет возможности ТГМТ в направлении роста числа Работодателей. </a:t>
            </a:r>
          </a:p>
          <a:p>
            <a:pPr marL="342900" indent="-342900" algn="just">
              <a:buAutoNum type="arabicPeriod"/>
            </a:pPr>
            <a:r>
              <a:rPr lang="ru-RU">
                <a:solidFill>
                  <a:schemeClr val="tx1"/>
                </a:solidFill>
              </a:rPr>
              <a:t>Открыт УПК ТГМТ по оказанию лабораторных, информационных услуг как дополнительный рычаг для взаимодействия с Работодателем.</a:t>
            </a:r>
          </a:p>
          <a:p>
            <a:pPr marL="342900" indent="-342900" algn="just">
              <a:buAutoNum type="arabicPeriod"/>
            </a:pPr>
            <a:r>
              <a:rPr lang="ru-RU">
                <a:solidFill>
                  <a:schemeClr val="tx1"/>
                </a:solidFill>
              </a:rPr>
              <a:t>Особое место в деятельности УПК ТГМТ - оказание безвозмездной помощи войсковым частям Краснодарского края  (изготовление руками студентов необходимых форм журналов, табличек, вспомогательного материала, помощь в расстановке МТР), помощь СВО (отлив свечей, плетение маскировочных сетей, изготовление своими руками вещей первой необходимости).</a:t>
            </a:r>
          </a:p>
          <a:p>
            <a:pPr marL="342900" indent="-342900" algn="just">
              <a:buAutoNum type="arabicPeriod"/>
            </a:pPr>
            <a:endParaRPr lang="ru-RU">
              <a:solidFill>
                <a:srgbClr val="FF0000"/>
              </a:solidFill>
            </a:endParaRPr>
          </a:p>
          <a:p>
            <a:pPr algn="just"/>
            <a:endParaRPr lang="ru-RU">
              <a:solidFill>
                <a:srgbClr val="FF0000"/>
              </a:solidFill>
            </a:endParaRPr>
          </a:p>
          <a:p>
            <a:pPr marL="342900" indent="-342900" algn="just">
              <a:buAutoNum type="arabicPeriod"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6763CB-4C34-46EA-902A-4B220457A4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819" y="91440"/>
            <a:ext cx="942108" cy="762558"/>
          </a:xfrm>
          <a:prstGeom prst="rect">
            <a:avLst/>
          </a:prstGeom>
          <a:effectLst>
            <a:glow rad="38100">
              <a:schemeClr val="accent1">
                <a:alpha val="44000"/>
              </a:schemeClr>
            </a:glow>
            <a:softEdge rad="139700"/>
          </a:effectLst>
        </p:spPr>
      </p:pic>
    </p:spTree>
    <p:extLst>
      <p:ext uri="{BB962C8B-B14F-4D97-AF65-F5344CB8AC3E}">
        <p14:creationId xmlns:p14="http://schemas.microsoft.com/office/powerpoint/2010/main" val="3986123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4247" y="266153"/>
            <a:ext cx="9144000" cy="606684"/>
          </a:xfrm>
        </p:spPr>
        <p:txBody>
          <a:bodyPr>
            <a:normAutofit fontScale="90000"/>
          </a:bodyPr>
          <a:lstStyle/>
          <a:p>
            <a:pPr algn="l"/>
            <a:r>
              <a:rPr lang="ru-RU" b="1"/>
              <a:t>        </a:t>
            </a:r>
            <a:r>
              <a:rPr lang="ru-RU" sz="4000" b="1">
                <a:solidFill>
                  <a:schemeClr val="tx1"/>
                </a:solidFill>
              </a:rPr>
              <a:t>ПЕРСПЕКТИВЫ РАЗВИТИЯ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9600" y="1139391"/>
            <a:ext cx="8853056" cy="5233699"/>
          </a:xfrm>
        </p:spPr>
        <p:txBody>
          <a:bodyPr>
            <a:normAutofit/>
          </a:bodyPr>
          <a:lstStyle/>
          <a:p>
            <a:pPr marL="342900" indent="-342900" algn="just">
              <a:buAutoNum type="arabicPeriod"/>
            </a:pPr>
            <a:r>
              <a:rPr lang="ru-RU" sz="2000">
                <a:solidFill>
                  <a:schemeClr val="tx1"/>
                </a:solidFill>
              </a:rPr>
              <a:t>Расширение базы Работодателей. Разработка новых программ обучения для освоения новых специальностей и профессий, необходимых Работодателю. </a:t>
            </a:r>
          </a:p>
          <a:p>
            <a:pPr marL="342900" indent="-342900" algn="just">
              <a:buAutoNum type="arabicPeriod"/>
            </a:pPr>
            <a:r>
              <a:rPr lang="ru-RU" sz="2000">
                <a:solidFill>
                  <a:schemeClr val="tx1"/>
                </a:solidFill>
              </a:rPr>
              <a:t>Расширение сферы деятельности УПК ТГМТ в направлении расширения охвата специальностей СПО, как одного из главных элементов в воспитании рабочей смены.</a:t>
            </a:r>
          </a:p>
          <a:p>
            <a:pPr marL="342900" indent="-342900" algn="just">
              <a:buAutoNum type="arabicPeriod"/>
            </a:pPr>
            <a:r>
              <a:rPr lang="ru-RU" sz="2000">
                <a:solidFill>
                  <a:schemeClr val="tx1"/>
                </a:solidFill>
              </a:rPr>
              <a:t>Проведение выездной помощи Работодателю со стороны ТГМТ.</a:t>
            </a:r>
          </a:p>
          <a:p>
            <a:pPr marL="342900" indent="-342900" algn="just">
              <a:buAutoNum type="arabicPeriod"/>
            </a:pPr>
            <a:r>
              <a:rPr lang="ru-RU" sz="2000">
                <a:solidFill>
                  <a:schemeClr val="tx1"/>
                </a:solidFill>
              </a:rPr>
              <a:t>Проведение работ по разработке методов утилизации нефтяных отходов  предприятий на основе озоления с дальнейшим использованием  продукта для рекультивации истощенных земель Краснодарского края.</a:t>
            </a:r>
          </a:p>
          <a:p>
            <a:pPr marL="342900" indent="-342900" algn="just">
              <a:buAutoNum type="arabicPeriod"/>
            </a:pPr>
            <a:r>
              <a:rPr lang="ru-RU" sz="2000">
                <a:solidFill>
                  <a:schemeClr val="tx1"/>
                </a:solidFill>
              </a:rPr>
              <a:t>Проведение работ по изучению влияния сейсмической устойчивости на качество речной и морской вод.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EF23C38-E659-48D7-93B0-F35189E7C6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819" y="91440"/>
            <a:ext cx="942108" cy="762558"/>
          </a:xfrm>
          <a:prstGeom prst="rect">
            <a:avLst/>
          </a:prstGeom>
          <a:effectLst>
            <a:glow rad="38100">
              <a:schemeClr val="accent1">
                <a:alpha val="44000"/>
              </a:schemeClr>
            </a:glow>
            <a:softEdge rad="139700"/>
          </a:effectLst>
        </p:spPr>
      </p:pic>
    </p:spTree>
    <p:extLst>
      <p:ext uri="{BB962C8B-B14F-4D97-AF65-F5344CB8AC3E}">
        <p14:creationId xmlns:p14="http://schemas.microsoft.com/office/powerpoint/2010/main" val="3986123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4247" y="266153"/>
            <a:ext cx="9144000" cy="606684"/>
          </a:xfrm>
        </p:spPr>
        <p:txBody>
          <a:bodyPr>
            <a:normAutofit fontScale="90000"/>
          </a:bodyPr>
          <a:lstStyle/>
          <a:p>
            <a:pPr algn="l"/>
            <a:r>
              <a:rPr lang="ru-RU" b="1"/>
              <a:t>                 </a:t>
            </a:r>
            <a:br>
              <a:rPr lang="ru-RU" b="1"/>
            </a:br>
            <a:r>
              <a:rPr lang="ru-RU" b="1"/>
              <a:t>   </a:t>
            </a:r>
            <a:r>
              <a:rPr lang="ru-RU" sz="4000" b="1">
                <a:solidFill>
                  <a:schemeClr val="tx1"/>
                </a:solidFill>
              </a:rPr>
              <a:t>ПОДТВЕРЖДАЮЩИЕ ДОКУМЕНТЫ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1319501"/>
            <a:ext cx="9678785" cy="4430135"/>
          </a:xfrm>
        </p:spPr>
        <p:txBody>
          <a:bodyPr>
            <a:normAutofit/>
          </a:bodyPr>
          <a:lstStyle/>
          <a:p>
            <a:pPr algn="l"/>
            <a:endParaRPr lang="ru-RU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1" y="1222005"/>
            <a:ext cx="2938670" cy="408546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36EF5E6-27D1-45BD-B6DC-C0663DC5F6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793" y="1209222"/>
            <a:ext cx="2840549" cy="422176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174F250-822C-498F-A117-ADEA4B8E0A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1342" y="1209223"/>
            <a:ext cx="2740250" cy="409825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68D0DDC-96BA-4955-88D9-CA1C8C815E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9819" y="91440"/>
            <a:ext cx="942108" cy="762558"/>
          </a:xfrm>
          <a:prstGeom prst="rect">
            <a:avLst/>
          </a:prstGeom>
          <a:effectLst>
            <a:glow rad="38100">
              <a:schemeClr val="accent1">
                <a:alpha val="44000"/>
              </a:schemeClr>
            </a:glow>
            <a:softEdge rad="139700"/>
          </a:effectLst>
        </p:spPr>
      </p:pic>
    </p:spTree>
    <p:extLst>
      <p:ext uri="{BB962C8B-B14F-4D97-AF65-F5344CB8AC3E}">
        <p14:creationId xmlns:p14="http://schemas.microsoft.com/office/powerpoint/2010/main" val="3986123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4247" y="266153"/>
            <a:ext cx="9144000" cy="606684"/>
          </a:xfrm>
        </p:spPr>
        <p:txBody>
          <a:bodyPr>
            <a:normAutofit fontScale="90000"/>
          </a:bodyPr>
          <a:lstStyle/>
          <a:p>
            <a:pPr algn="l"/>
            <a:r>
              <a:rPr lang="ru-RU" b="1"/>
              <a:t>                 </a:t>
            </a:r>
            <a:br>
              <a:rPr lang="ru-RU" sz="4000" b="1">
                <a:solidFill>
                  <a:schemeClr val="tx1"/>
                </a:solidFill>
              </a:rPr>
            </a:br>
            <a:r>
              <a:rPr lang="ru-RU" sz="4000" b="1">
                <a:solidFill>
                  <a:schemeClr val="tx1"/>
                </a:solidFill>
              </a:rPr>
              <a:t>      ФОТО И ВИДЕОМАТЕРИАЛЫ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03564" y="955965"/>
            <a:ext cx="10018222" cy="5583380"/>
          </a:xfrm>
        </p:spPr>
        <p:txBody>
          <a:bodyPr>
            <a:normAutofit/>
          </a:bodyPr>
          <a:lstStyle/>
          <a:p>
            <a:pPr algn="just"/>
            <a:r>
              <a:rPr lang="ru-RU">
                <a:solidFill>
                  <a:schemeClr val="tx1"/>
                </a:solidFill>
              </a:rPr>
              <a:t>Ученики 6–11 классов , члены их семей, педагоги и классные руководители школ – частые гости мероприятий ТГМТ. Студенты ТГМТ и члены их семей участвуют в мероприятиях ТГМТ.</a:t>
            </a:r>
          </a:p>
          <a:p>
            <a:pPr algn="just"/>
            <a:endParaRPr lang="ru-RU">
              <a:solidFill>
                <a:schemeClr val="tx1"/>
              </a:solidFill>
            </a:endParaRPr>
          </a:p>
          <a:p>
            <a:pPr algn="just"/>
            <a:endParaRPr lang="ru-RU">
              <a:solidFill>
                <a:schemeClr val="tx1"/>
              </a:solidFill>
            </a:endParaRPr>
          </a:p>
          <a:p>
            <a:pPr algn="l"/>
            <a:endParaRPr lang="ru-RU">
              <a:solidFill>
                <a:schemeClr val="tx1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4368389"/>
            <a:ext cx="2646218" cy="186738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2764300" y="4304004"/>
            <a:ext cx="2700534" cy="201366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2980460" y="1800782"/>
            <a:ext cx="2462512" cy="18429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393557" y="1814945"/>
            <a:ext cx="2457674" cy="182273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5837529" y="1754637"/>
            <a:ext cx="2229116" cy="183369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/>
          <a:stretch>
            <a:fillRect/>
          </a:stretch>
        </p:blipFill>
        <p:spPr bwMode="auto">
          <a:xfrm>
            <a:off x="5588928" y="4344350"/>
            <a:ext cx="2496759" cy="197332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9"/>
          <a:stretch>
            <a:fillRect/>
          </a:stretch>
        </p:blipFill>
        <p:spPr bwMode="auto">
          <a:xfrm>
            <a:off x="8414473" y="1593273"/>
            <a:ext cx="3539168" cy="247520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10"/>
          <a:stretch>
            <a:fillRect/>
          </a:stretch>
        </p:blipFill>
        <p:spPr bwMode="auto">
          <a:xfrm>
            <a:off x="8312727" y="4336472"/>
            <a:ext cx="3879273" cy="214329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60FF92D-C1F6-49E1-B150-B7D9B2D9D0B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9819" y="91440"/>
            <a:ext cx="942108" cy="762558"/>
          </a:xfrm>
          <a:prstGeom prst="rect">
            <a:avLst/>
          </a:prstGeom>
          <a:effectLst>
            <a:glow rad="38100">
              <a:schemeClr val="accent1">
                <a:alpha val="44000"/>
              </a:schemeClr>
            </a:glow>
            <a:softEdge rad="139700"/>
          </a:effectLst>
        </p:spPr>
      </p:pic>
    </p:spTree>
    <p:extLst>
      <p:ext uri="{BB962C8B-B14F-4D97-AF65-F5344CB8AC3E}">
        <p14:creationId xmlns:p14="http://schemas.microsoft.com/office/powerpoint/2010/main" val="3986123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4247" y="266153"/>
            <a:ext cx="9144000" cy="606684"/>
          </a:xfrm>
        </p:spPr>
        <p:txBody>
          <a:bodyPr>
            <a:normAutofit fontScale="90000"/>
          </a:bodyPr>
          <a:lstStyle/>
          <a:p>
            <a:pPr algn="l"/>
            <a:r>
              <a:rPr lang="ru-RU" b="1"/>
              <a:t>                 </a:t>
            </a:r>
            <a:br>
              <a:rPr lang="ru-RU" sz="4000" b="1">
                <a:solidFill>
                  <a:schemeClr val="tx1"/>
                </a:solidFill>
              </a:rPr>
            </a:br>
            <a:r>
              <a:rPr lang="ru-RU" sz="4000" b="1">
                <a:solidFill>
                  <a:schemeClr val="tx1"/>
                </a:solidFill>
              </a:rPr>
              <a:t>      ФОТО И ВИДЕОМАТЕРИАЛЫ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69819" y="866918"/>
            <a:ext cx="8671138" cy="1190481"/>
          </a:xfrm>
        </p:spPr>
        <p:txBody>
          <a:bodyPr>
            <a:normAutofit/>
          </a:bodyPr>
          <a:lstStyle/>
          <a:p>
            <a:pPr algn="just"/>
            <a:r>
              <a:rPr lang="ru-RU">
                <a:solidFill>
                  <a:schemeClr val="tx1"/>
                </a:solidFill>
              </a:rPr>
              <a:t>Наставники производственного обучения, преподаватели и кураторы групп ТГМТ, все направлены на один результат – вырастить Профессионала! Практика –лучшее время для улыбок! И для получения профессиональных знаний и навыков!</a:t>
            </a:r>
          </a:p>
          <a:p>
            <a:pPr algn="just"/>
            <a:endParaRPr lang="ru-RU">
              <a:solidFill>
                <a:schemeClr val="tx1"/>
              </a:solidFill>
            </a:endParaRPr>
          </a:p>
          <a:p>
            <a:pPr algn="l"/>
            <a:endParaRPr lang="ru-RU">
              <a:solidFill>
                <a:schemeClr val="tx1"/>
              </a:solidFill>
            </a:endParaRP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172814" y="2382982"/>
            <a:ext cx="4587283" cy="333367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9034896" y="2382983"/>
            <a:ext cx="2953308" cy="398967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423429" y="2057399"/>
            <a:ext cx="3497408" cy="460061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C34A864-D03C-464E-A0BC-705E7BBB73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9819" y="91440"/>
            <a:ext cx="942108" cy="762558"/>
          </a:xfrm>
          <a:prstGeom prst="rect">
            <a:avLst/>
          </a:prstGeom>
          <a:effectLst>
            <a:glow rad="38100">
              <a:schemeClr val="accent1">
                <a:alpha val="44000"/>
              </a:schemeClr>
            </a:glow>
            <a:softEdge rad="139700"/>
          </a:effectLst>
        </p:spPr>
      </p:pic>
    </p:spTree>
    <p:extLst>
      <p:ext uri="{BB962C8B-B14F-4D97-AF65-F5344CB8AC3E}">
        <p14:creationId xmlns:p14="http://schemas.microsoft.com/office/powerpoint/2010/main" val="3986123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4247" y="266153"/>
            <a:ext cx="9144000" cy="606684"/>
          </a:xfrm>
        </p:spPr>
        <p:txBody>
          <a:bodyPr>
            <a:normAutofit fontScale="90000"/>
          </a:bodyPr>
          <a:lstStyle/>
          <a:p>
            <a:pPr algn="l"/>
            <a:r>
              <a:rPr lang="ru-RU" b="1"/>
              <a:t>                 </a:t>
            </a:r>
            <a:br>
              <a:rPr lang="ru-RU" sz="4000" b="1">
                <a:solidFill>
                  <a:schemeClr val="tx1"/>
                </a:solidFill>
              </a:rPr>
            </a:br>
            <a:r>
              <a:rPr lang="ru-RU" sz="4000" b="1">
                <a:solidFill>
                  <a:schemeClr val="tx1"/>
                </a:solidFill>
              </a:rPr>
              <a:t>      ФОТО И ВИДЕОМАТЕРИАЛЫ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6713" y="872837"/>
            <a:ext cx="9014791" cy="1045415"/>
          </a:xfrm>
        </p:spPr>
        <p:txBody>
          <a:bodyPr>
            <a:normAutofit/>
          </a:bodyPr>
          <a:lstStyle/>
          <a:p>
            <a:pPr algn="just"/>
            <a:r>
              <a:rPr lang="ru-RU">
                <a:solidFill>
                  <a:schemeClr val="tx1"/>
                </a:solidFill>
              </a:rPr>
              <a:t>Помощь Работодателя в проведении мероприятий очень весома и позволяет Работодателю участвовать в воспитании Профессионалов, демонстрируя собственные знания и навыки. </a:t>
            </a:r>
          </a:p>
          <a:p>
            <a:pPr algn="just"/>
            <a:endParaRPr lang="ru-RU">
              <a:solidFill>
                <a:schemeClr val="tx1"/>
              </a:solidFill>
            </a:endParaRPr>
          </a:p>
          <a:p>
            <a:pPr algn="l"/>
            <a:endParaRPr lang="ru-RU">
              <a:solidFill>
                <a:schemeClr val="tx1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37283" y="1818861"/>
            <a:ext cx="4272038" cy="472048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781722" y="1849204"/>
            <a:ext cx="3227162" cy="469014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8058599" y="4046979"/>
            <a:ext cx="4016824" cy="276568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11385A-2091-49D1-9597-E3F1D89F81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4328" y="1639955"/>
            <a:ext cx="4031095" cy="230654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956B7E6-E002-49D0-B2F9-1350FBDE4D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9819" y="91440"/>
            <a:ext cx="942108" cy="762558"/>
          </a:xfrm>
          <a:prstGeom prst="rect">
            <a:avLst/>
          </a:prstGeom>
          <a:effectLst>
            <a:glow rad="38100">
              <a:schemeClr val="accent1">
                <a:alpha val="44000"/>
              </a:schemeClr>
            </a:glow>
            <a:softEdge rad="139700"/>
          </a:effectLst>
        </p:spPr>
      </p:pic>
    </p:spTree>
    <p:extLst>
      <p:ext uri="{BB962C8B-B14F-4D97-AF65-F5344CB8AC3E}">
        <p14:creationId xmlns:p14="http://schemas.microsoft.com/office/powerpoint/2010/main" val="3986123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4247" y="266153"/>
            <a:ext cx="9144000" cy="606684"/>
          </a:xfrm>
        </p:spPr>
        <p:txBody>
          <a:bodyPr>
            <a:normAutofit fontScale="90000"/>
          </a:bodyPr>
          <a:lstStyle/>
          <a:p>
            <a:pPr algn="l"/>
            <a:r>
              <a:rPr lang="ru-RU" b="1"/>
              <a:t>                 </a:t>
            </a:r>
            <a:br>
              <a:rPr lang="ru-RU" sz="4000" b="1">
                <a:solidFill>
                  <a:schemeClr val="tx1"/>
                </a:solidFill>
              </a:rPr>
            </a:br>
            <a:r>
              <a:rPr lang="ru-RU" sz="4000" b="1">
                <a:solidFill>
                  <a:schemeClr val="tx1"/>
                </a:solidFill>
              </a:rPr>
              <a:t>      ФОТО И ВИДЕОМАТЕРИАЛЫ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0416" y="1028711"/>
            <a:ext cx="10192967" cy="453619"/>
          </a:xfrm>
        </p:spPr>
        <p:txBody>
          <a:bodyPr>
            <a:normAutofit/>
          </a:bodyPr>
          <a:lstStyle/>
          <a:p>
            <a:pPr algn="just"/>
            <a:r>
              <a:rPr lang="ru-RU">
                <a:solidFill>
                  <a:schemeClr val="tx1"/>
                </a:solidFill>
              </a:rPr>
              <a:t>Как волнительно и приятно быть участником научно-технической конференции ТНПЗ!</a:t>
            </a:r>
          </a:p>
          <a:p>
            <a:pPr algn="just"/>
            <a:endParaRPr lang="ru-RU">
              <a:solidFill>
                <a:schemeClr val="tx1"/>
              </a:solidFill>
            </a:endParaRPr>
          </a:p>
          <a:p>
            <a:pPr algn="l"/>
            <a:endParaRPr lang="ru-RU">
              <a:solidFill>
                <a:schemeClr val="tx1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93650" y="2196545"/>
            <a:ext cx="3014765" cy="394790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3312021" y="2191370"/>
            <a:ext cx="2903044" cy="392885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6279110" y="2191370"/>
            <a:ext cx="2903044" cy="395308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9484668" y="1482330"/>
            <a:ext cx="2491383" cy="152675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9285760" y="3200644"/>
            <a:ext cx="2564973" cy="33822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051FE27-5FE9-428A-9BD1-9E8262553A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9819" y="91440"/>
            <a:ext cx="942108" cy="762558"/>
          </a:xfrm>
          <a:prstGeom prst="rect">
            <a:avLst/>
          </a:prstGeom>
          <a:effectLst>
            <a:glow rad="38100">
              <a:schemeClr val="accent1">
                <a:alpha val="44000"/>
              </a:schemeClr>
            </a:glow>
            <a:softEdge rad="139700"/>
          </a:effectLst>
        </p:spPr>
      </p:pic>
    </p:spTree>
    <p:extLst>
      <p:ext uri="{BB962C8B-B14F-4D97-AF65-F5344CB8AC3E}">
        <p14:creationId xmlns:p14="http://schemas.microsoft.com/office/powerpoint/2010/main" val="3986123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4247" y="266153"/>
            <a:ext cx="9144000" cy="606684"/>
          </a:xfrm>
        </p:spPr>
        <p:txBody>
          <a:bodyPr>
            <a:normAutofit fontScale="90000"/>
          </a:bodyPr>
          <a:lstStyle/>
          <a:p>
            <a:pPr algn="l"/>
            <a:r>
              <a:rPr lang="ru-RU" b="1"/>
              <a:t>             </a:t>
            </a:r>
            <a:r>
              <a:rPr lang="ru-RU" sz="4000" b="1">
                <a:solidFill>
                  <a:schemeClr val="tx1"/>
                </a:solidFill>
              </a:rPr>
              <a:t>КОНТАКТНОЕ ЛИЦО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1319501"/>
            <a:ext cx="9678785" cy="4430135"/>
          </a:xfrm>
        </p:spPr>
        <p:txBody>
          <a:bodyPr>
            <a:normAutofit/>
          </a:bodyPr>
          <a:lstStyle/>
          <a:p>
            <a:pPr algn="l"/>
            <a:r>
              <a:rPr lang="ru-RU">
                <a:solidFill>
                  <a:schemeClr val="tx1"/>
                </a:solidFill>
              </a:rPr>
              <a:t>Заместитель директора ТГМТ по учебной и практической работе  - </a:t>
            </a:r>
          </a:p>
          <a:p>
            <a:pPr algn="l"/>
            <a:r>
              <a:rPr lang="ru-RU">
                <a:solidFill>
                  <a:schemeClr val="tx1"/>
                </a:solidFill>
              </a:rPr>
              <a:t>Церенова Марина Петровна, </a:t>
            </a:r>
            <a:r>
              <a:rPr lang="en-US">
                <a:solidFill>
                  <a:schemeClr val="tx1"/>
                </a:solidFill>
                <a:latin typeface="Helvetica" panose="020B0604020202020204" pitchFamily="34" charset="0"/>
              </a:rPr>
              <a:t>cerenova_marina@mail.ru</a:t>
            </a:r>
            <a:endParaRPr lang="ru-RU">
              <a:solidFill>
                <a:schemeClr val="tx1"/>
              </a:solidFill>
              <a:latin typeface="Helvetica" pitchFamily="34" charset="0"/>
            </a:endParaRPr>
          </a:p>
          <a:p>
            <a:pPr algn="l"/>
            <a:r>
              <a:rPr lang="ru-RU">
                <a:solidFill>
                  <a:schemeClr val="tx1"/>
                </a:solidFill>
                <a:latin typeface="Helvetica" pitchFamily="34" charset="0"/>
              </a:rPr>
              <a:t>+7(918)-937-0888</a:t>
            </a:r>
            <a:endParaRPr lang="en-US">
              <a:solidFill>
                <a:schemeClr val="tx1"/>
              </a:solidFill>
              <a:latin typeface="Helvetica" pitchFamily="34" charset="0"/>
            </a:endParaRPr>
          </a:p>
          <a:p>
            <a:br>
              <a:rPr lang="en-US">
                <a:solidFill>
                  <a:srgbClr val="2C2D2E"/>
                </a:solidFill>
                <a:latin typeface="VKSansDisplay"/>
                <a:hlinkClick r:id="rId3"/>
              </a:rPr>
            </a:br>
            <a:endParaRPr lang="ru-RU">
              <a:solidFill>
                <a:schemeClr val="tx1"/>
              </a:solidFill>
            </a:endParaRPr>
          </a:p>
          <a:p>
            <a:pPr algn="l"/>
            <a:r>
              <a:rPr lang="ru-RU">
                <a:solidFill>
                  <a:schemeClr val="tx1"/>
                </a:solidFill>
              </a:rPr>
              <a:t>Преподаватель ТГМТ - </a:t>
            </a:r>
          </a:p>
          <a:p>
            <a:pPr algn="l"/>
            <a:r>
              <a:rPr lang="ru-RU" err="1">
                <a:solidFill>
                  <a:schemeClr val="tx1"/>
                </a:solidFill>
              </a:rPr>
              <a:t>Головцова Ирина Аликовна, </a:t>
            </a:r>
            <a:r>
              <a:rPr lang="en-US">
                <a:solidFill>
                  <a:schemeClr val="tx1"/>
                </a:solidFill>
              </a:rPr>
              <a:t>melirina_66@mail.ru</a:t>
            </a:r>
            <a:r>
              <a:rPr lang="ru-RU">
                <a:solidFill>
                  <a:schemeClr val="tx1"/>
                </a:solidFill>
              </a:rPr>
              <a:t>    </a:t>
            </a:r>
          </a:p>
          <a:p>
            <a:pPr algn="l"/>
            <a:r>
              <a:rPr lang="ru-RU">
                <a:solidFill>
                  <a:schemeClr val="tx1"/>
                </a:solidFill>
              </a:rPr>
              <a:t>+7(918)-452-4024</a:t>
            </a:r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A8C6146-8942-4142-9F27-A3AC021BA2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819" y="91440"/>
            <a:ext cx="942108" cy="762558"/>
          </a:xfrm>
          <a:prstGeom prst="rect">
            <a:avLst/>
          </a:prstGeom>
          <a:effectLst>
            <a:glow rad="38100">
              <a:schemeClr val="accent1">
                <a:alpha val="44000"/>
              </a:schemeClr>
            </a:glow>
            <a:softEdge rad="139700"/>
          </a:effectLst>
        </p:spPr>
      </p:pic>
    </p:spTree>
    <p:extLst>
      <p:ext uri="{BB962C8B-B14F-4D97-AF65-F5344CB8AC3E}">
        <p14:creationId xmlns:p14="http://schemas.microsoft.com/office/powerpoint/2010/main" val="3986123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Arial"/>
        <a:cs typeface="Arial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Arial"/>
        <a:cs typeface="Arial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1156</TotalTime>
  <Words>1719</Words>
  <Application>Microsoft Office PowerPoint</Application>
  <PresentationFormat>Широкоэкранный</PresentationFormat>
  <Paragraphs>143</Paragraphs>
  <Slides>19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Calibri</vt:lpstr>
      <vt:lpstr>Helvetica</vt:lpstr>
      <vt:lpstr>Trebuchet MS</vt:lpstr>
      <vt:lpstr>VKSansDisplay</vt:lpstr>
      <vt:lpstr>Wingdings 3</vt:lpstr>
      <vt:lpstr>Аспект</vt:lpstr>
      <vt:lpstr>            ГБПОУ КК  «Туапсинский гидрометеорологический техникум»</vt:lpstr>
      <vt:lpstr>              КОНЦЕПЦИЯ</vt:lpstr>
      <vt:lpstr>                        АКТУАЛЬНОСТЬ ПРОБЛЕМЫ</vt:lpstr>
      <vt:lpstr>                       ЦЕЛЬ</vt:lpstr>
      <vt:lpstr>                    ЗАДАЧИ</vt:lpstr>
      <vt:lpstr>            ЦЕЛЕВАЯ АУДИТОРИЯ</vt:lpstr>
      <vt:lpstr>                        СОЦИАЛЬНАЯ ЗНАЧИМОСТЬ</vt:lpstr>
      <vt:lpstr>           ОХВАТ НАСЕЛЕНИЯ</vt:lpstr>
      <vt:lpstr>          ТЕРРИТОРИЯ ВЛИЯНИЯ</vt:lpstr>
      <vt:lpstr>                      ЭТАПЫ РЕАЛИЗАЦИИ ПРОЕКТА</vt:lpstr>
      <vt:lpstr>ПРИМЕНЯЕМЫЕ ИННОВАЦИОННЫЕ ОБРАЗОВАТЕЛЬНЫЕ ТЕХНОЛОГИИ, МЕТОДИКИ И ИНСТРУМЕНТЫ</vt:lpstr>
      <vt:lpstr>                 РЕЗУЛЬТАТ</vt:lpstr>
      <vt:lpstr>        ПЕРСПЕКТИВЫ РАЗВИТИЯ</vt:lpstr>
      <vt:lpstr>                     ПОДТВЕРЖДАЮЩИЕ ДОКУМЕНТЫ</vt:lpstr>
      <vt:lpstr>                        ФОТО И ВИДЕОМАТЕРИАЛЫ</vt:lpstr>
      <vt:lpstr>                        ФОТО И ВИДЕОМАТЕРИАЛЫ</vt:lpstr>
      <vt:lpstr>                        ФОТО И ВИДЕОМАТЕРИАЛЫ</vt:lpstr>
      <vt:lpstr>                        ФОТО И ВИДЕОМАТЕРИАЛЫ</vt:lpstr>
      <vt:lpstr>             КОНТАКТНОЕ ЛИЦО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Хим Лабаратория</dc:creator>
  <cp:lastModifiedBy>ГИА</cp:lastModifiedBy>
  <cp:revision>105</cp:revision>
  <cp:lastPrinted>2025-06-30T13:22:50Z</cp:lastPrinted>
  <dcterms:created xsi:type="dcterms:W3CDTF">2025-06-24T10:56:10Z</dcterms:created>
  <dcterms:modified xsi:type="dcterms:W3CDTF">2025-07-29T10:48:28Z</dcterms:modified>
</cp:coreProperties>
</file>