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4" r:id="rId1"/>
  </p:sldMasterIdLst>
  <p:sldIdLst>
    <p:sldId id="256" r:id="rId2"/>
    <p:sldId id="257" r:id="rId3"/>
    <p:sldId id="258" r:id="rId4"/>
    <p:sldId id="260" r:id="rId5"/>
    <p:sldId id="267" r:id="rId6"/>
    <p:sldId id="266" r:id="rId7"/>
    <p:sldId id="259" r:id="rId8"/>
    <p:sldId id="261" r:id="rId9"/>
    <p:sldId id="262" r:id="rId10"/>
    <p:sldId id="263" r:id="rId11"/>
    <p:sldId id="264" r:id="rId12"/>
    <p:sldId id="265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4EF9"/>
    <a:srgbClr val="7300C8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55" d="100"/>
          <a:sy n="55" d="100"/>
        </p:scale>
        <p:origin x="-2574" y="-13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7108" y="3710562"/>
            <a:ext cx="4554892" cy="314743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F17FBB2-1266-48FC-97C4-5D82325777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35781"/>
            <a:ext cx="10515600" cy="1093811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63FE7E82-B6D4-4DB0-B9B0-204CA5CA1C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2392821"/>
            <a:ext cx="10515600" cy="380287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BEE344E-EFFE-44AB-855C-036C62360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9/20/2023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EB891CE-93E5-49AC-83C4-3B039BDDA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17FCA87-0410-41B0-A6CC-4009DAF83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383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526939E-B783-44E7-9DF7-14F0A7174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D0563C6-EFFD-4BDD-B304-27745FF610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392CFD5-097A-4C7D-8890-E8CBA64AC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9/20/2023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EAECAEC-26CB-4E6C-BDF5-3330DA659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8A7ADFF-6AF8-4484-BD91-C2F3F2F91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0299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B4FE931-A735-42C9-A7EB-5BF819D1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187866"/>
            <a:ext cx="10515600" cy="1145137"/>
          </a:xfrm>
        </p:spPr>
        <p:txBody>
          <a:bodyPr anchor="ctr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701B1FA-4597-465A-ABC1-D16A48D58E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521819"/>
            <a:ext cx="10515600" cy="3567832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E9959AB-D40F-4160-8658-2E6DA9F2A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9/20/2023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A782F15-0492-4423-BCEE-12DFDA23B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F18ACE8-2B3A-4B03-A5AD-79C3AD4FD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8480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70A6940-4C34-4461-BAD7-97C6067E5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F4E93E5-7215-49A0-9488-8E59F100AA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387065"/>
            <a:ext cx="5181600" cy="37898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7935B4BC-7B8D-430C-9967-1CC0F07A45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387065"/>
            <a:ext cx="5181600" cy="37898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463B1CFE-9CF0-4CA1-B58E-3CBC1281B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9/20/2023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0F94086-3DA9-4056-A5D0-273618281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0C78D60-B11F-4B1D-B478-059DBA115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555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5B75F7D-A967-4CB8-95D1-8D1874E90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194001"/>
            <a:ext cx="10515600" cy="105831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CB9894A-A477-4C32-9F11-65AD48B787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41900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2CB14B07-9505-4C7D-9958-09CE189712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409601"/>
            <a:ext cx="5157787" cy="278006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D6F846C2-4E6D-4657-B652-BB4014C41F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41900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93825B23-3E9F-4D4C-9FFB-422D7CA416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409601"/>
            <a:ext cx="5183188" cy="278006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733FF439-557C-4098-A5E8-5CAD6B524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9/20/2023</a:t>
            </a:fld>
            <a:endParaRPr lang="en-US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2F4A4FE5-EFE7-41DB-AD94-2BC292542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DF79E4B1-66C7-4D36-B4ED-3DF80F8DA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5253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2F0C68B-38D1-49C0-B1F0-96F58E92A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5EE7C5D1-45E7-4A5D-A8BE-F19F8448A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9/20/2023</a:t>
            </a:fld>
            <a:endParaRPr lang="en-US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0DC11A6D-0A94-434F-AC11-5E0A6F657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BB539D6C-96BE-4ADD-ACE2-119642E0A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6168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F7DA987F-B838-4F35-891C-9F3929F6A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9/20/2023</a:t>
            </a:fld>
            <a:endParaRPr lang="en-US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5580D74F-57E2-44F2-98C0-6CDB8F07B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A440D9A-96F9-429D-AE2C-AF61150F8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7431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D331FB6-B4FD-4618-BE0C-76BA19321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149409"/>
            <a:ext cx="10514012" cy="8759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199C9BB-2CDB-4C28-9011-B993408E76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162086"/>
            <a:ext cx="6170612" cy="369896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443F1DB0-9A6B-4EE0-82D6-FEC059540F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58129"/>
            <a:ext cx="4168048" cy="371085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20625F6-F0F5-4BE0-8543-B12B46FDB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9/20/2023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5C7D19E8-5E71-4320-8460-069C01F55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7C6F5E8-7458-426E-A540-08B784B90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3154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5C435E1-148A-49DD-9079-B8C201D75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149409"/>
            <a:ext cx="10514012" cy="858853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0CCA1B3B-1B61-4E16-98D6-7239A5EB5F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2179179"/>
            <a:ext cx="6172200" cy="368187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D1E4D65-9DBB-414C-A29F-3C74BA1126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79178"/>
            <a:ext cx="4142410" cy="368981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07769AC-1532-484F-9177-B66831B2F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smtClean="0"/>
              <a:t>9/20/2023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7098169-0B1C-427A-A69B-C810F2252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A8806BF-8A7C-4D6B-84C6-41AE9E09B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4051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5.png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1544" y="0"/>
            <a:ext cx="5280456" cy="2724618"/>
          </a:xfrm>
          <a:prstGeom prst="rect">
            <a:avLst/>
          </a:prstGeom>
        </p:spPr>
      </p:pic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D561EB1-4F12-46DE-AAC3-65BC82E6F5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i="1">
                <a:solidFill>
                  <a:srgbClr val="6D4EF9"/>
                </a:solidFill>
              </a:defRPr>
            </a:lvl1pPr>
          </a:lstStyle>
          <a:p>
            <a:fld id="{2BE451C3-0FF4-47C4-B829-773ADF60F88C}" type="datetimeFigureOut">
              <a:rPr lang="en-US" smtClean="0"/>
              <a:pPr/>
              <a:t>9/20/2023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157B21E-996E-4E8D-86EE-EB52146DBE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i="1">
                <a:solidFill>
                  <a:srgbClr val="6D4EF9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AA5B56F-34A9-447C-86E6-171AC9C8FB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i="1">
                <a:solidFill>
                  <a:srgbClr val="6D4EF9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6225" y="523863"/>
            <a:ext cx="686673" cy="26180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2898" y="559896"/>
            <a:ext cx="879662" cy="25632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68377" y="484977"/>
            <a:ext cx="661516" cy="324707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/>
          <p:nvPr userDrawn="1"/>
        </p:nvCxnSpPr>
        <p:spPr>
          <a:xfrm>
            <a:off x="838199" y="999302"/>
            <a:ext cx="10548000" cy="0"/>
          </a:xfrm>
          <a:prstGeom prst="line">
            <a:avLst/>
          </a:prstGeom>
          <a:ln>
            <a:solidFill>
              <a:srgbClr val="6D4E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986272" y="443200"/>
            <a:ext cx="5380345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800" b="1" i="1" dirty="0" smtClean="0">
                <a:solidFill>
                  <a:srgbClr val="6D4EF9"/>
                </a:solidFill>
              </a:rPr>
              <a:t>Конкурс образовательных игр - 2023</a:t>
            </a:r>
            <a:endParaRPr lang="ru-RU" sz="1800" b="1" i="1" dirty="0">
              <a:solidFill>
                <a:srgbClr val="6D4EF9"/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7F0FB31-551A-4505-93F9-9BA939FC54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358303"/>
            <a:ext cx="10515600" cy="3818660"/>
          </a:xfrm>
          <a:prstGeom prst="rect">
            <a:avLst/>
          </a:prstGeom>
        </p:spPr>
        <p:txBody>
          <a:bodyPr vert="horz" lIns="180000" tIns="180000" rIns="180000" bIns="18000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47C7868-99D4-4CAE-90FD-F9C5FBBF0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169882"/>
            <a:ext cx="10515601" cy="1017841"/>
          </a:xfrm>
          <a:prstGeom prst="rect">
            <a:avLst/>
          </a:prstGeom>
        </p:spPr>
        <p:txBody>
          <a:bodyPr vert="horz" lIns="180000" tIns="180000" rIns="180000" bIns="18000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838198" y="295358"/>
            <a:ext cx="83489" cy="709066"/>
          </a:xfrm>
          <a:prstGeom prst="rect">
            <a:avLst/>
          </a:prstGeom>
          <a:solidFill>
            <a:srgbClr val="6D4E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850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4180ACE-81CF-4B7A-9EE9-251DA80C6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33907"/>
            <a:ext cx="9144000" cy="973797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Время в объёме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DB31339-3647-4F8E-AC94-A663A82947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196596"/>
            <a:ext cx="9144000" cy="995841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Автор и разработчик: Акимова Лия Владимировна</a:t>
            </a:r>
            <a:b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магистр психологии, </a:t>
            </a:r>
            <a:r>
              <a:rPr lang="ru-RU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коуч</a:t>
            </a: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бизнес-</a:t>
            </a:r>
            <a:r>
              <a:rPr lang="ru-RU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тренер,игропрактик</a:t>
            </a: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875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C85FC61-C702-4413-827C-33A723551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683" y="1157211"/>
            <a:ext cx="10997242" cy="990519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/>
              <a:t>Краткое описание игры и ее образовательной ценности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5F80C83-B2C5-449A-ADEE-97476AE13A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695" y="1828797"/>
            <a:ext cx="10928230" cy="4710024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ru-RU" sz="2200" dirty="0" smtClean="0"/>
              <a:t>Игра «Время в объеме» - новый взгляд на </a:t>
            </a:r>
            <a:r>
              <a:rPr lang="ru-RU" sz="2200" dirty="0" err="1" smtClean="0"/>
              <a:t>таймменеджмент</a:t>
            </a:r>
            <a:r>
              <a:rPr lang="ru-RU" sz="2200" dirty="0" smtClean="0"/>
              <a:t>, когда распределение времени рассматривается системно, учитывается ВСЁ время суток и важные взаимосвязи между областями жизни.</a:t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Учит быстро идти к цели при этом сохранить баланс в жизненных сферах и </a:t>
            </a:r>
            <a:r>
              <a:rPr lang="ru-RU" sz="2200" dirty="0" err="1" smtClean="0"/>
              <a:t>синергично</a:t>
            </a:r>
            <a:r>
              <a:rPr lang="ru-RU" sz="2200" dirty="0" smtClean="0"/>
              <a:t> задействовать все свои ресурсы.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Ценность игры:</a:t>
            </a:r>
          </a:p>
          <a:p>
            <a:pPr>
              <a:spcBef>
                <a:spcPts val="600"/>
              </a:spcBef>
            </a:pPr>
            <a:r>
              <a:rPr lang="ru-RU" sz="2200" dirty="0"/>
              <a:t>Эффект </a:t>
            </a:r>
            <a:r>
              <a:rPr lang="ru-RU" sz="2200" u="sng" dirty="0"/>
              <a:t>тренажера</a:t>
            </a:r>
            <a:r>
              <a:rPr lang="ru-RU" sz="2200" dirty="0"/>
              <a:t>, наработка новых нейронных </a:t>
            </a:r>
            <a:r>
              <a:rPr lang="ru-RU" sz="2200" dirty="0" smtClean="0"/>
              <a:t>связей, развитие системного и стратегического мышления</a:t>
            </a:r>
            <a:endParaRPr lang="ru-RU" sz="2200" dirty="0"/>
          </a:p>
          <a:p>
            <a:pPr>
              <a:spcBef>
                <a:spcPts val="600"/>
              </a:spcBef>
            </a:pPr>
            <a:r>
              <a:rPr lang="ru-RU" sz="2200" dirty="0" smtClean="0"/>
              <a:t>Рассмотрение различных аспектов жизни </a:t>
            </a:r>
            <a:r>
              <a:rPr lang="ru-RU" sz="2200" u="sng" dirty="0" smtClean="0"/>
              <a:t>в системе</a:t>
            </a:r>
            <a:r>
              <a:rPr lang="ru-RU" sz="2200" dirty="0" smtClean="0"/>
              <a:t>, «жизнь на ладони»</a:t>
            </a:r>
          </a:p>
          <a:p>
            <a:pPr>
              <a:spcBef>
                <a:spcPts val="600"/>
              </a:spcBef>
            </a:pPr>
            <a:r>
              <a:rPr lang="ru-RU" sz="2200" dirty="0"/>
              <a:t>Выработка </a:t>
            </a:r>
            <a:r>
              <a:rPr lang="ru-RU" sz="2200" u="sng" dirty="0" smtClean="0"/>
              <a:t>индивидуальной</a:t>
            </a:r>
            <a:r>
              <a:rPr lang="ru-RU" sz="2200" dirty="0" smtClean="0"/>
              <a:t> и </a:t>
            </a:r>
            <a:r>
              <a:rPr lang="ru-RU" sz="2200" dirty="0"/>
              <a:t>комфортной </a:t>
            </a:r>
            <a:r>
              <a:rPr lang="ru-RU" sz="2200" dirty="0" smtClean="0"/>
              <a:t>стратегии поведения</a:t>
            </a:r>
            <a:endParaRPr lang="ru-RU" sz="2200" dirty="0"/>
          </a:p>
          <a:p>
            <a:pPr>
              <a:spcBef>
                <a:spcPts val="600"/>
              </a:spcBef>
            </a:pPr>
            <a:r>
              <a:rPr lang="ru-RU" sz="2200" u="sng" dirty="0" smtClean="0"/>
              <a:t>Диагностика</a:t>
            </a:r>
            <a:r>
              <a:rPr lang="ru-RU" sz="2200" dirty="0" smtClean="0"/>
              <a:t>: проявление скрытых приоритетов, выявление «системной ошибки» в стратегии поведения, возможность оценки </a:t>
            </a:r>
            <a:r>
              <a:rPr lang="en-US" sz="2200" dirty="0" smtClean="0"/>
              <a:t>12 soft-skills</a:t>
            </a:r>
            <a:endParaRPr lang="ru-RU" sz="2200" dirty="0" smtClean="0"/>
          </a:p>
          <a:p>
            <a:pPr marL="0" indent="0">
              <a:spcBef>
                <a:spcPts val="600"/>
              </a:spcBef>
              <a:buNone/>
            </a:pPr>
            <a:endParaRPr lang="ru-RU" sz="2200" dirty="0" smtClean="0"/>
          </a:p>
          <a:p>
            <a:pPr marL="0" indent="0">
              <a:spcBef>
                <a:spcPts val="600"/>
              </a:spcBef>
              <a:buNone/>
            </a:pPr>
            <a:endParaRPr lang="ru-RU" sz="2200" dirty="0" smtClean="0"/>
          </a:p>
        </p:txBody>
      </p:sp>
    </p:spTree>
    <p:extLst>
      <p:ext uri="{BB962C8B-B14F-4D97-AF65-F5344CB8AC3E}">
        <p14:creationId xmlns:p14="http://schemas.microsoft.com/office/powerpoint/2010/main" val="915103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00BAD73-C2D3-4F4B-8086-B3F541850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Цели и задачи игры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4F0E707-02DA-4FFF-8884-334239BD6F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2315"/>
            <a:ext cx="10515600" cy="5037827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sz="3500" dirty="0"/>
              <a:t>Образовательные цели:</a:t>
            </a:r>
          </a:p>
          <a:p>
            <a:pPr>
              <a:lnSpc>
                <a:spcPct val="110000"/>
              </a:lnSpc>
            </a:pPr>
            <a:r>
              <a:rPr lang="ru-RU" sz="3500" dirty="0"/>
              <a:t>Развитие стратегического и системного мышления;</a:t>
            </a:r>
          </a:p>
          <a:p>
            <a:pPr>
              <a:lnSpc>
                <a:spcPct val="110000"/>
              </a:lnSpc>
            </a:pPr>
            <a:r>
              <a:rPr lang="ru-RU" sz="3500" dirty="0"/>
              <a:t>Наглядное представление важности сна,  отдыха, мотивации, хобби, </a:t>
            </a:r>
            <a:r>
              <a:rPr lang="ru-RU" sz="3500" dirty="0" smtClean="0"/>
              <a:t>окружения и т.д. </a:t>
            </a:r>
            <a:r>
              <a:rPr lang="ru-RU" sz="3500" dirty="0"/>
              <a:t>на эффективность труда и качество жизни;</a:t>
            </a:r>
          </a:p>
          <a:p>
            <a:pPr>
              <a:lnSpc>
                <a:spcPct val="110000"/>
              </a:lnSpc>
            </a:pPr>
            <a:r>
              <a:rPr lang="ru-RU" sz="3500" dirty="0"/>
              <a:t>Мотивация к саморазвитию;</a:t>
            </a:r>
          </a:p>
          <a:p>
            <a:pPr>
              <a:lnSpc>
                <a:spcPct val="110000"/>
              </a:lnSpc>
            </a:pPr>
            <a:r>
              <a:rPr lang="ru-RU" sz="3500" dirty="0"/>
              <a:t>Развитее </a:t>
            </a:r>
            <a:r>
              <a:rPr lang="ru-RU" sz="3500" dirty="0" err="1"/>
              <a:t>саморегуляции</a:t>
            </a:r>
            <a:r>
              <a:rPr lang="ru-RU" sz="3500" dirty="0"/>
              <a:t> целеполагания и самоуправления личности</a:t>
            </a:r>
            <a:r>
              <a:rPr lang="ru-RU" sz="3500" dirty="0" smtClean="0"/>
              <a:t>;</a:t>
            </a:r>
          </a:p>
          <a:p>
            <a:pPr>
              <a:lnSpc>
                <a:spcPct val="110000"/>
              </a:lnSpc>
            </a:pPr>
            <a:r>
              <a:rPr lang="ru-RU" sz="3500" dirty="0" smtClean="0"/>
              <a:t>Прогнозирование последствий своего выбора (ответственность за свои решения).</a:t>
            </a:r>
          </a:p>
          <a:p>
            <a:pPr>
              <a:lnSpc>
                <a:spcPct val="110000"/>
              </a:lnSpc>
            </a:pPr>
            <a:endParaRPr lang="ru-RU" sz="3500" dirty="0"/>
          </a:p>
          <a:p>
            <a:pPr marL="0" indent="0">
              <a:lnSpc>
                <a:spcPct val="110000"/>
              </a:lnSpc>
              <a:buNone/>
            </a:pPr>
            <a:r>
              <a:rPr lang="ru-RU" sz="3500" dirty="0" smtClean="0"/>
              <a:t>Каждый ход игрок анализирует к чему его привел тот или иной выбор и может попробовать разные стратегии, выбрать наилучшую для себя и соотнести ее с жизнью.</a:t>
            </a:r>
            <a:endParaRPr lang="ru-RU" sz="3500" dirty="0"/>
          </a:p>
        </p:txBody>
      </p:sp>
    </p:spTree>
    <p:extLst>
      <p:ext uri="{BB962C8B-B14F-4D97-AF65-F5344CB8AC3E}">
        <p14:creationId xmlns:p14="http://schemas.microsoft.com/office/powerpoint/2010/main" val="2977746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00BAD73-C2D3-4F4B-8086-B3F541850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066364"/>
            <a:ext cx="10515601" cy="1017841"/>
          </a:xfrm>
        </p:spPr>
        <p:txBody>
          <a:bodyPr/>
          <a:lstStyle/>
          <a:p>
            <a:r>
              <a:rPr lang="ru-RU" dirty="0"/>
              <a:t>Обзор игровой механики: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4F0E707-02DA-4FFF-8884-334239BD6F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2" y="1690776"/>
            <a:ext cx="11248844" cy="5296618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ru-RU" dirty="0" smtClean="0"/>
              <a:t>За 28 ходов надо пройти игровое поле к цели и сохранить в балансе семь областей жизни на личном поле. (состояние отражено на </a:t>
            </a:r>
            <a:r>
              <a:rPr lang="ru-RU" dirty="0" err="1" smtClean="0"/>
              <a:t>операционализированных</a:t>
            </a:r>
            <a:r>
              <a:rPr lang="ru-RU" dirty="0" smtClean="0"/>
              <a:t> шкалах, которые системно зависят друг от друга)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ru-RU" dirty="0" smtClean="0"/>
              <a:t>Каждый ход символизирует сутки и игрок случайным образом делит 24 час на 8 отрезков времени разной величины. Эти отрезки необходимо распределить между областями жизни максимально эффективно и учитывая различные факторы заложенные в игру. Необходимо и достаточно спать, и уделять время своей цели, и уделить время другим областям жизни.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Одно действие игрока может повлиять сразу на несколько областей жизни. Например: не выспался, испортилось настроение, испортил настроение своим близким, близкие на тебя обиделись. Или: занялся хобби, поднялось настроение, появилась мотивация двигаться к цели с новыми силами, сделал дополнительные три хода к цели (сделал работу быстрее)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Скорость движения к цели зависит от множества выборов которые делает игрок в течении игры. Наглядно видно, что произойдет  жизнью, если игрок, например, перестанет обращать внимание на здоровье или не будет вкладывать время в связи. Каждый ход игрок видит последствия своих решений.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2493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00BAD73-C2D3-4F4B-8086-B3F541850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Обзор игровой механики: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5225" y="2122098"/>
            <a:ext cx="5937978" cy="42010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7396" y="1867618"/>
            <a:ext cx="4724102" cy="4710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936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00BAD73-C2D3-4F4B-8086-B3F541850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Обзор игровой механики: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80881" y="2046850"/>
            <a:ext cx="3517277" cy="439659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163" y="2046850"/>
            <a:ext cx="3517277" cy="439659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1107" y="2046850"/>
            <a:ext cx="3517278" cy="4396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132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00B5AA8-0B21-4FEB-8D95-684F1426F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игровой </a:t>
            </a:r>
            <a:r>
              <a:rPr lang="ru-RU" dirty="0"/>
              <a:t>ситуаций 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F0DF2D2-20F1-44EA-B163-148F7A4F11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9140" y="2358303"/>
            <a:ext cx="7454659" cy="381866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Игрок упустил из внимания положение по шкалам «здоровье» и «настроение», которые уже были в отрицательном положении.</a:t>
            </a:r>
          </a:p>
          <a:p>
            <a:pPr marL="0" indent="0">
              <a:buNone/>
            </a:pPr>
            <a:r>
              <a:rPr lang="ru-RU" dirty="0"/>
              <a:t>Т</a:t>
            </a:r>
            <a:r>
              <a:rPr lang="ru-RU" dirty="0" smtClean="0"/>
              <a:t>.к. один выбор игрока может запустить изменения сразу по нескольким шкалам, то очередной выбор в пользу «спать 5 часов» запустил процесс в результате которого здоровье опустилось до критической отметки и игрок «выбыл из игры»</a:t>
            </a:r>
          </a:p>
          <a:p>
            <a:pPr marL="0" indent="0">
              <a:buNone/>
            </a:pPr>
            <a:r>
              <a:rPr lang="ru-RU" dirty="0" smtClean="0"/>
              <a:t>Анализ ситуации показал, что игрок и в жизни не обращает внимание на тревожные сигналы о здравье, хотя осознает, что результат может быть плачевный.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330" y="2622431"/>
            <a:ext cx="3398809" cy="1855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49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2DFF596-EC33-4824-87F6-B3358A151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Отработка навыков в игре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F39C3CB-F6AA-4C18-9ADA-689DD5DF08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87591"/>
            <a:ext cx="10515600" cy="462375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Игра имеет эффект тренажера.</a:t>
            </a:r>
            <a:br>
              <a:rPr lang="ru-RU" dirty="0" smtClean="0"/>
            </a:br>
            <a:r>
              <a:rPr lang="ru-RU" dirty="0" smtClean="0"/>
              <a:t>Игрок принимает решение (записывает его в бланк), делает действия согласно этих решений и сразу видит системные последствия.</a:t>
            </a:r>
            <a:br>
              <a:rPr lang="ru-RU" dirty="0" smtClean="0"/>
            </a:br>
            <a:r>
              <a:rPr lang="ru-RU" dirty="0" smtClean="0"/>
              <a:t>Следующий ход он может сделать с учетом анализа предыдущей ситуации и что-то изменить в тактике и стратегии своих действий.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Игра имеет 28 ходов – это значит, что игрок принимает решения, наглядно видит результаты этих решений, анализирует их 28 раз.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b="1" dirty="0" smtClean="0"/>
              <a:t>А также игра основана на реальных жизненных процессах: </a:t>
            </a:r>
            <a:r>
              <a:rPr lang="ru-RU" dirty="0" smtClean="0"/>
              <a:t>отдых поднимает настроение, плохой сон влияет на здоровье, хобби помогает в профилактике выгорания, друзья могут помочь в делах, поддержка близких вдохновляет и многое другое. Это значит, что анализируя ситуацию игрок экстраполирует стратегию поведения в игре на стратегию поведения в жизни. Подмечает реальные ситуации и может изменить линию поведения в жизни.</a:t>
            </a:r>
          </a:p>
        </p:txBody>
      </p:sp>
    </p:spTree>
    <p:extLst>
      <p:ext uri="{BB962C8B-B14F-4D97-AF65-F5344CB8AC3E}">
        <p14:creationId xmlns:p14="http://schemas.microsoft.com/office/powerpoint/2010/main" val="36883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AAA24E1-D760-4611-A82D-DDB7E87C7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Визуальные материалы</a:t>
            </a:r>
            <a:r>
              <a:rPr lang="ru-RU" dirty="0" smtClean="0"/>
              <a:t>: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573" y="2216987"/>
            <a:ext cx="3134264" cy="35041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1117" y="2236021"/>
            <a:ext cx="5143500" cy="348507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28903" y="2216985"/>
            <a:ext cx="2788580" cy="3485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746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B1F8E20-7D51-4ECF-B46F-543DF8596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Поддержка и расширение игры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0E82BA4-3F62-4EAC-909E-6E7D6F7B4D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58303"/>
            <a:ext cx="10515600" cy="4353048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Разработана методология обучения ведущих особенностям игры как очно, так и он-</a:t>
            </a:r>
            <a:r>
              <a:rPr lang="ru-RU" dirty="0" err="1" smtClean="0"/>
              <a:t>лайн</a:t>
            </a:r>
            <a:endParaRPr lang="ru-RU" dirty="0"/>
          </a:p>
          <a:p>
            <a:r>
              <a:rPr lang="ru-RU" dirty="0" smtClean="0"/>
              <a:t>Каждый ведущий может предложить спектр своих услуг для переноса в жизнь, стратегии полученной в игре.</a:t>
            </a:r>
          </a:p>
          <a:p>
            <a:r>
              <a:rPr lang="ru-RU" dirty="0" smtClean="0"/>
              <a:t>На базе игры уже разработаны программы  тренингов на темы «</a:t>
            </a:r>
            <a:r>
              <a:rPr lang="ru-RU" dirty="0" err="1" smtClean="0"/>
              <a:t>лайф</a:t>
            </a:r>
            <a:r>
              <a:rPr lang="ru-RU" dirty="0" smtClean="0"/>
              <a:t>-баланс», «</a:t>
            </a:r>
            <a:r>
              <a:rPr lang="ru-RU" dirty="0" err="1" smtClean="0"/>
              <a:t>тайменеджмент</a:t>
            </a:r>
            <a:r>
              <a:rPr lang="ru-RU" dirty="0" smtClean="0"/>
              <a:t> для студентов», «риторика и психология общения», «</a:t>
            </a:r>
            <a:r>
              <a:rPr lang="ru-RU" dirty="0" err="1" smtClean="0"/>
              <a:t>нетверкинг</a:t>
            </a:r>
            <a:r>
              <a:rPr lang="ru-RU" dirty="0" smtClean="0"/>
              <a:t>». Возможны раскрытие других тем. </a:t>
            </a:r>
          </a:p>
          <a:p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В планах:</a:t>
            </a:r>
            <a:endParaRPr lang="en-US" dirty="0" smtClean="0"/>
          </a:p>
          <a:p>
            <a:r>
              <a:rPr lang="ru-RU" dirty="0" smtClean="0"/>
              <a:t>разработка методических материалов для обучения асессоров для проведения игр в качестве диагностики </a:t>
            </a:r>
            <a:r>
              <a:rPr lang="en-US" dirty="0" smtClean="0"/>
              <a:t>soft-skills</a:t>
            </a:r>
            <a:endParaRPr lang="ru-RU" dirty="0" smtClean="0"/>
          </a:p>
          <a:p>
            <a:r>
              <a:rPr lang="ru-RU" dirty="0" smtClean="0"/>
              <a:t>объединение всех версий игр в комплект «Профессионал» с дополнительным обучением</a:t>
            </a:r>
          </a:p>
          <a:p>
            <a:r>
              <a:rPr lang="ru-RU" dirty="0" smtClean="0"/>
              <a:t>перенос дополнительных версий игры в дистанционный формат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8705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E2BC2BC-2FC5-40C8-A5D2-6810107C2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Онлайн версия (если есть)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FD29A32-49F1-4B44-9F07-FA876A0817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Он-</a:t>
            </a:r>
            <a:r>
              <a:rPr lang="ru-RU" dirty="0" err="1" smtClean="0"/>
              <a:t>лайн</a:t>
            </a:r>
            <a:r>
              <a:rPr lang="ru-RU" dirty="0" smtClean="0"/>
              <a:t> версия классической версии игры есть на платформе </a:t>
            </a:r>
            <a:r>
              <a:rPr lang="ru-RU" dirty="0" err="1" smtClean="0"/>
              <a:t>Игрон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002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4F46B40-13BA-4281-BDE0-802FEB124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Контактная информация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2F36924-3B8D-4797-8266-14000CD9DB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Автор и разработчик  игры: Акимова Лия Владимировна</a:t>
            </a:r>
          </a:p>
          <a:p>
            <a:pPr marL="0" indent="4572000">
              <a:buNone/>
            </a:pPr>
            <a:r>
              <a:rPr lang="ru-RU" dirty="0" smtClean="0"/>
              <a:t>тел </a:t>
            </a:r>
            <a:r>
              <a:rPr lang="ru-RU" b="1" dirty="0" smtClean="0"/>
              <a:t>+79147906271</a:t>
            </a:r>
          </a:p>
          <a:p>
            <a:pPr marL="0" indent="4572000">
              <a:buNone/>
            </a:pPr>
            <a:r>
              <a:rPr lang="ru-RU" dirty="0" smtClean="0"/>
              <a:t>Е-</a:t>
            </a:r>
            <a:r>
              <a:rPr lang="en-US" dirty="0" smtClean="0"/>
              <a:t>male</a:t>
            </a:r>
            <a:r>
              <a:rPr lang="ru-RU" dirty="0" smtClean="0"/>
              <a:t>: </a:t>
            </a:r>
            <a:r>
              <a:rPr lang="en-US" dirty="0" smtClean="0"/>
              <a:t>liya.v.akimova@gmail.com</a:t>
            </a:r>
            <a:endParaRPr lang="ru-RU" dirty="0" smtClean="0"/>
          </a:p>
          <a:p>
            <a:pPr marL="0" indent="457200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206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4416</TotalTime>
  <Words>467</Words>
  <Application>Microsoft Office PowerPoint</Application>
  <PresentationFormat>Произвольный</PresentationFormat>
  <Paragraphs>53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Время в объёме</vt:lpstr>
      <vt:lpstr>Краткое описание игры и ее образовательной ценности</vt:lpstr>
      <vt:lpstr>Цели и задачи игры:</vt:lpstr>
      <vt:lpstr>Обзор игровой механики:</vt:lpstr>
      <vt:lpstr>Обзор игровой механики:</vt:lpstr>
      <vt:lpstr>Обзор игровой механики:</vt:lpstr>
      <vt:lpstr>Пример игровой ситуаций :</vt:lpstr>
      <vt:lpstr>Отработка навыков в игре</vt:lpstr>
      <vt:lpstr>Визуальные материалы:</vt:lpstr>
      <vt:lpstr>Поддержка и расширение игры:</vt:lpstr>
      <vt:lpstr>Онлайн версия (если есть)</vt:lpstr>
      <vt:lpstr>Контактная информация: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игр</dc:title>
  <dc:creator>Natalia</dc:creator>
  <cp:lastModifiedBy>admin</cp:lastModifiedBy>
  <cp:revision>41</cp:revision>
  <dcterms:created xsi:type="dcterms:W3CDTF">2023-06-29T07:30:43Z</dcterms:created>
  <dcterms:modified xsi:type="dcterms:W3CDTF">2023-09-20T08:05:23Z</dcterms:modified>
</cp:coreProperties>
</file>