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32" r:id="rId2"/>
    <p:sldId id="350" r:id="rId3"/>
    <p:sldId id="349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4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93"/>
    <a:srgbClr val="34AA48"/>
    <a:srgbClr val="5B9BD5"/>
    <a:srgbClr val="548235"/>
    <a:srgbClr val="FBE5D6"/>
    <a:srgbClr val="B4C7E7"/>
    <a:srgbClr val="DEEBF7"/>
    <a:srgbClr val="DBD6F2"/>
    <a:srgbClr val="00375C"/>
    <a:srgbClr val="6E67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12" autoAdjust="0"/>
    <p:restoredTop sz="95262" autoAdjust="0"/>
  </p:normalViewPr>
  <p:slideViewPr>
    <p:cSldViewPr snapToGrid="0">
      <p:cViewPr varScale="1">
        <p:scale>
          <a:sx n="160" d="100"/>
          <a:sy n="160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7;&#1054;&#1054;_&#1088;&#1072;&#1073;&#1086;&#1090;&#1099;\250424%20&#1054;&#1090;&#1095;&#1077;&#1090;%20&#1043;&#1091;&#1088;&#1100;&#1077;&#1074;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542451557740491E-2"/>
          <c:y val="7.3762509668974907E-2"/>
          <c:w val="0.91207086277047478"/>
          <c:h val="0.602734763104598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Лист2!$D$5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5B9BD5"/>
            </a:solidFill>
            <a:ln w="9525" cap="flat" cmpd="sng" algn="ctr">
              <a:solidFill>
                <a:srgbClr val="5B9BD5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Лист2!$C$6:$C$8</c:f>
              <c:strCache>
                <c:ptCount val="3"/>
                <c:pt idx="0">
                  <c:v>Производственная практика
КФ АО "Апатит" и ДЗО</c:v>
                </c:pt>
                <c:pt idx="1">
                  <c:v>Результативность практик 
(на "4" и "5")</c:v>
                </c:pt>
                <c:pt idx="2">
                  <c:v>Получение рабочих профессий
КФ АО "Апатит"</c:v>
                </c:pt>
              </c:strCache>
            </c:strRef>
          </c:cat>
          <c:val>
            <c:numRef>
              <c:f>Лист2!$D$6:$D$8</c:f>
              <c:numCache>
                <c:formatCode>0.00%</c:formatCode>
                <c:ptCount val="3"/>
                <c:pt idx="0" formatCode="0%">
                  <c:v>0.92</c:v>
                </c:pt>
                <c:pt idx="1">
                  <c:v>0.80500000000000005</c:v>
                </c:pt>
                <c:pt idx="2">
                  <c:v>0.32200000000000001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1-49BE-B2C3-8411E11B9EAE}"/>
            </c:ext>
          </c:extLst>
        </c:ser>
        <c:ser>
          <c:idx val="1"/>
          <c:order val="1"/>
          <c:tx>
            <c:strRef>
              <c:f>Лист2!$E$5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548235"/>
            </a:solidFill>
            <a:ln w="9525" cap="flat" cmpd="sng" algn="ctr">
              <a:solidFill>
                <a:schemeClr val="accent6">
                  <a:shade val="76000"/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9991-49BE-B2C3-8411E11B9E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Лист2!$C$6:$C$8</c:f>
              <c:strCache>
                <c:ptCount val="3"/>
                <c:pt idx="0">
                  <c:v>Производственная практика
КФ АО "Апатит" и ДЗО</c:v>
                </c:pt>
                <c:pt idx="1">
                  <c:v>Результативность практик 
(на "4" и "5")</c:v>
                </c:pt>
                <c:pt idx="2">
                  <c:v>Получение рабочих профессий
КФ АО "Апатит"</c:v>
                </c:pt>
              </c:strCache>
            </c:strRef>
          </c:cat>
          <c:val>
            <c:numRef>
              <c:f>Лист2!$E$6:$E$8</c:f>
              <c:numCache>
                <c:formatCode>0%</c:formatCode>
                <c:ptCount val="3"/>
                <c:pt idx="0">
                  <c:v>0.93</c:v>
                </c:pt>
                <c:pt idx="1">
                  <c:v>0.83</c:v>
                </c:pt>
                <c:pt idx="2" formatCode="0.00%">
                  <c:v>0.46400000000000002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91-49BE-B2C3-8411E11B9E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0"/>
        <c:overlap val="-100"/>
        <c:axId val="524832248"/>
        <c:axId val="524831920"/>
      </c:barChart>
      <c:catAx>
        <c:axId val="524832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1800" b="0" i="0" u="none" strike="noStrike" kern="1200" baseline="0">
                <a:solidFill>
                  <a:srgbClr val="004A93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4831920"/>
        <c:crosses val="autoZero"/>
        <c:auto val="1"/>
        <c:lblAlgn val="ctr"/>
        <c:lblOffset val="100"/>
        <c:noMultiLvlLbl val="0"/>
      </c:catAx>
      <c:valAx>
        <c:axId val="5248319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2483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08A3D-63AF-4513-9D89-AF7CB3C7E3E6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130F2-A286-4B58-AAD5-3459BCDA05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998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5 человек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130F2-A286-4B58-AAD5-3459BCDA055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330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C6B38-BB11-496B-A85B-3367EC051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DAB39F-D927-4A8B-92BA-633ECB0B7B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605BD3-92C4-4752-9E88-E8E816976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E6323F-8EEF-4CF4-A0CE-FC4176AB3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31526E-F12C-4EF9-8B4A-91AA73307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708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DF1D87-E871-4ED4-BF9B-989DD75E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1496E9-7E21-489C-ABAC-D46553B51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6CF31A-C27B-4C8F-9D9C-F9B2F018E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3938CE-12B6-4E75-9ED7-933C762B0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8C6DF0-5943-4358-AD02-A6DEBFD08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87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C7283-68F0-4974-A8E4-CEF80B2E1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90F94D-FA33-4D4F-BF07-F27F434F5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C427DD-ACCF-4BB8-97A1-F6AF968CE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2F52E6-AECF-4B56-9670-7B24DAF5B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3B4A6A-9377-44CD-8404-D733E4F3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45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9E27E-294A-4BA0-90B4-D5C85EB36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B767F5-DACB-49FF-979E-B3778730F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49B6B7-B22B-4A79-9995-9CA504CE45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2AC70D-C458-4635-93E8-581E29BEC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735BF2-0FA0-4C78-996C-9DC2F861A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3439F7-2CE1-4FC6-A9F0-EB1FF7459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052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86565-7D26-4219-BC63-33CBCB73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F24DE8-348F-420F-B659-7CF49A184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F326D8-8E7E-45A5-A9E9-CEEADC4FA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3EB2526-A98F-4C44-B413-5BCD38C030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7C1532B-6172-41C5-AA14-FAAFAD052E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76B9165-DBE6-44B2-AE20-784671C53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2861A55-8807-4CC9-B598-1A5ABF82B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8891F0-1D85-47E0-8F48-39EE7738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88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A8616-3088-42B9-A6D4-17CCC1A19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F85FB21-941C-4399-BFA7-2CE4237F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9AA2949-BEE9-45A2-800E-15DDDC2AF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F63F1B-89BF-44F8-B331-E4122FD72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98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860608-8089-44BB-8F25-AF50ACA1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B3AB663-B75F-47CE-9FA5-4646A9ED5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0D4689-3D2F-4040-AD75-300FB3B41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11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AF1A9B-289A-4FC1-BA68-C135DDF0B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ABFB6C-C555-4B0F-A0CD-A78E25C95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C781BE1-B48F-48A3-933C-40403BA0E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B622A6-0F74-4283-B643-AD9BC1942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BAFB25-80AC-4A25-AC6B-F39A7AAD1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1A3375-3D36-4B83-9A4A-66AB82456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122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B1B25-41B9-4968-81C4-A93BF452E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E8B291-4C7E-4032-93B1-85C1C0E17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1ED039-E8A5-4BCB-BDA9-5C964BF79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D9E51-5BE3-4867-845C-6F2F3E65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2F932A-18B9-4D00-B37C-74B22034E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9B0925-E269-4FEA-A4DB-0F54CF4BB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66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254FB-7FD5-4158-B752-CC7A35FB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3C68A82-30BA-4A6A-87E8-36F60D0080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C165F3-5282-4356-8B3A-7CA4C1BC9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52EF46-7AEE-4094-8F3B-BC21720EC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180562-C403-4C76-BE0F-5ED463AD9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411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A5D20B0-5DAF-46BC-85D2-EAF779EB6E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CB65AC6-29B8-48EF-BBC9-862724A08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EE394C-A4E0-4080-A0FC-3E77C09A6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545C5C-0694-4255-9880-CBCD20751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500A5C-B1D1-4F40-995B-7C127AFD1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429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Слайд think-cell" r:id="rId4" imgW="347" imgH="348" progId="TCLayout.ActiveDocument.1">
                  <p:embed/>
                </p:oleObj>
              </mc:Choice>
              <mc:Fallback>
                <p:oleObj name="Слайд think-cell" r:id="rId4" imgW="347" imgH="348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762A01-19C5-984A-813B-9F6B7DE3B22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01194" y="0"/>
            <a:ext cx="11990806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AF6214A-AACD-0145-A886-A62B785D5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045" y="2955823"/>
            <a:ext cx="5274927" cy="855953"/>
          </a:xfrm>
          <a:prstGeom prst="rect">
            <a:avLst/>
          </a:prstGeom>
        </p:spPr>
        <p:txBody>
          <a:bodyPr vert="horz"/>
          <a:lstStyle>
            <a:lvl1pPr>
              <a:defRPr sz="2800" b="0" i="0">
                <a:solidFill>
                  <a:schemeClr val="tx1">
                    <a:lumMod val="75000"/>
                    <a:lumOff val="25000"/>
                  </a:schemeClr>
                </a:solidFill>
                <a:latin typeface="Foco" panose="020B0504050202020203" pitchFamily="34" charset="0"/>
                <a:cs typeface="Foco" panose="020B0504050202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F326D048-A378-F740-A081-F6F91586B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045" y="3973390"/>
            <a:ext cx="5274927" cy="1811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latin typeface="Foco" panose="020B0504050202020203" pitchFamily="34" charset="0"/>
                <a:cs typeface="Foco" panose="020B0504050202020203" pitchFamily="34" charset="0"/>
              </a:defRPr>
            </a:lvl1pPr>
          </a:lstStyle>
          <a:p>
            <a:r>
              <a:rPr lang="ru-RU" dirty="0"/>
              <a:t>Образец текста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2774D0F-5FE9-8047-92C5-7A7F43C7AFE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482" y="1622450"/>
            <a:ext cx="1675776" cy="120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54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9A78E3-08F4-2242-B4CB-957BC4A75A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1194" y="0"/>
            <a:ext cx="11990806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86ACC9-1114-8E4D-9BA5-6625049E98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3485" y="6299553"/>
            <a:ext cx="1462127" cy="351692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4FFEF994-5D9E-634D-98CA-F4FED2E94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9344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Foco" panose="020B0504050202020203" pitchFamily="34" charset="0"/>
                <a:cs typeface="Foco" panose="020B0504050202020203" pitchFamily="34" charset="0"/>
              </a:defRPr>
            </a:lvl1pPr>
          </a:lstStyle>
          <a:p>
            <a:fld id="{9220A0DF-CBC2-674B-ABF2-6581B22A580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AF2162D-AA0D-644D-B54F-417F18D98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484" y="1029157"/>
            <a:ext cx="11279059" cy="531214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chemeClr val="tx1">
                    <a:lumMod val="75000"/>
                    <a:lumOff val="25000"/>
                  </a:schemeClr>
                </a:solidFill>
                <a:latin typeface="Foco" panose="020B0504050202020203" pitchFamily="34" charset="0"/>
                <a:cs typeface="Foco" panose="020B0504050202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25BEC55E-CE22-F944-A45A-3FEE515EF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485" y="1685383"/>
            <a:ext cx="5495835" cy="44074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Foco" panose="020B0504050202020203" pitchFamily="34" charset="0"/>
                <a:cs typeface="Foco" panose="020B0504050202020203" pitchFamily="34" charset="0"/>
              </a:defRPr>
            </a:lvl1pPr>
          </a:lstStyle>
          <a:p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8188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D9222-D711-424B-A8F0-70561C0DF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8350B2-1430-4768-B441-24FAB9BD3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E2CEC8-231B-4595-B80C-3831CABE9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C47DE7-462B-486D-A63F-09BDCE5B15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9838AC-DCF4-4B9E-8549-CD02C61FC4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A89CB-2F84-48A3-BC3C-0BEC06125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627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g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DFC033-BCA5-4B9C-82CE-8AA460B4DDE7}"/>
              </a:ext>
            </a:extLst>
          </p:cNvPr>
          <p:cNvSpPr/>
          <p:nvPr/>
        </p:nvSpPr>
        <p:spPr>
          <a:xfrm>
            <a:off x="933450" y="1524000"/>
            <a:ext cx="1762125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3C6672C-77AE-46D0-BD9E-9D83650CA034}"/>
              </a:ext>
            </a:extLst>
          </p:cNvPr>
          <p:cNvSpPr/>
          <p:nvPr/>
        </p:nvSpPr>
        <p:spPr>
          <a:xfrm>
            <a:off x="110905" y="3257580"/>
            <a:ext cx="5714289" cy="268150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3400" dirty="0">
                <a:solidFill>
                  <a:srgbClr val="0D52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Эффективность реализации программы </a:t>
            </a:r>
          </a:p>
          <a:p>
            <a:pPr algn="ctr"/>
            <a:r>
              <a:rPr lang="ru-RU" sz="3400" dirty="0">
                <a:solidFill>
                  <a:srgbClr val="0D52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«Кадры для ФосАгро!» </a:t>
            </a:r>
          </a:p>
          <a:p>
            <a:pPr algn="ctr"/>
            <a:r>
              <a:rPr lang="ru-RU" sz="3400" dirty="0">
                <a:solidFill>
                  <a:srgbClr val="0D52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 КФ МАУ</a:t>
            </a:r>
          </a:p>
          <a:p>
            <a:pPr algn="ctr">
              <a:lnSpc>
                <a:spcPct val="114000"/>
              </a:lnSpc>
              <a:spcAft>
                <a:spcPts val="1500"/>
              </a:spcAft>
            </a:pPr>
            <a:endParaRPr lang="ru-RU" sz="3000" dirty="0">
              <a:solidFill>
                <a:srgbClr val="0D52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01AED8-E901-4008-845C-2A1A31966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365" y="619095"/>
            <a:ext cx="1581371" cy="121937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3BCAB6-93CC-4F26-8920-D5B4242C6F94}"/>
              </a:ext>
            </a:extLst>
          </p:cNvPr>
          <p:cNvSpPr/>
          <p:nvPr/>
        </p:nvSpPr>
        <p:spPr>
          <a:xfrm>
            <a:off x="1472980" y="2327871"/>
            <a:ext cx="4784945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4AA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Тысячи возможностей. </a:t>
            </a:r>
          </a:p>
          <a:p>
            <a:r>
              <a:rPr lang="ru-RU" sz="2400" dirty="0">
                <a:solidFill>
                  <a:srgbClr val="34AA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Возьми свою!</a:t>
            </a:r>
          </a:p>
        </p:txBody>
      </p:sp>
    </p:spTree>
    <p:extLst>
      <p:ext uri="{BB962C8B-B14F-4D97-AF65-F5344CB8AC3E}">
        <p14:creationId xmlns:p14="http://schemas.microsoft.com/office/powerpoint/2010/main" val="247532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032BF1A-218B-44DB-AC71-A33813092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A0DF-CBC2-674B-ABF2-6581B22A5803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9C6E29-CD6B-49F8-B249-9999EF5DA282}"/>
              </a:ext>
            </a:extLst>
          </p:cNvPr>
          <p:cNvSpPr txBox="1"/>
          <p:nvPr/>
        </p:nvSpPr>
        <p:spPr>
          <a:xfrm>
            <a:off x="454207" y="178908"/>
            <a:ext cx="10053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>
                <a:solidFill>
                  <a:srgbClr val="00375C"/>
                </a:solidFill>
                <a:effectLst/>
              </a:rPr>
              <a:t>Начало </a:t>
            </a:r>
            <a:r>
              <a:rPr lang="ru-RU" sz="2800" b="1" u="sng" smtClean="0">
                <a:solidFill>
                  <a:srgbClr val="00375C"/>
                </a:solidFill>
                <a:effectLst/>
              </a:rPr>
              <a:t>пути. 2016</a:t>
            </a:r>
            <a:r>
              <a:rPr lang="ru-RU" sz="2800" b="1" u="sng" dirty="0">
                <a:solidFill>
                  <a:srgbClr val="00375C"/>
                </a:solidFill>
                <a:effectLst/>
              </a:rPr>
              <a:t>…</a:t>
            </a:r>
          </a:p>
        </p:txBody>
      </p:sp>
      <p:sp>
        <p:nvSpPr>
          <p:cNvPr id="9" name="Круг: прозрачная заливка 8">
            <a:extLst>
              <a:ext uri="{FF2B5EF4-FFF2-40B4-BE49-F238E27FC236}">
                <a16:creationId xmlns:a16="http://schemas.microsoft.com/office/drawing/2014/main" id="{D6DE2704-DE80-4D48-894C-AAA13B8F153A}"/>
              </a:ext>
            </a:extLst>
          </p:cNvPr>
          <p:cNvSpPr/>
          <p:nvPr/>
        </p:nvSpPr>
        <p:spPr>
          <a:xfrm flipH="1">
            <a:off x="14300602" y="3606232"/>
            <a:ext cx="2167891" cy="2167891"/>
          </a:xfrm>
          <a:prstGeom prst="donut">
            <a:avLst>
              <a:gd name="adj" fmla="val 11710"/>
            </a:avLst>
          </a:prstGeom>
          <a:pattFill prst="ltHorz">
            <a:fgClr>
              <a:srgbClr val="0070C0"/>
            </a:fgClr>
            <a:bgClr>
              <a:schemeClr val="bg1"/>
            </a:bgClr>
          </a:patt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1176D89-37C0-4A99-8DE9-5BF7754BB3F0}"/>
              </a:ext>
            </a:extLst>
          </p:cNvPr>
          <p:cNvSpPr txBox="1"/>
          <p:nvPr/>
        </p:nvSpPr>
        <p:spPr>
          <a:xfrm flipH="1">
            <a:off x="533234" y="1647363"/>
            <a:ext cx="3049553" cy="24006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ru-RU" sz="5000" dirty="0">
                <a:solidFill>
                  <a:srgbClr val="004A93"/>
                </a:solidFill>
              </a:rPr>
              <a:t>УЕХАТЬ</a:t>
            </a:r>
          </a:p>
          <a:p>
            <a:pPr algn="ctr"/>
            <a:r>
              <a:rPr lang="ru-RU" sz="5000" dirty="0">
                <a:solidFill>
                  <a:srgbClr val="004A93"/>
                </a:solidFill>
              </a:rPr>
              <a:t>НЕЛЬЗЯ</a:t>
            </a:r>
          </a:p>
          <a:p>
            <a:pPr algn="ctr"/>
            <a:r>
              <a:rPr lang="ru-RU" sz="5000" dirty="0">
                <a:solidFill>
                  <a:srgbClr val="004A93"/>
                </a:solidFill>
              </a:rPr>
              <a:t> ОСТАТЬСЯ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7E34471-F991-4F47-B33D-305F498DB6C6}"/>
              </a:ext>
            </a:extLst>
          </p:cNvPr>
          <p:cNvSpPr txBox="1"/>
          <p:nvPr/>
        </p:nvSpPr>
        <p:spPr>
          <a:xfrm flipH="1">
            <a:off x="4135220" y="1599499"/>
            <a:ext cx="7726776" cy="224676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4A93"/>
                </a:solidFill>
              </a:rPr>
              <a:t>Проблемы трудоустройства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2800" b="1" dirty="0">
              <a:solidFill>
                <a:srgbClr val="004A93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4A93"/>
                </a:solidFill>
              </a:rPr>
              <a:t>Отток молодежи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2800" b="1" dirty="0">
              <a:solidFill>
                <a:srgbClr val="004A93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4A93"/>
                </a:solidFill>
              </a:rPr>
              <a:t>Дефицит специалистов на предприятии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36920E6-9C53-4C09-B2B4-0D3AB9A85835}"/>
              </a:ext>
            </a:extLst>
          </p:cNvPr>
          <p:cNvCxnSpPr>
            <a:cxnSpLocks/>
          </p:cNvCxnSpPr>
          <p:nvPr/>
        </p:nvCxnSpPr>
        <p:spPr>
          <a:xfrm>
            <a:off x="3766931" y="1522556"/>
            <a:ext cx="0" cy="26502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BC9B27E0-DB8E-491F-934D-E9934C492BC7}"/>
              </a:ext>
            </a:extLst>
          </p:cNvPr>
          <p:cNvSpPr/>
          <p:nvPr/>
        </p:nvSpPr>
        <p:spPr>
          <a:xfrm>
            <a:off x="5420346" y="4110006"/>
            <a:ext cx="675654" cy="580171"/>
          </a:xfrm>
          <a:prstGeom prst="downArrow">
            <a:avLst>
              <a:gd name="adj1" fmla="val 37342"/>
              <a:gd name="adj2" fmla="val 529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E50750-4E51-4987-A60F-4992FCCDF362}"/>
              </a:ext>
            </a:extLst>
          </p:cNvPr>
          <p:cNvSpPr txBox="1"/>
          <p:nvPr/>
        </p:nvSpPr>
        <p:spPr>
          <a:xfrm flipH="1">
            <a:off x="1857187" y="4740418"/>
            <a:ext cx="8191899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34AA48"/>
                </a:solidFill>
              </a:rPr>
              <a:t>Программы «Кадры для ФосАгро»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2B96975-17E6-43DF-885B-21B32BE78FD5}"/>
              </a:ext>
            </a:extLst>
          </p:cNvPr>
          <p:cNvSpPr txBox="1"/>
          <p:nvPr/>
        </p:nvSpPr>
        <p:spPr>
          <a:xfrm flipH="1">
            <a:off x="815464" y="5380879"/>
            <a:ext cx="3453449" cy="553998"/>
          </a:xfrm>
          <a:prstGeom prst="rect">
            <a:avLst/>
          </a:prstGeom>
          <a:solidFill>
            <a:srgbClr val="34AA48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2017-2020 </a:t>
            </a:r>
            <a:r>
              <a:rPr lang="ru-RU" sz="3000" b="1" dirty="0" err="1">
                <a:solidFill>
                  <a:schemeClr val="bg1"/>
                </a:solidFill>
              </a:rPr>
              <a:t>г.г</a:t>
            </a:r>
            <a:r>
              <a:rPr lang="ru-RU" sz="3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257E9EF-7AF6-4ECE-9553-B597597C3D4F}"/>
              </a:ext>
            </a:extLst>
          </p:cNvPr>
          <p:cNvSpPr txBox="1"/>
          <p:nvPr/>
        </p:nvSpPr>
        <p:spPr>
          <a:xfrm flipH="1">
            <a:off x="4195933" y="5380879"/>
            <a:ext cx="3453449" cy="553998"/>
          </a:xfrm>
          <a:prstGeom prst="rect">
            <a:avLst/>
          </a:prstGeom>
          <a:solidFill>
            <a:srgbClr val="34AA48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2021-2023 </a:t>
            </a:r>
            <a:r>
              <a:rPr lang="ru-RU" sz="3000" b="1" dirty="0" err="1">
                <a:solidFill>
                  <a:schemeClr val="bg1"/>
                </a:solidFill>
              </a:rPr>
              <a:t>г.г</a:t>
            </a:r>
            <a:r>
              <a:rPr lang="ru-RU" sz="3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2687BFC-F50A-4C41-B342-D16D351C7A62}"/>
              </a:ext>
            </a:extLst>
          </p:cNvPr>
          <p:cNvSpPr txBox="1"/>
          <p:nvPr/>
        </p:nvSpPr>
        <p:spPr>
          <a:xfrm flipH="1">
            <a:off x="7576401" y="5380879"/>
            <a:ext cx="3453449" cy="553998"/>
          </a:xfrm>
          <a:prstGeom prst="rect">
            <a:avLst/>
          </a:prstGeom>
          <a:solidFill>
            <a:srgbClr val="34AA48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2024-2026 </a:t>
            </a:r>
            <a:r>
              <a:rPr lang="ru-RU" sz="3000" b="1" dirty="0" err="1">
                <a:solidFill>
                  <a:schemeClr val="bg1"/>
                </a:solidFill>
              </a:rPr>
              <a:t>г.г</a:t>
            </a:r>
            <a:r>
              <a:rPr lang="ru-RU" sz="3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769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032BF1A-218B-44DB-AC71-A33813092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A0DF-CBC2-674B-ABF2-6581B22A5803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9C6E29-CD6B-49F8-B249-9999EF5DA282}"/>
              </a:ext>
            </a:extLst>
          </p:cNvPr>
          <p:cNvSpPr txBox="1"/>
          <p:nvPr/>
        </p:nvSpPr>
        <p:spPr>
          <a:xfrm>
            <a:off x="471742" y="231471"/>
            <a:ext cx="5082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375C"/>
                </a:solidFill>
                <a:effectLst/>
              </a:rPr>
              <a:t>Приемные кампании</a:t>
            </a:r>
          </a:p>
        </p:txBody>
      </p:sp>
      <p:sp>
        <p:nvSpPr>
          <p:cNvPr id="9" name="Круг: прозрачная заливка 8">
            <a:extLst>
              <a:ext uri="{FF2B5EF4-FFF2-40B4-BE49-F238E27FC236}">
                <a16:creationId xmlns:a16="http://schemas.microsoft.com/office/drawing/2014/main" id="{D6DE2704-DE80-4D48-894C-AAA13B8F153A}"/>
              </a:ext>
            </a:extLst>
          </p:cNvPr>
          <p:cNvSpPr/>
          <p:nvPr/>
        </p:nvSpPr>
        <p:spPr>
          <a:xfrm flipH="1">
            <a:off x="14300602" y="3606232"/>
            <a:ext cx="2167891" cy="2167891"/>
          </a:xfrm>
          <a:prstGeom prst="donut">
            <a:avLst>
              <a:gd name="adj" fmla="val 11710"/>
            </a:avLst>
          </a:prstGeom>
          <a:pattFill prst="ltHorz">
            <a:fgClr>
              <a:srgbClr val="0070C0"/>
            </a:fgClr>
            <a:bgClr>
              <a:schemeClr val="bg1"/>
            </a:bgClr>
          </a:patt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00" name="Группа 99">
            <a:extLst>
              <a:ext uri="{FF2B5EF4-FFF2-40B4-BE49-F238E27FC236}">
                <a16:creationId xmlns:a16="http://schemas.microsoft.com/office/drawing/2014/main" id="{76FAB529-1C52-47BB-B218-DDFFDF7F2416}"/>
              </a:ext>
            </a:extLst>
          </p:cNvPr>
          <p:cNvGrpSpPr/>
          <p:nvPr/>
        </p:nvGrpSpPr>
        <p:grpSpPr>
          <a:xfrm>
            <a:off x="242239" y="1486038"/>
            <a:ext cx="4909006" cy="2378285"/>
            <a:chOff x="692025" y="2287036"/>
            <a:chExt cx="4909006" cy="2378285"/>
          </a:xfrm>
        </p:grpSpPr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79214A95-89E6-4406-A4BD-DD67EC6D8344}"/>
                </a:ext>
              </a:extLst>
            </p:cNvPr>
            <p:cNvGrpSpPr/>
            <p:nvPr/>
          </p:nvGrpSpPr>
          <p:grpSpPr>
            <a:xfrm>
              <a:off x="1247938" y="2287036"/>
              <a:ext cx="4346008" cy="646331"/>
              <a:chOff x="268438" y="685990"/>
              <a:chExt cx="4346008" cy="646331"/>
            </a:xfrm>
          </p:grpSpPr>
          <p:grpSp>
            <p:nvGrpSpPr>
              <p:cNvPr id="62" name="Группа 61">
                <a:extLst>
                  <a:ext uri="{FF2B5EF4-FFF2-40B4-BE49-F238E27FC236}">
                    <a16:creationId xmlns:a16="http://schemas.microsoft.com/office/drawing/2014/main" id="{8A2793D7-7D1C-4311-B89C-77ED52EDC0B0}"/>
                  </a:ext>
                </a:extLst>
              </p:cNvPr>
              <p:cNvGrpSpPr/>
              <p:nvPr/>
            </p:nvGrpSpPr>
            <p:grpSpPr>
              <a:xfrm>
                <a:off x="3126758" y="774204"/>
                <a:ext cx="720000" cy="461665"/>
                <a:chOff x="1404918" y="1105990"/>
                <a:chExt cx="720000" cy="461665"/>
              </a:xfrm>
            </p:grpSpPr>
            <p:cxnSp>
              <p:nvCxnSpPr>
                <p:cNvPr id="39" name="Прямая соединительная линия 38">
                  <a:extLst>
                    <a:ext uri="{FF2B5EF4-FFF2-40B4-BE49-F238E27FC236}">
                      <a16:creationId xmlns:a16="http://schemas.microsoft.com/office/drawing/2014/main" id="{E781B0AA-AA4C-4BB1-8EC0-31A014DB3F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404918" y="1336822"/>
                  <a:ext cx="720000" cy="0"/>
                </a:xfrm>
                <a:prstGeom prst="line">
                  <a:avLst/>
                </a:prstGeom>
                <a:ln w="508000">
                  <a:solidFill>
                    <a:srgbClr val="DEEBF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6FEA491-B845-476D-8B97-21B5EA8E2263}"/>
                    </a:ext>
                  </a:extLst>
                </p:cNvPr>
                <p:cNvSpPr txBox="1"/>
                <p:nvPr/>
              </p:nvSpPr>
              <p:spPr>
                <a:xfrm flipH="1">
                  <a:off x="1404918" y="1105990"/>
                  <a:ext cx="720000" cy="461665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dirty="0">
                      <a:solidFill>
                        <a:srgbClr val="00375C"/>
                      </a:solidFill>
                    </a:rPr>
                    <a:t>3,4 </a:t>
                  </a:r>
                </a:p>
              </p:txBody>
            </p:sp>
          </p:grpSp>
          <p:grpSp>
            <p:nvGrpSpPr>
              <p:cNvPr id="63" name="Группа 62">
                <a:extLst>
                  <a:ext uri="{FF2B5EF4-FFF2-40B4-BE49-F238E27FC236}">
                    <a16:creationId xmlns:a16="http://schemas.microsoft.com/office/drawing/2014/main" id="{43E78693-E8EF-4CDA-82E6-0611BA82E714}"/>
                  </a:ext>
                </a:extLst>
              </p:cNvPr>
              <p:cNvGrpSpPr/>
              <p:nvPr/>
            </p:nvGrpSpPr>
            <p:grpSpPr>
              <a:xfrm>
                <a:off x="3807815" y="774204"/>
                <a:ext cx="806631" cy="461665"/>
                <a:chOff x="2145584" y="1213688"/>
                <a:chExt cx="806631" cy="461665"/>
              </a:xfrm>
            </p:grpSpPr>
            <p:cxnSp>
              <p:nvCxnSpPr>
                <p:cNvPr id="38" name="Прямая соединительная линия 37">
                  <a:extLst>
                    <a:ext uri="{FF2B5EF4-FFF2-40B4-BE49-F238E27FC236}">
                      <a16:creationId xmlns:a16="http://schemas.microsoft.com/office/drawing/2014/main" id="{E30B7C4E-5B0C-4EA3-A04A-BCEC184F3B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188899" y="1444520"/>
                  <a:ext cx="720000" cy="0"/>
                </a:xfrm>
                <a:prstGeom prst="line">
                  <a:avLst/>
                </a:prstGeom>
                <a:ln w="508000">
                  <a:solidFill>
                    <a:srgbClr val="FBE5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0A75027-0EEC-45BE-912E-F62D72E4B909}"/>
                    </a:ext>
                  </a:extLst>
                </p:cNvPr>
                <p:cNvSpPr txBox="1"/>
                <p:nvPr/>
              </p:nvSpPr>
              <p:spPr>
                <a:xfrm flipH="1">
                  <a:off x="2145584" y="1213688"/>
                  <a:ext cx="806631" cy="461665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dirty="0">
                      <a:solidFill>
                        <a:srgbClr val="00375C"/>
                      </a:solidFill>
                    </a:rPr>
                    <a:t>5,14</a:t>
                  </a: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69140CF-59C2-4CAB-937A-569DCE2E8A5A}"/>
                  </a:ext>
                </a:extLst>
              </p:cNvPr>
              <p:cNvSpPr txBox="1"/>
              <p:nvPr/>
            </p:nvSpPr>
            <p:spPr>
              <a:xfrm flipH="1">
                <a:off x="268438" y="685990"/>
                <a:ext cx="2715743" cy="646331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ru-RU" dirty="0">
                    <a:solidFill>
                      <a:srgbClr val="004A93"/>
                    </a:solidFill>
                  </a:rPr>
                  <a:t>Конкурс при поступлении</a:t>
                </a:r>
              </a:p>
              <a:p>
                <a:pPr algn="r"/>
                <a:r>
                  <a:rPr lang="ru-RU" dirty="0">
                    <a:solidFill>
                      <a:srgbClr val="004A93"/>
                    </a:solidFill>
                  </a:rPr>
                  <a:t> (</a:t>
                </a:r>
                <a:r>
                  <a:rPr lang="ru-RU" dirty="0" err="1">
                    <a:solidFill>
                      <a:srgbClr val="004A93"/>
                    </a:solidFill>
                  </a:rPr>
                  <a:t>заявл</a:t>
                </a:r>
                <a:r>
                  <a:rPr lang="ru-RU" dirty="0">
                    <a:solidFill>
                      <a:srgbClr val="004A93"/>
                    </a:solidFill>
                  </a:rPr>
                  <a:t>./место)</a:t>
                </a:r>
              </a:p>
            </p:txBody>
          </p:sp>
        </p:grpSp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D16FE840-7128-4ECC-B1A0-C188D7A11719}"/>
                </a:ext>
              </a:extLst>
            </p:cNvPr>
            <p:cNvGrpSpPr/>
            <p:nvPr/>
          </p:nvGrpSpPr>
          <p:grpSpPr>
            <a:xfrm>
              <a:off x="1445235" y="2989614"/>
              <a:ext cx="4148711" cy="461665"/>
              <a:chOff x="465735" y="774204"/>
              <a:chExt cx="4148711" cy="461665"/>
            </a:xfrm>
          </p:grpSpPr>
          <p:grpSp>
            <p:nvGrpSpPr>
              <p:cNvPr id="72" name="Группа 71">
                <a:extLst>
                  <a:ext uri="{FF2B5EF4-FFF2-40B4-BE49-F238E27FC236}">
                    <a16:creationId xmlns:a16="http://schemas.microsoft.com/office/drawing/2014/main" id="{197BC134-7D8D-4732-80D9-D651B5DC13F6}"/>
                  </a:ext>
                </a:extLst>
              </p:cNvPr>
              <p:cNvGrpSpPr/>
              <p:nvPr/>
            </p:nvGrpSpPr>
            <p:grpSpPr>
              <a:xfrm>
                <a:off x="3126758" y="774204"/>
                <a:ext cx="720000" cy="461665"/>
                <a:chOff x="1404918" y="1105990"/>
                <a:chExt cx="720000" cy="461665"/>
              </a:xfrm>
            </p:grpSpPr>
            <p:cxnSp>
              <p:nvCxnSpPr>
                <p:cNvPr id="78" name="Прямая соединительная линия 77">
                  <a:extLst>
                    <a:ext uri="{FF2B5EF4-FFF2-40B4-BE49-F238E27FC236}">
                      <a16:creationId xmlns:a16="http://schemas.microsoft.com/office/drawing/2014/main" id="{7C43D4C3-9DA5-4617-81D5-1DC5876666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404918" y="1336822"/>
                  <a:ext cx="720000" cy="0"/>
                </a:xfrm>
                <a:prstGeom prst="line">
                  <a:avLst/>
                </a:prstGeom>
                <a:ln w="508000">
                  <a:solidFill>
                    <a:srgbClr val="DEEBF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631267C9-AD90-4C47-AA45-C18853980B92}"/>
                    </a:ext>
                  </a:extLst>
                </p:cNvPr>
                <p:cNvSpPr txBox="1"/>
                <p:nvPr/>
              </p:nvSpPr>
              <p:spPr>
                <a:xfrm flipH="1">
                  <a:off x="1404918" y="1105990"/>
                  <a:ext cx="720000" cy="461665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dirty="0">
                      <a:solidFill>
                        <a:srgbClr val="00375C"/>
                      </a:solidFill>
                    </a:rPr>
                    <a:t>4,1 </a:t>
                  </a:r>
                </a:p>
              </p:txBody>
            </p:sp>
          </p:grpSp>
          <p:grpSp>
            <p:nvGrpSpPr>
              <p:cNvPr id="73" name="Группа 72">
                <a:extLst>
                  <a:ext uri="{FF2B5EF4-FFF2-40B4-BE49-F238E27FC236}">
                    <a16:creationId xmlns:a16="http://schemas.microsoft.com/office/drawing/2014/main" id="{ECA108F9-E97B-4F93-AE01-AC2D60F97153}"/>
                  </a:ext>
                </a:extLst>
              </p:cNvPr>
              <p:cNvGrpSpPr/>
              <p:nvPr/>
            </p:nvGrpSpPr>
            <p:grpSpPr>
              <a:xfrm>
                <a:off x="3807815" y="774204"/>
                <a:ext cx="806631" cy="461665"/>
                <a:chOff x="2145584" y="1213688"/>
                <a:chExt cx="806631" cy="461665"/>
              </a:xfrm>
            </p:grpSpPr>
            <p:cxnSp>
              <p:nvCxnSpPr>
                <p:cNvPr id="76" name="Прямая соединительная линия 75">
                  <a:extLst>
                    <a:ext uri="{FF2B5EF4-FFF2-40B4-BE49-F238E27FC236}">
                      <a16:creationId xmlns:a16="http://schemas.microsoft.com/office/drawing/2014/main" id="{FC549C36-893E-45C8-BF9E-6E888AA047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188899" y="1444520"/>
                  <a:ext cx="720000" cy="0"/>
                </a:xfrm>
                <a:prstGeom prst="line">
                  <a:avLst/>
                </a:prstGeom>
                <a:ln w="508000">
                  <a:solidFill>
                    <a:srgbClr val="FBE5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D2C202BA-22E8-4903-A56B-847783120489}"/>
                    </a:ext>
                  </a:extLst>
                </p:cNvPr>
                <p:cNvSpPr txBox="1"/>
                <p:nvPr/>
              </p:nvSpPr>
              <p:spPr>
                <a:xfrm flipH="1">
                  <a:off x="2145584" y="1213688"/>
                  <a:ext cx="806631" cy="461665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dirty="0">
                      <a:solidFill>
                        <a:srgbClr val="00375C"/>
                      </a:solidFill>
                    </a:rPr>
                    <a:t>4,2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D840FC1-928C-4AE5-84B6-ACF6A5572D70}"/>
                  </a:ext>
                </a:extLst>
              </p:cNvPr>
              <p:cNvSpPr txBox="1"/>
              <p:nvPr/>
            </p:nvSpPr>
            <p:spPr>
              <a:xfrm flipH="1">
                <a:off x="465735" y="781873"/>
                <a:ext cx="2518446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r" fontAlgn="b"/>
                <a:r>
                  <a:rPr lang="ru-RU" dirty="0">
                    <a:solidFill>
                      <a:srgbClr val="004A93"/>
                    </a:solidFill>
                  </a:rPr>
                  <a:t>Средний балл аттестата</a:t>
                </a:r>
              </a:p>
            </p:txBody>
          </p:sp>
        </p:grpSp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376BDE4C-6FA6-4AA3-8836-E29525D562CA}"/>
                </a:ext>
              </a:extLst>
            </p:cNvPr>
            <p:cNvGrpSpPr/>
            <p:nvPr/>
          </p:nvGrpSpPr>
          <p:grpSpPr>
            <a:xfrm>
              <a:off x="921528" y="3473023"/>
              <a:ext cx="4672418" cy="646331"/>
              <a:chOff x="-57972" y="655510"/>
              <a:chExt cx="4672418" cy="646331"/>
            </a:xfrm>
          </p:grpSpPr>
          <p:grpSp>
            <p:nvGrpSpPr>
              <p:cNvPr id="82" name="Группа 81">
                <a:extLst>
                  <a:ext uri="{FF2B5EF4-FFF2-40B4-BE49-F238E27FC236}">
                    <a16:creationId xmlns:a16="http://schemas.microsoft.com/office/drawing/2014/main" id="{C5847BEA-B9E5-40DA-A42D-450900D2F8C9}"/>
                  </a:ext>
                </a:extLst>
              </p:cNvPr>
              <p:cNvGrpSpPr/>
              <p:nvPr/>
            </p:nvGrpSpPr>
            <p:grpSpPr>
              <a:xfrm>
                <a:off x="3126758" y="774204"/>
                <a:ext cx="720000" cy="461665"/>
                <a:chOff x="1404918" y="1105990"/>
                <a:chExt cx="720000" cy="461665"/>
              </a:xfrm>
            </p:grpSpPr>
            <p:cxnSp>
              <p:nvCxnSpPr>
                <p:cNvPr id="88" name="Прямая соединительная линия 87">
                  <a:extLst>
                    <a:ext uri="{FF2B5EF4-FFF2-40B4-BE49-F238E27FC236}">
                      <a16:creationId xmlns:a16="http://schemas.microsoft.com/office/drawing/2014/main" id="{4C580ABA-5140-4AFF-B9EC-65A69537B9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404918" y="1336822"/>
                  <a:ext cx="720000" cy="0"/>
                </a:xfrm>
                <a:prstGeom prst="line">
                  <a:avLst/>
                </a:prstGeom>
                <a:ln w="508000">
                  <a:solidFill>
                    <a:srgbClr val="DEEBF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5A21511B-615D-4C05-86E3-3A6DBCFA0C50}"/>
                    </a:ext>
                  </a:extLst>
                </p:cNvPr>
                <p:cNvSpPr txBox="1"/>
                <p:nvPr/>
              </p:nvSpPr>
              <p:spPr>
                <a:xfrm flipH="1">
                  <a:off x="1404918" y="1105990"/>
                  <a:ext cx="720000" cy="461665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dirty="0">
                      <a:solidFill>
                        <a:srgbClr val="00375C"/>
                      </a:solidFill>
                    </a:rPr>
                    <a:t>9 </a:t>
                  </a:r>
                </a:p>
              </p:txBody>
            </p:sp>
          </p:grpSp>
          <p:grpSp>
            <p:nvGrpSpPr>
              <p:cNvPr id="83" name="Группа 82">
                <a:extLst>
                  <a:ext uri="{FF2B5EF4-FFF2-40B4-BE49-F238E27FC236}">
                    <a16:creationId xmlns:a16="http://schemas.microsoft.com/office/drawing/2014/main" id="{E8F98E5D-D016-4A8D-AF92-3C5742F8F5CA}"/>
                  </a:ext>
                </a:extLst>
              </p:cNvPr>
              <p:cNvGrpSpPr/>
              <p:nvPr/>
            </p:nvGrpSpPr>
            <p:grpSpPr>
              <a:xfrm>
                <a:off x="3807815" y="774204"/>
                <a:ext cx="806631" cy="461665"/>
                <a:chOff x="2145584" y="1213688"/>
                <a:chExt cx="806631" cy="461665"/>
              </a:xfrm>
            </p:grpSpPr>
            <p:cxnSp>
              <p:nvCxnSpPr>
                <p:cNvPr id="86" name="Прямая соединительная линия 85">
                  <a:extLst>
                    <a:ext uri="{FF2B5EF4-FFF2-40B4-BE49-F238E27FC236}">
                      <a16:creationId xmlns:a16="http://schemas.microsoft.com/office/drawing/2014/main" id="{06C43425-AAE7-4BC4-B169-E8052AC5BF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188899" y="1444520"/>
                  <a:ext cx="720000" cy="0"/>
                </a:xfrm>
                <a:prstGeom prst="line">
                  <a:avLst/>
                </a:prstGeom>
                <a:ln w="508000">
                  <a:solidFill>
                    <a:srgbClr val="FBE5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6845D24F-1A5E-48FB-BB81-229826B0FA46}"/>
                    </a:ext>
                  </a:extLst>
                </p:cNvPr>
                <p:cNvSpPr txBox="1"/>
                <p:nvPr/>
              </p:nvSpPr>
              <p:spPr>
                <a:xfrm flipH="1">
                  <a:off x="2145584" y="1213688"/>
                  <a:ext cx="806631" cy="461665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dirty="0">
                      <a:solidFill>
                        <a:srgbClr val="00375C"/>
                      </a:solidFill>
                    </a:rPr>
                    <a:t>14</a:t>
                  </a:r>
                </a:p>
              </p:txBody>
            </p:sp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54BE3A2-5601-40BD-A716-039E890C35D0}"/>
                  </a:ext>
                </a:extLst>
              </p:cNvPr>
              <p:cNvSpPr txBox="1"/>
              <p:nvPr/>
            </p:nvSpPr>
            <p:spPr>
              <a:xfrm flipH="1">
                <a:off x="-57972" y="655510"/>
                <a:ext cx="3042152" cy="64633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r" fontAlgn="b"/>
                <a:r>
                  <a:rPr lang="ru-RU" dirty="0">
                    <a:solidFill>
                      <a:srgbClr val="004A93"/>
                    </a:solidFill>
                  </a:rPr>
                  <a:t>Количество востребованных специальностей</a:t>
                </a:r>
              </a:p>
            </p:txBody>
          </p:sp>
        </p:grpSp>
        <p:grpSp>
          <p:nvGrpSpPr>
            <p:cNvPr id="90" name="Группа 89">
              <a:extLst>
                <a:ext uri="{FF2B5EF4-FFF2-40B4-BE49-F238E27FC236}">
                  <a16:creationId xmlns:a16="http://schemas.microsoft.com/office/drawing/2014/main" id="{61B5A80E-30E8-43BD-9540-87D864305C7C}"/>
                </a:ext>
              </a:extLst>
            </p:cNvPr>
            <p:cNvGrpSpPr/>
            <p:nvPr/>
          </p:nvGrpSpPr>
          <p:grpSpPr>
            <a:xfrm>
              <a:off x="692025" y="4203656"/>
              <a:ext cx="4909006" cy="461665"/>
              <a:chOff x="-294560" y="774204"/>
              <a:chExt cx="4909006" cy="461665"/>
            </a:xfrm>
          </p:grpSpPr>
          <p:grpSp>
            <p:nvGrpSpPr>
              <p:cNvPr id="92" name="Группа 91">
                <a:extLst>
                  <a:ext uri="{FF2B5EF4-FFF2-40B4-BE49-F238E27FC236}">
                    <a16:creationId xmlns:a16="http://schemas.microsoft.com/office/drawing/2014/main" id="{85DEB1AB-0081-4DBE-85CD-18B13A5DA79B}"/>
                  </a:ext>
                </a:extLst>
              </p:cNvPr>
              <p:cNvGrpSpPr/>
              <p:nvPr/>
            </p:nvGrpSpPr>
            <p:grpSpPr>
              <a:xfrm>
                <a:off x="3126758" y="774204"/>
                <a:ext cx="720000" cy="461665"/>
                <a:chOff x="1404918" y="1105990"/>
                <a:chExt cx="720000" cy="461665"/>
              </a:xfrm>
            </p:grpSpPr>
            <p:cxnSp>
              <p:nvCxnSpPr>
                <p:cNvPr id="98" name="Прямая соединительная линия 97">
                  <a:extLst>
                    <a:ext uri="{FF2B5EF4-FFF2-40B4-BE49-F238E27FC236}">
                      <a16:creationId xmlns:a16="http://schemas.microsoft.com/office/drawing/2014/main" id="{EBB13EE1-9FF1-42BF-B2E5-53565FD724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404918" y="1336822"/>
                  <a:ext cx="720000" cy="0"/>
                </a:xfrm>
                <a:prstGeom prst="line">
                  <a:avLst/>
                </a:prstGeom>
                <a:ln w="508000">
                  <a:solidFill>
                    <a:srgbClr val="DEEBF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67225E37-E50F-49D9-A568-36067EAC64A4}"/>
                    </a:ext>
                  </a:extLst>
                </p:cNvPr>
                <p:cNvSpPr txBox="1"/>
                <p:nvPr/>
              </p:nvSpPr>
              <p:spPr>
                <a:xfrm flipH="1">
                  <a:off x="1404918" y="1105990"/>
                  <a:ext cx="720000" cy="461665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dirty="0">
                      <a:solidFill>
                        <a:srgbClr val="00375C"/>
                      </a:solidFill>
                    </a:rPr>
                    <a:t>800 </a:t>
                  </a:r>
                </a:p>
              </p:txBody>
            </p:sp>
          </p:grpSp>
          <p:grpSp>
            <p:nvGrpSpPr>
              <p:cNvPr id="93" name="Группа 92">
                <a:extLst>
                  <a:ext uri="{FF2B5EF4-FFF2-40B4-BE49-F238E27FC236}">
                    <a16:creationId xmlns:a16="http://schemas.microsoft.com/office/drawing/2014/main" id="{4191B859-42FA-460C-AB43-E7B912569D5D}"/>
                  </a:ext>
                </a:extLst>
              </p:cNvPr>
              <p:cNvGrpSpPr/>
              <p:nvPr/>
            </p:nvGrpSpPr>
            <p:grpSpPr>
              <a:xfrm>
                <a:off x="3807815" y="774204"/>
                <a:ext cx="806631" cy="461665"/>
                <a:chOff x="2145584" y="1213688"/>
                <a:chExt cx="806631" cy="461665"/>
              </a:xfrm>
            </p:grpSpPr>
            <p:cxnSp>
              <p:nvCxnSpPr>
                <p:cNvPr id="96" name="Прямая соединительная линия 95">
                  <a:extLst>
                    <a:ext uri="{FF2B5EF4-FFF2-40B4-BE49-F238E27FC236}">
                      <a16:creationId xmlns:a16="http://schemas.microsoft.com/office/drawing/2014/main" id="{213A0397-C471-432E-A9E8-84F217AECB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188899" y="1444520"/>
                  <a:ext cx="720000" cy="0"/>
                </a:xfrm>
                <a:prstGeom prst="line">
                  <a:avLst/>
                </a:prstGeom>
                <a:ln w="508000">
                  <a:solidFill>
                    <a:srgbClr val="FBE5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D4916571-63D9-4643-A871-884384642A2E}"/>
                    </a:ext>
                  </a:extLst>
                </p:cNvPr>
                <p:cNvSpPr txBox="1"/>
                <p:nvPr/>
              </p:nvSpPr>
              <p:spPr>
                <a:xfrm flipH="1">
                  <a:off x="2145584" y="1213688"/>
                  <a:ext cx="806631" cy="461665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dirty="0">
                      <a:solidFill>
                        <a:srgbClr val="00375C"/>
                      </a:solidFill>
                    </a:rPr>
                    <a:t>850</a:t>
                  </a:r>
                </a:p>
              </p:txBody>
            </p:sp>
          </p:grp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1E684080-809F-462E-82EC-6AB302A03DA8}"/>
                  </a:ext>
                </a:extLst>
              </p:cNvPr>
              <p:cNvSpPr txBox="1"/>
              <p:nvPr/>
            </p:nvSpPr>
            <p:spPr>
              <a:xfrm flipH="1">
                <a:off x="-294560" y="810255"/>
                <a:ext cx="3271656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r" fontAlgn="b"/>
                <a:r>
                  <a:rPr lang="ru-RU" dirty="0">
                    <a:solidFill>
                      <a:srgbClr val="004A93"/>
                    </a:solidFill>
                  </a:rPr>
                  <a:t>Общее количество студентов</a:t>
                </a:r>
              </a:p>
            </p:txBody>
          </p:sp>
        </p:grpSp>
      </p:grpSp>
      <p:grpSp>
        <p:nvGrpSpPr>
          <p:cNvPr id="141" name="Группа 140">
            <a:extLst>
              <a:ext uri="{FF2B5EF4-FFF2-40B4-BE49-F238E27FC236}">
                <a16:creationId xmlns:a16="http://schemas.microsoft.com/office/drawing/2014/main" id="{5AD3C61B-5B11-41A8-A72D-2389E6C615B9}"/>
              </a:ext>
            </a:extLst>
          </p:cNvPr>
          <p:cNvGrpSpPr/>
          <p:nvPr/>
        </p:nvGrpSpPr>
        <p:grpSpPr>
          <a:xfrm>
            <a:off x="6948613" y="1956180"/>
            <a:ext cx="3453449" cy="2056863"/>
            <a:chOff x="3157878" y="4402633"/>
            <a:chExt cx="3453449" cy="2056863"/>
          </a:xfrm>
        </p:grpSpPr>
        <p:grpSp>
          <p:nvGrpSpPr>
            <p:cNvPr id="136" name="Группа 135">
              <a:extLst>
                <a:ext uri="{FF2B5EF4-FFF2-40B4-BE49-F238E27FC236}">
                  <a16:creationId xmlns:a16="http://schemas.microsoft.com/office/drawing/2014/main" id="{CBB76D69-0311-443F-B4F9-F3BDC6FC0852}"/>
                </a:ext>
              </a:extLst>
            </p:cNvPr>
            <p:cNvGrpSpPr/>
            <p:nvPr/>
          </p:nvGrpSpPr>
          <p:grpSpPr>
            <a:xfrm>
              <a:off x="4168506" y="4402633"/>
              <a:ext cx="1701434" cy="1448597"/>
              <a:chOff x="4168506" y="4402633"/>
              <a:chExt cx="1701434" cy="1448597"/>
            </a:xfrm>
          </p:grpSpPr>
          <p:cxnSp>
            <p:nvCxnSpPr>
              <p:cNvPr id="125" name="Прямая со стрелкой 124">
                <a:extLst>
                  <a:ext uri="{FF2B5EF4-FFF2-40B4-BE49-F238E27FC236}">
                    <a16:creationId xmlns:a16="http://schemas.microsoft.com/office/drawing/2014/main" id="{ADD0447E-4A5E-4D6C-91EA-D618093D3B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36720" y="4689474"/>
                <a:ext cx="504124" cy="954408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3311753-45AD-4985-9085-F0124A2DB42E}"/>
                  </a:ext>
                </a:extLst>
              </p:cNvPr>
              <p:cNvSpPr txBox="1"/>
              <p:nvPr/>
            </p:nvSpPr>
            <p:spPr>
              <a:xfrm flipH="1">
                <a:off x="4168506" y="5301413"/>
                <a:ext cx="1432194" cy="461665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solidFill>
                      <a:srgbClr val="00375C"/>
                    </a:solidFill>
                  </a:rPr>
                  <a:t>87,5%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CDA00E51-4506-4B16-9FCB-A354066DD3B6}"/>
                  </a:ext>
                </a:extLst>
              </p:cNvPr>
              <p:cNvSpPr txBox="1"/>
              <p:nvPr/>
            </p:nvSpPr>
            <p:spPr>
              <a:xfrm flipH="1">
                <a:off x="4621838" y="4660121"/>
                <a:ext cx="1248102" cy="461665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solidFill>
                      <a:srgbClr val="00375C"/>
                    </a:solidFill>
                  </a:rPr>
                  <a:t>98,53%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643FE8BD-03BC-4DAF-83A7-A0CF17059905}"/>
                  </a:ext>
                </a:extLst>
              </p:cNvPr>
              <p:cNvSpPr txBox="1"/>
              <p:nvPr/>
            </p:nvSpPr>
            <p:spPr>
              <a:xfrm rot="17888624" flipH="1">
                <a:off x="3613231" y="4988432"/>
                <a:ext cx="1448597" cy="27699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rgbClr val="00375C"/>
                    </a:solidFill>
                  </a:rPr>
                  <a:t>2022, 2024</a:t>
                </a:r>
              </a:p>
            </p:txBody>
          </p:sp>
        </p:grpSp>
        <p:cxnSp>
          <p:nvCxnSpPr>
            <p:cNvPr id="138" name="Прямая соединительная линия 137">
              <a:extLst>
                <a:ext uri="{FF2B5EF4-FFF2-40B4-BE49-F238E27FC236}">
                  <a16:creationId xmlns:a16="http://schemas.microsoft.com/office/drawing/2014/main" id="{3A01CF3E-6B3F-4080-8A9B-E73ADB2718A7}"/>
                </a:ext>
              </a:extLst>
            </p:cNvPr>
            <p:cNvCxnSpPr>
              <a:cxnSpLocks/>
            </p:cNvCxnSpPr>
            <p:nvPr/>
          </p:nvCxnSpPr>
          <p:spPr>
            <a:xfrm>
              <a:off x="3873764" y="5793489"/>
              <a:ext cx="1910810" cy="0"/>
            </a:xfrm>
            <a:prstGeom prst="line">
              <a:avLst/>
            </a:prstGeom>
            <a:ln w="28575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4779968-5F74-4390-A510-68F70DF39EA2}"/>
                </a:ext>
              </a:extLst>
            </p:cNvPr>
            <p:cNvSpPr txBox="1"/>
            <p:nvPr/>
          </p:nvSpPr>
          <p:spPr>
            <a:xfrm flipH="1">
              <a:off x="3157878" y="5813165"/>
              <a:ext cx="3453449" cy="6463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004A93"/>
                  </a:solidFill>
                </a:rPr>
                <a:t>Защита дипломных</a:t>
              </a:r>
            </a:p>
            <a:p>
              <a:pPr algn="ctr"/>
              <a:r>
                <a:rPr lang="ru-RU" dirty="0">
                  <a:solidFill>
                    <a:srgbClr val="004A93"/>
                  </a:solidFill>
                </a:rPr>
                <a:t>проектов (на «4» и «5»)</a:t>
              </a:r>
            </a:p>
          </p:txBody>
        </p:sp>
      </p:grpSp>
      <p:grpSp>
        <p:nvGrpSpPr>
          <p:cNvPr id="142" name="Группа 141">
            <a:extLst>
              <a:ext uri="{FF2B5EF4-FFF2-40B4-BE49-F238E27FC236}">
                <a16:creationId xmlns:a16="http://schemas.microsoft.com/office/drawing/2014/main" id="{65884091-0619-4D35-A42E-0FEEE4163517}"/>
              </a:ext>
            </a:extLst>
          </p:cNvPr>
          <p:cNvGrpSpPr/>
          <p:nvPr/>
        </p:nvGrpSpPr>
        <p:grpSpPr>
          <a:xfrm>
            <a:off x="5393960" y="4278201"/>
            <a:ext cx="4098630" cy="2086718"/>
            <a:chOff x="3196574" y="4660121"/>
            <a:chExt cx="4098630" cy="2086718"/>
          </a:xfrm>
        </p:grpSpPr>
        <p:grpSp>
          <p:nvGrpSpPr>
            <p:cNvPr id="143" name="Группа 142">
              <a:extLst>
                <a:ext uri="{FF2B5EF4-FFF2-40B4-BE49-F238E27FC236}">
                  <a16:creationId xmlns:a16="http://schemas.microsoft.com/office/drawing/2014/main" id="{0E521477-A3A6-49C3-A029-469FA415D6F4}"/>
                </a:ext>
              </a:extLst>
            </p:cNvPr>
            <p:cNvGrpSpPr/>
            <p:nvPr/>
          </p:nvGrpSpPr>
          <p:grpSpPr>
            <a:xfrm>
              <a:off x="4168506" y="4660121"/>
              <a:ext cx="1701434" cy="1102957"/>
              <a:chOff x="4168506" y="4660121"/>
              <a:chExt cx="1701434" cy="1102957"/>
            </a:xfrm>
          </p:grpSpPr>
          <p:cxnSp>
            <p:nvCxnSpPr>
              <p:cNvPr id="146" name="Прямая со стрелкой 145">
                <a:extLst>
                  <a:ext uri="{FF2B5EF4-FFF2-40B4-BE49-F238E27FC236}">
                    <a16:creationId xmlns:a16="http://schemas.microsoft.com/office/drawing/2014/main" id="{CFF79960-D7D9-4C41-A175-7F53E29E07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36720" y="4689474"/>
                <a:ext cx="504124" cy="954408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AC79BD3F-D4A1-4032-8404-56FE33D2A243}"/>
                  </a:ext>
                </a:extLst>
              </p:cNvPr>
              <p:cNvSpPr txBox="1"/>
              <p:nvPr/>
            </p:nvSpPr>
            <p:spPr>
              <a:xfrm flipH="1">
                <a:off x="4168506" y="5301413"/>
                <a:ext cx="1432194" cy="461665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solidFill>
                      <a:srgbClr val="00375C"/>
                    </a:solidFill>
                  </a:rPr>
                  <a:t>48,72%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7C377E3D-AC2D-463F-9147-2724F1BF23EE}"/>
                  </a:ext>
                </a:extLst>
              </p:cNvPr>
              <p:cNvSpPr txBox="1"/>
              <p:nvPr/>
            </p:nvSpPr>
            <p:spPr>
              <a:xfrm flipH="1">
                <a:off x="4621838" y="4660121"/>
                <a:ext cx="1248102" cy="461665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solidFill>
                      <a:srgbClr val="00375C"/>
                    </a:solidFill>
                  </a:rPr>
                  <a:t>86,84%</a:t>
                </a:r>
              </a:p>
            </p:txBody>
          </p:sp>
        </p:grpSp>
        <p:cxnSp>
          <p:nvCxnSpPr>
            <p:cNvPr id="144" name="Прямая соединительная линия 143">
              <a:extLst>
                <a:ext uri="{FF2B5EF4-FFF2-40B4-BE49-F238E27FC236}">
                  <a16:creationId xmlns:a16="http://schemas.microsoft.com/office/drawing/2014/main" id="{E5486661-B4BC-4F1A-8C29-E61FB01DBC0B}"/>
                </a:ext>
              </a:extLst>
            </p:cNvPr>
            <p:cNvCxnSpPr>
              <a:cxnSpLocks/>
            </p:cNvCxnSpPr>
            <p:nvPr/>
          </p:nvCxnSpPr>
          <p:spPr>
            <a:xfrm>
              <a:off x="3873764" y="5793489"/>
              <a:ext cx="2618815" cy="0"/>
            </a:xfrm>
            <a:prstGeom prst="line">
              <a:avLst/>
            </a:prstGeom>
            <a:ln w="28575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DCD390D-8381-4A86-8B2F-5C1640CEB924}"/>
                </a:ext>
              </a:extLst>
            </p:cNvPr>
            <p:cNvSpPr txBox="1"/>
            <p:nvPr/>
          </p:nvSpPr>
          <p:spPr>
            <a:xfrm flipH="1">
              <a:off x="3196574" y="5823509"/>
              <a:ext cx="4098630" cy="92333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004A93"/>
                  </a:solidFill>
                </a:rPr>
                <a:t>Качество результатов демонстрационного экзамена</a:t>
              </a:r>
            </a:p>
            <a:p>
              <a:pPr algn="ctr"/>
              <a:r>
                <a:rPr lang="ru-RU" dirty="0">
                  <a:solidFill>
                    <a:srgbClr val="004A93"/>
                  </a:solidFill>
                </a:rPr>
                <a:t>(на «4» и «5»)</a:t>
              </a:r>
            </a:p>
          </p:txBody>
        </p:sp>
      </p:grpSp>
      <p:grpSp>
        <p:nvGrpSpPr>
          <p:cNvPr id="151" name="Группа 150">
            <a:extLst>
              <a:ext uri="{FF2B5EF4-FFF2-40B4-BE49-F238E27FC236}">
                <a16:creationId xmlns:a16="http://schemas.microsoft.com/office/drawing/2014/main" id="{44C82108-C0AD-496B-B6C0-EBC915D7079C}"/>
              </a:ext>
            </a:extLst>
          </p:cNvPr>
          <p:cNvGrpSpPr/>
          <p:nvPr/>
        </p:nvGrpSpPr>
        <p:grpSpPr>
          <a:xfrm>
            <a:off x="8822821" y="4277339"/>
            <a:ext cx="2672470" cy="2304344"/>
            <a:chOff x="3473990" y="4659455"/>
            <a:chExt cx="2672470" cy="2304344"/>
          </a:xfrm>
        </p:grpSpPr>
        <p:grpSp>
          <p:nvGrpSpPr>
            <p:cNvPr id="152" name="Группа 151">
              <a:extLst>
                <a:ext uri="{FF2B5EF4-FFF2-40B4-BE49-F238E27FC236}">
                  <a16:creationId xmlns:a16="http://schemas.microsoft.com/office/drawing/2014/main" id="{F0090B5F-2762-4471-B0E7-4972E28C91B8}"/>
                </a:ext>
              </a:extLst>
            </p:cNvPr>
            <p:cNvGrpSpPr/>
            <p:nvPr/>
          </p:nvGrpSpPr>
          <p:grpSpPr>
            <a:xfrm>
              <a:off x="4024747" y="4659455"/>
              <a:ext cx="1603712" cy="1104015"/>
              <a:chOff x="4024747" y="4659455"/>
              <a:chExt cx="1603712" cy="1104015"/>
            </a:xfrm>
          </p:grpSpPr>
          <p:cxnSp>
            <p:nvCxnSpPr>
              <p:cNvPr id="155" name="Прямая со стрелкой 154">
                <a:extLst>
                  <a:ext uri="{FF2B5EF4-FFF2-40B4-BE49-F238E27FC236}">
                    <a16:creationId xmlns:a16="http://schemas.microsoft.com/office/drawing/2014/main" id="{9243963A-EE52-4E30-BF45-17CF5B5999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36720" y="4689474"/>
                <a:ext cx="504124" cy="954408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10366049-41F5-42DB-AEFE-BA1CCC0DF69D}"/>
                  </a:ext>
                </a:extLst>
              </p:cNvPr>
              <p:cNvSpPr txBox="1"/>
              <p:nvPr/>
            </p:nvSpPr>
            <p:spPr>
              <a:xfrm flipH="1">
                <a:off x="4024747" y="5301805"/>
                <a:ext cx="1432194" cy="461665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solidFill>
                      <a:srgbClr val="00375C"/>
                    </a:solidFill>
                  </a:rPr>
                  <a:t>23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28CFD424-9223-4730-B3C1-7A6361318780}"/>
                  </a:ext>
                </a:extLst>
              </p:cNvPr>
              <p:cNvSpPr txBox="1"/>
              <p:nvPr/>
            </p:nvSpPr>
            <p:spPr>
              <a:xfrm flipH="1">
                <a:off x="4380357" y="4659455"/>
                <a:ext cx="1248102" cy="461665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solidFill>
                      <a:srgbClr val="00375C"/>
                    </a:solidFill>
                  </a:rPr>
                  <a:t>43</a:t>
                </a:r>
              </a:p>
            </p:txBody>
          </p:sp>
        </p:grpSp>
        <p:cxnSp>
          <p:nvCxnSpPr>
            <p:cNvPr id="153" name="Прямая соединительная линия 152">
              <a:extLst>
                <a:ext uri="{FF2B5EF4-FFF2-40B4-BE49-F238E27FC236}">
                  <a16:creationId xmlns:a16="http://schemas.microsoft.com/office/drawing/2014/main" id="{4087A401-EC5E-4C44-B392-E6EAC7A7F256}"/>
                </a:ext>
              </a:extLst>
            </p:cNvPr>
            <p:cNvCxnSpPr>
              <a:cxnSpLocks/>
            </p:cNvCxnSpPr>
            <p:nvPr/>
          </p:nvCxnSpPr>
          <p:spPr>
            <a:xfrm>
              <a:off x="3873764" y="5793489"/>
              <a:ext cx="1696702" cy="0"/>
            </a:xfrm>
            <a:prstGeom prst="line">
              <a:avLst/>
            </a:prstGeom>
            <a:ln w="28575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AFC52B6D-51A6-4908-B323-618E150D2B37}"/>
                </a:ext>
              </a:extLst>
            </p:cNvPr>
            <p:cNvSpPr txBox="1"/>
            <p:nvPr/>
          </p:nvSpPr>
          <p:spPr>
            <a:xfrm flipH="1">
              <a:off x="3473990" y="5763470"/>
              <a:ext cx="267247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004A93"/>
                  </a:solidFill>
                </a:rPr>
                <a:t>Количество </a:t>
              </a:r>
            </a:p>
            <a:p>
              <a:pPr algn="ctr"/>
              <a:r>
                <a:rPr lang="ru-RU" dirty="0">
                  <a:solidFill>
                    <a:srgbClr val="004A93"/>
                  </a:solidFill>
                </a:rPr>
                <a:t>дипломных проектов, рекомендованных </a:t>
              </a:r>
            </a:p>
            <a:p>
              <a:pPr algn="ctr"/>
              <a:r>
                <a:rPr lang="ru-RU" dirty="0">
                  <a:solidFill>
                    <a:srgbClr val="004A93"/>
                  </a:solidFill>
                </a:rPr>
                <a:t>ГЭК к внедрению</a:t>
              </a:r>
            </a:p>
          </p:txBody>
        </p: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2915B805-8897-4787-90D1-3E6F96109132}"/>
              </a:ext>
            </a:extLst>
          </p:cNvPr>
          <p:cNvSpPr txBox="1"/>
          <p:nvPr/>
        </p:nvSpPr>
        <p:spPr>
          <a:xfrm>
            <a:off x="8592030" y="1288916"/>
            <a:ext cx="2748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375C"/>
                </a:solidFill>
                <a:effectLst/>
              </a:rPr>
              <a:t>Результаты ГИА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7063190-AA6B-4F30-BCFE-90EB9E2F6242}"/>
              </a:ext>
            </a:extLst>
          </p:cNvPr>
          <p:cNvSpPr txBox="1"/>
          <p:nvPr/>
        </p:nvSpPr>
        <p:spPr>
          <a:xfrm flipH="1">
            <a:off x="3633311" y="1011201"/>
            <a:ext cx="83993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4A93"/>
                </a:solidFill>
              </a:rPr>
              <a:t>2022</a:t>
            </a:r>
            <a:r>
              <a:rPr lang="ru-RU" sz="2400" dirty="0">
                <a:solidFill>
                  <a:srgbClr val="00375C"/>
                </a:solidFill>
              </a:rPr>
              <a:t> 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1B8C3A2-41B0-4967-A874-9BB00B3EB4EC}"/>
              </a:ext>
            </a:extLst>
          </p:cNvPr>
          <p:cNvSpPr txBox="1"/>
          <p:nvPr/>
        </p:nvSpPr>
        <p:spPr>
          <a:xfrm flipH="1">
            <a:off x="4344614" y="1011201"/>
            <a:ext cx="80663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4A93"/>
                </a:solidFill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31743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645BA0C3-9924-4651-AA0B-F968C5AE6C5B}"/>
              </a:ext>
            </a:extLst>
          </p:cNvPr>
          <p:cNvSpPr txBox="1"/>
          <p:nvPr/>
        </p:nvSpPr>
        <p:spPr>
          <a:xfrm>
            <a:off x="471742" y="231471"/>
            <a:ext cx="6669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375C"/>
                </a:solidFill>
                <a:effectLst/>
              </a:rPr>
              <a:t>Практико-ориентированное обучение</a:t>
            </a:r>
          </a:p>
        </p:txBody>
      </p:sp>
      <p:graphicFrame>
        <p:nvGraphicFramePr>
          <p:cNvPr id="67" name="Диаграмма 66">
            <a:extLst>
              <a:ext uri="{FF2B5EF4-FFF2-40B4-BE49-F238E27FC236}">
                <a16:creationId xmlns:a16="http://schemas.microsoft.com/office/drawing/2014/main" id="{8998EED0-29B3-47D4-84BC-7D19BF66E7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7213630"/>
              </p:ext>
            </p:extLst>
          </p:nvPr>
        </p:nvGraphicFramePr>
        <p:xfrm>
          <a:off x="124498" y="1384445"/>
          <a:ext cx="7213846" cy="4333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655DF61F-8D5D-4C25-8DF5-0245DF1535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8" r="23872" b="9253"/>
          <a:stretch/>
        </p:blipFill>
        <p:spPr>
          <a:xfrm>
            <a:off x="8899233" y="3551169"/>
            <a:ext cx="3031905" cy="3031905"/>
          </a:xfrm>
          <a:prstGeom prst="ellipse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D2EDC6A2-03E8-498F-92C1-6557851D1C9E}"/>
              </a:ext>
            </a:extLst>
          </p:cNvPr>
          <p:cNvSpPr txBox="1"/>
          <p:nvPr/>
        </p:nvSpPr>
        <p:spPr>
          <a:xfrm>
            <a:off x="6979129" y="388014"/>
            <a:ext cx="50883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75C"/>
                </a:solidFill>
                <a:effectLst/>
              </a:rPr>
              <a:t>Участие сотрудников </a:t>
            </a:r>
          </a:p>
          <a:p>
            <a:pPr algn="ctr"/>
            <a:r>
              <a:rPr lang="ru-RU" sz="2000" b="1" dirty="0">
                <a:solidFill>
                  <a:srgbClr val="00375C"/>
                </a:solidFill>
                <a:effectLst/>
              </a:rPr>
              <a:t>КФ АО «Апатит» </a:t>
            </a:r>
          </a:p>
          <a:p>
            <a:pPr algn="ctr"/>
            <a:r>
              <a:rPr lang="ru-RU" sz="2000" b="1" dirty="0">
                <a:solidFill>
                  <a:srgbClr val="00375C"/>
                </a:solidFill>
                <a:effectLst/>
              </a:rPr>
              <a:t>в образовательном процессе</a:t>
            </a:r>
          </a:p>
          <a:p>
            <a:pPr algn="ctr"/>
            <a:r>
              <a:rPr lang="ru-RU" sz="2000" b="1" dirty="0">
                <a:solidFill>
                  <a:srgbClr val="00375C"/>
                </a:solidFill>
                <a:effectLst/>
              </a:rPr>
              <a:t>2024г. – 101 чел.</a:t>
            </a:r>
          </a:p>
          <a:p>
            <a:pPr algn="ctr"/>
            <a:endParaRPr lang="ru-RU" sz="2000" b="1" dirty="0">
              <a:solidFill>
                <a:srgbClr val="00375C"/>
              </a:solidFill>
              <a:effectLst/>
            </a:endParaRPr>
          </a:p>
          <a:p>
            <a:pPr algn="ctr"/>
            <a:r>
              <a:rPr lang="ru-RU" sz="2000" b="1" dirty="0">
                <a:solidFill>
                  <a:srgbClr val="00375C"/>
                </a:solidFill>
                <a:effectLst/>
              </a:rPr>
              <a:t>Раннее трудоустройство, </a:t>
            </a:r>
          </a:p>
          <a:p>
            <a:pPr algn="ctr"/>
            <a:r>
              <a:rPr lang="ru-RU" sz="2000" b="1" dirty="0">
                <a:solidFill>
                  <a:srgbClr val="00375C"/>
                </a:solidFill>
                <a:effectLst/>
              </a:rPr>
              <a:t>индивидуальный план – 287 чел.</a:t>
            </a:r>
          </a:p>
          <a:p>
            <a:pPr algn="ctr"/>
            <a:endParaRPr lang="ru-RU" sz="2000" b="1" dirty="0">
              <a:solidFill>
                <a:srgbClr val="00375C"/>
              </a:solidFill>
              <a:effectLst/>
            </a:endParaRPr>
          </a:p>
          <a:p>
            <a:pPr algn="ctr"/>
            <a:r>
              <a:rPr lang="ru-RU" sz="2000" b="1" dirty="0">
                <a:solidFill>
                  <a:srgbClr val="00375C"/>
                </a:solidFill>
                <a:effectLst/>
              </a:rPr>
              <a:t>Трудоустройство: от 63% до 93 %</a:t>
            </a:r>
          </a:p>
          <a:p>
            <a:pPr algn="ctr"/>
            <a:endParaRPr lang="ru-RU" sz="2000" b="1" dirty="0">
              <a:solidFill>
                <a:srgbClr val="00375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320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5317CFE-9934-4561-B0B7-0E78CF4B0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A0DF-CBC2-674B-ABF2-6581B22A5803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44C007-D76C-4539-A6A4-340D5E728B71}"/>
              </a:ext>
            </a:extLst>
          </p:cNvPr>
          <p:cNvSpPr txBox="1"/>
          <p:nvPr/>
        </p:nvSpPr>
        <p:spPr>
          <a:xfrm>
            <a:off x="471742" y="140943"/>
            <a:ext cx="10937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375C"/>
                </a:solidFill>
                <a:effectLst/>
              </a:rPr>
              <a:t>Модернизация учебного и лабораторного оборудования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64A825-BE2B-4F86-B718-F71C59BECA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9" r="9687"/>
          <a:stretch/>
        </p:blipFill>
        <p:spPr>
          <a:xfrm>
            <a:off x="1223322" y="3429000"/>
            <a:ext cx="2355178" cy="2355178"/>
          </a:xfrm>
          <a:prstGeom prst="ellipse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B5FDEE-9D01-4E05-883B-CD3F18844FBE}"/>
              </a:ext>
            </a:extLst>
          </p:cNvPr>
          <p:cNvSpPr txBox="1"/>
          <p:nvPr/>
        </p:nvSpPr>
        <p:spPr>
          <a:xfrm flipH="1">
            <a:off x="7129431" y="1043860"/>
            <a:ext cx="5062569" cy="369331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4A93"/>
                </a:solidFill>
              </a:rPr>
              <a:t>Площадки для регионального чемпионата «Профессионалы» - </a:t>
            </a:r>
            <a:r>
              <a:rPr lang="ru-RU" b="1" dirty="0">
                <a:solidFill>
                  <a:srgbClr val="004A93"/>
                </a:solidFill>
              </a:rPr>
              <a:t>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4A93"/>
                </a:solidFill>
              </a:rPr>
              <a:t>Центры проведения демонстрационного экзамена – </a:t>
            </a:r>
            <a:r>
              <a:rPr lang="ru-RU" b="1" dirty="0">
                <a:solidFill>
                  <a:srgbClr val="004A93"/>
                </a:solidFill>
              </a:rPr>
              <a:t>6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4A93"/>
                </a:solidFill>
              </a:rPr>
              <a:t>Лаборатория «ОБЖ и ОТ»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4A93"/>
                </a:solidFill>
              </a:rPr>
              <a:t>Лаборатория «Материаловедение»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4A93"/>
                </a:solidFill>
              </a:rPr>
              <a:t>Лаборатория туризма и гостеприимства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4A93"/>
                </a:solidFill>
              </a:rPr>
              <a:t>Лаборатория гидравлических приводов и пневматики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4A93"/>
                </a:solidFill>
              </a:rPr>
              <a:t>Лаборатория электроники и микропроцессорной техники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4A93"/>
                </a:solidFill>
              </a:rPr>
              <a:t>Кабинет инженерной графики</a:t>
            </a:r>
          </a:p>
          <a:p>
            <a:pPr algn="ctr"/>
            <a:endParaRPr lang="ru-RU" dirty="0">
              <a:solidFill>
                <a:srgbClr val="004A93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936CAB-6054-41BC-B9DE-EFB093533D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7" r="17833"/>
          <a:stretch/>
        </p:blipFill>
        <p:spPr>
          <a:xfrm>
            <a:off x="253733" y="1033936"/>
            <a:ext cx="1921014" cy="1921014"/>
          </a:xfrm>
          <a:prstGeom prst="ellipse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20F945E-DD91-4DDA-ADC3-9F791C57D9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" t="-867" r="18831" b="867"/>
          <a:stretch/>
        </p:blipFill>
        <p:spPr>
          <a:xfrm>
            <a:off x="6050264" y="4459072"/>
            <a:ext cx="2355176" cy="2355176"/>
          </a:xfrm>
          <a:prstGeom prst="ellipse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3DB14EB-24CD-4BF8-8E5B-3C19285BEF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t="502" r="15123" b="-502"/>
          <a:stretch/>
        </p:blipFill>
        <p:spPr>
          <a:xfrm>
            <a:off x="2447279" y="725904"/>
            <a:ext cx="2355178" cy="2355178"/>
          </a:xfrm>
          <a:prstGeom prst="ellipse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F4A7777-A379-492A-A046-7C8F49A1C87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4150350" y="2599330"/>
            <a:ext cx="2355177" cy="23551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3119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FB0A8FA-FBA9-49FC-843F-0C2610AC31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0" r="11500"/>
          <a:stretch/>
        </p:blipFill>
        <p:spPr>
          <a:xfrm>
            <a:off x="6150329" y="2134504"/>
            <a:ext cx="2662535" cy="2662535"/>
          </a:xfrm>
          <a:prstGeom prst="ellipse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891AD4C-6015-4387-8140-9C0E3FD7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A0DF-CBC2-674B-ABF2-6581B22A5803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62F51C-2F55-4A3C-B486-DF21E23BE528}"/>
              </a:ext>
            </a:extLst>
          </p:cNvPr>
          <p:cNvSpPr txBox="1"/>
          <p:nvPr/>
        </p:nvSpPr>
        <p:spPr>
          <a:xfrm>
            <a:off x="471742" y="140943"/>
            <a:ext cx="10937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375C"/>
                </a:solidFill>
                <a:effectLst/>
              </a:rPr>
              <a:t>Конкурсы профессионального мастерства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324F0F-8E48-416B-AF3A-5C014DBB8BDC}"/>
              </a:ext>
            </a:extLst>
          </p:cNvPr>
          <p:cNvSpPr txBox="1"/>
          <p:nvPr/>
        </p:nvSpPr>
        <p:spPr>
          <a:xfrm flipH="1">
            <a:off x="372782" y="1374715"/>
            <a:ext cx="5852987" cy="424731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004A93"/>
                </a:solidFill>
              </a:rPr>
              <a:t>Среди сотрудников предприятий и студентов: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«Лучший электромонтер»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«Лучший слесарь-ремонтник»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«Лучший флотатор»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004A93"/>
                </a:solidFill>
              </a:rPr>
              <a:t>Региональный чемпионат «Профессионалы»: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"Веб-технологии" 1,2,3 места;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"Организация экскурсионных услуг" 1,2,3 места; 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"Администрирование отеля" - 2 место;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"Электромонтаж" - 3 место;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"Администрирование баз данных" - 2 место (</a:t>
            </a:r>
            <a:r>
              <a:rPr lang="ru-RU" dirty="0" err="1">
                <a:solidFill>
                  <a:srgbClr val="002060"/>
                </a:solidFill>
              </a:rPr>
              <a:t>Абилимпикс</a:t>
            </a:r>
            <a:r>
              <a:rPr lang="ru-RU" dirty="0">
                <a:solidFill>
                  <a:srgbClr val="002060"/>
                </a:solidFill>
              </a:rPr>
              <a:t>).</a:t>
            </a:r>
            <a:endParaRPr lang="ru-RU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004A93"/>
                </a:solidFill>
              </a:rPr>
              <a:t>Международная выставка-форум «Россия» на ВДНХ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004A93"/>
                </a:solidFill>
              </a:rPr>
              <a:t>Всемирный конкурс навыков профессиональных вузов 2024 года по специальности «Гостиничное дело» – 2 место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6CB6757-19D4-4B7E-9C91-63FC2C8DF5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9561597" y="136525"/>
            <a:ext cx="2338625" cy="2338625"/>
          </a:xfrm>
          <a:prstGeom prst="ellipse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AF57F35-E2A7-4D0B-9131-69B1CEDA79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7" t="-144" r="9653" b="144"/>
          <a:stretch/>
        </p:blipFill>
        <p:spPr>
          <a:xfrm>
            <a:off x="7089954" y="422624"/>
            <a:ext cx="2401045" cy="2401045"/>
          </a:xfrm>
          <a:prstGeom prst="ellipse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51E7AF8-54E5-467D-90BB-736ED793B4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9340782" y="2287824"/>
            <a:ext cx="2662534" cy="2662534"/>
          </a:xfrm>
          <a:prstGeom prst="ellipse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961D901-792E-4699-9F5A-18F3C470BF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" t="-202" r="43879" b="202"/>
          <a:stretch/>
        </p:blipFill>
        <p:spPr>
          <a:xfrm>
            <a:off x="7803831" y="4034332"/>
            <a:ext cx="2451025" cy="245102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6513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61773B9-820D-4E61-B4FD-D7CB6D10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A0DF-CBC2-674B-ABF2-6581B22A5803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09E272-C335-488D-AFA8-7F068A3B45C5}"/>
              </a:ext>
            </a:extLst>
          </p:cNvPr>
          <p:cNvSpPr txBox="1"/>
          <p:nvPr/>
        </p:nvSpPr>
        <p:spPr>
          <a:xfrm>
            <a:off x="471742" y="140943"/>
            <a:ext cx="10937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375C"/>
                </a:solidFill>
                <a:effectLst/>
              </a:rPr>
              <a:t>Вовлеченность студентов 2022-2024г.г.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CB220F-DFE7-44C0-A7E0-CF96E0E1D065}"/>
              </a:ext>
            </a:extLst>
          </p:cNvPr>
          <p:cNvSpPr txBox="1"/>
          <p:nvPr/>
        </p:nvSpPr>
        <p:spPr>
          <a:xfrm flipH="1">
            <a:off x="266729" y="934196"/>
            <a:ext cx="6708403" cy="16312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4A93"/>
                </a:solidFill>
              </a:rPr>
              <a:t>Студенческие сообщества – 10</a:t>
            </a:r>
          </a:p>
          <a:p>
            <a:r>
              <a:rPr lang="ru-RU" sz="2000" b="1" dirty="0">
                <a:solidFill>
                  <a:srgbClr val="004A93"/>
                </a:solidFill>
              </a:rPr>
              <a:t>	Спортивный клуб «Крылья Терема»</a:t>
            </a:r>
          </a:p>
          <a:p>
            <a:r>
              <a:rPr lang="ru-RU" sz="2000" b="1" dirty="0">
                <a:solidFill>
                  <a:srgbClr val="004A93"/>
                </a:solidFill>
              </a:rPr>
              <a:t>			          «Движение Первых»</a:t>
            </a:r>
          </a:p>
          <a:p>
            <a:pPr marL="342900" indent="-342900">
              <a:buFont typeface="+mj-lt"/>
              <a:buAutoNum type="arabicPeriod"/>
            </a:pPr>
            <a:endParaRPr lang="ru-RU" sz="2000" b="1" dirty="0">
              <a:solidFill>
                <a:srgbClr val="004A93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sz="2000" b="1" dirty="0">
              <a:solidFill>
                <a:srgbClr val="004A9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DC6338-CA6F-4AC7-9DD4-BD980095A837}"/>
              </a:ext>
            </a:extLst>
          </p:cNvPr>
          <p:cNvSpPr txBox="1"/>
          <p:nvPr/>
        </p:nvSpPr>
        <p:spPr>
          <a:xfrm flipH="1">
            <a:off x="351428" y="2397185"/>
            <a:ext cx="3453449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4A93"/>
                </a:solidFill>
              </a:rPr>
              <a:t>Участие в олимпиадах и НПК: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4A93"/>
                </a:solidFill>
              </a:rPr>
              <a:t>международные – 22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4A93"/>
                </a:solidFill>
              </a:rPr>
              <a:t>всероссийский – 30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4A93"/>
                </a:solidFill>
              </a:rPr>
              <a:t>региональный – 12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738844-58EE-46ED-B9FC-777F8A96B724}"/>
              </a:ext>
            </a:extLst>
          </p:cNvPr>
          <p:cNvSpPr txBox="1"/>
          <p:nvPr/>
        </p:nvSpPr>
        <p:spPr>
          <a:xfrm flipH="1">
            <a:off x="342543" y="4000996"/>
            <a:ext cx="501465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4A93"/>
                </a:solidFill>
              </a:rPr>
              <a:t>Социально-воспитательные акции – 220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E34458-4390-411D-86B0-2E7CB7AB5DFD}"/>
              </a:ext>
            </a:extLst>
          </p:cNvPr>
          <p:cNvSpPr txBox="1"/>
          <p:nvPr/>
        </p:nvSpPr>
        <p:spPr>
          <a:xfrm flipH="1">
            <a:off x="347754" y="4617145"/>
            <a:ext cx="5688114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4A93"/>
                </a:solidFill>
              </a:rPr>
              <a:t>Профориентационные мероприятия – 149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82DFC27-24C8-4BBF-9E40-66EE27C18C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6413002" y="3865180"/>
            <a:ext cx="2673732" cy="2673732"/>
          </a:xfrm>
          <a:prstGeom prst="ellipse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7C7E9F-09CC-4309-9A58-128F479D23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8" t="-956" r="3041" b="956"/>
          <a:stretch/>
        </p:blipFill>
        <p:spPr>
          <a:xfrm>
            <a:off x="6529269" y="658236"/>
            <a:ext cx="2770764" cy="2770764"/>
          </a:xfrm>
          <a:prstGeom prst="ellipse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C48399-578C-4B48-8A9A-AEB5369A5B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6" b="12486"/>
          <a:stretch/>
        </p:blipFill>
        <p:spPr>
          <a:xfrm>
            <a:off x="8524604" y="2283947"/>
            <a:ext cx="3189497" cy="318949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7842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11D1B02-52E3-4338-9558-A710DCF4E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A0DF-CBC2-674B-ABF2-6581B22A5803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6776C4-9E1E-4758-A82F-0FCDB864103F}"/>
              </a:ext>
            </a:extLst>
          </p:cNvPr>
          <p:cNvSpPr txBox="1"/>
          <p:nvPr/>
        </p:nvSpPr>
        <p:spPr>
          <a:xfrm>
            <a:off x="471742" y="140943"/>
            <a:ext cx="10937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375C"/>
                </a:solidFill>
                <a:effectLst/>
              </a:rPr>
              <a:t>Презентация Программы «Кадры для ФосАгро!»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509DF5-833B-4722-9280-501E103707AE}"/>
              </a:ext>
            </a:extLst>
          </p:cNvPr>
          <p:cNvSpPr txBox="1"/>
          <p:nvPr/>
        </p:nvSpPr>
        <p:spPr>
          <a:xfrm flipH="1">
            <a:off x="458169" y="1548461"/>
            <a:ext cx="5852987" cy="20313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b="1" dirty="0">
                <a:solidFill>
                  <a:srgbClr val="004A93"/>
                </a:solidFill>
              </a:rPr>
              <a:t>Публикации статей, позиционирующих опыт компании «ФосАгро» – </a:t>
            </a:r>
            <a:r>
              <a:rPr lang="ru-RU" sz="2000" b="1" dirty="0">
                <a:solidFill>
                  <a:srgbClr val="C00000"/>
                </a:solidFill>
              </a:rPr>
              <a:t>27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b="1" dirty="0">
                <a:solidFill>
                  <a:srgbClr val="004A93"/>
                </a:solidFill>
              </a:rPr>
              <a:t>Презентация опыта на конференциях – </a:t>
            </a:r>
            <a:r>
              <a:rPr lang="ru-RU" sz="2000" b="1" dirty="0">
                <a:solidFill>
                  <a:srgbClr val="C00000"/>
                </a:solidFill>
              </a:rPr>
              <a:t>21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b="1" dirty="0">
                <a:solidFill>
                  <a:srgbClr val="004A93"/>
                </a:solidFill>
              </a:rPr>
              <a:t>Открытые лекции в рамках проекта «Российское общество «Знание» – </a:t>
            </a:r>
            <a:r>
              <a:rPr lang="ru-RU" sz="2000" b="1" dirty="0">
                <a:solidFill>
                  <a:srgbClr val="C00000"/>
                </a:solidFill>
              </a:rPr>
              <a:t>16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b="1" dirty="0">
                <a:solidFill>
                  <a:srgbClr val="004A93"/>
                </a:solidFill>
              </a:rPr>
              <a:t>Освещение Программы в СМИ – </a:t>
            </a:r>
            <a:r>
              <a:rPr lang="ru-RU" sz="2600" b="1" dirty="0">
                <a:solidFill>
                  <a:srgbClr val="C00000"/>
                </a:solidFill>
              </a:rPr>
              <a:t>1449</a:t>
            </a:r>
            <a:r>
              <a:rPr lang="ru-RU" sz="2600" b="1" dirty="0">
                <a:solidFill>
                  <a:srgbClr val="004A93"/>
                </a:solidFill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733AA9-7B4E-4B8C-8746-9C1DBA0838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4" b="4774"/>
          <a:stretch/>
        </p:blipFill>
        <p:spPr>
          <a:xfrm>
            <a:off x="8575707" y="3186121"/>
            <a:ext cx="3203715" cy="3203715"/>
          </a:xfrm>
          <a:prstGeom prst="ellipse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759C56-BA09-478E-892C-AB2F4136CC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4" r="12766"/>
          <a:stretch/>
        </p:blipFill>
        <p:spPr>
          <a:xfrm>
            <a:off x="5321574" y="3579786"/>
            <a:ext cx="2886437" cy="2886437"/>
          </a:xfrm>
          <a:prstGeom prst="ellipse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1BEFF0B-D474-4D13-AD88-B49275FFAA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9" b="8359"/>
          <a:stretch/>
        </p:blipFill>
        <p:spPr>
          <a:xfrm>
            <a:off x="6678852" y="701623"/>
            <a:ext cx="3032052" cy="303205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1554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E9D14A-7003-40BD-A5F9-F9C4C6F692A8}"/>
              </a:ext>
            </a:extLst>
          </p:cNvPr>
          <p:cNvSpPr txBox="1"/>
          <p:nvPr/>
        </p:nvSpPr>
        <p:spPr>
          <a:xfrm>
            <a:off x="471742" y="140943"/>
            <a:ext cx="10937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375C"/>
                </a:solidFill>
                <a:effectLst/>
              </a:rPr>
              <a:t>Награды, стипендии, поощрения 2022-2024 </a:t>
            </a:r>
            <a:r>
              <a:rPr lang="ru-RU" sz="2800" b="1" u="sng" dirty="0" err="1">
                <a:solidFill>
                  <a:srgbClr val="00375C"/>
                </a:solidFill>
                <a:effectLst/>
              </a:rPr>
              <a:t>г.г</a:t>
            </a:r>
            <a:r>
              <a:rPr lang="ru-RU" sz="2800" b="1" u="sng" dirty="0">
                <a:solidFill>
                  <a:srgbClr val="00375C"/>
                </a:solidFill>
                <a:effectLst/>
              </a:rPr>
              <a:t>.</a:t>
            </a:r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AF48F3B7-C205-4901-B327-5B71DEEA19D5}"/>
              </a:ext>
            </a:extLst>
          </p:cNvPr>
          <p:cNvSpPr/>
          <p:nvPr/>
        </p:nvSpPr>
        <p:spPr>
          <a:xfrm>
            <a:off x="732212" y="1204212"/>
            <a:ext cx="7200000" cy="648000"/>
          </a:xfrm>
          <a:custGeom>
            <a:avLst/>
            <a:gdLst>
              <a:gd name="connsiteX0" fmla="*/ 0 w 5319419"/>
              <a:gd name="connsiteY0" fmla="*/ 0 h 765046"/>
              <a:gd name="connsiteX1" fmla="*/ 4936896 w 5319419"/>
              <a:gd name="connsiteY1" fmla="*/ 0 h 765046"/>
              <a:gd name="connsiteX2" fmla="*/ 5319419 w 5319419"/>
              <a:gd name="connsiteY2" fmla="*/ 382523 h 765046"/>
              <a:gd name="connsiteX3" fmla="*/ 4936896 w 5319419"/>
              <a:gd name="connsiteY3" fmla="*/ 765046 h 765046"/>
              <a:gd name="connsiteX4" fmla="*/ 0 w 5319419"/>
              <a:gd name="connsiteY4" fmla="*/ 765046 h 765046"/>
              <a:gd name="connsiteX5" fmla="*/ 0 w 5319419"/>
              <a:gd name="connsiteY5" fmla="*/ 0 h 76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9419" h="765046">
                <a:moveTo>
                  <a:pt x="5319419" y="765045"/>
                </a:moveTo>
                <a:lnTo>
                  <a:pt x="382523" y="765045"/>
                </a:lnTo>
                <a:lnTo>
                  <a:pt x="0" y="382523"/>
                </a:lnTo>
                <a:lnTo>
                  <a:pt x="382523" y="1"/>
                </a:lnTo>
                <a:lnTo>
                  <a:pt x="5319419" y="1"/>
                </a:lnTo>
                <a:lnTo>
                  <a:pt x="5319419" y="765045"/>
                </a:lnTo>
                <a:close/>
              </a:path>
            </a:pathLst>
          </a:custGeom>
          <a:solidFill>
            <a:schemeClr val="lt1">
              <a:hueOff val="0"/>
              <a:satOff val="0"/>
              <a:lumOff val="0"/>
              <a:alpha val="86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3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78585" tIns="68581" rIns="128016" bIns="68581" numCol="1" spcCol="1270" anchor="ctr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rgbClr val="C00000"/>
                </a:solidFill>
              </a:rPr>
              <a:t>Стипендия Правительства РФ</a:t>
            </a:r>
          </a:p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</a:rPr>
              <a:t>17</a:t>
            </a:r>
            <a:r>
              <a:rPr lang="ru-RU" sz="1800" b="1" kern="1200" dirty="0">
                <a:solidFill>
                  <a:srgbClr val="002060"/>
                </a:solidFill>
              </a:rPr>
              <a:t> чел. по 5 600 руб.</a:t>
            </a:r>
            <a:endParaRPr lang="ru-RU" sz="1800" kern="1200" dirty="0">
              <a:solidFill>
                <a:srgbClr val="002060"/>
              </a:solidFill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B7BD32C9-7674-4928-B792-7E29B41100EC}"/>
              </a:ext>
            </a:extLst>
          </p:cNvPr>
          <p:cNvSpPr/>
          <p:nvPr/>
        </p:nvSpPr>
        <p:spPr>
          <a:xfrm>
            <a:off x="3274354" y="4469144"/>
            <a:ext cx="7200000" cy="648000"/>
          </a:xfrm>
          <a:custGeom>
            <a:avLst/>
            <a:gdLst>
              <a:gd name="connsiteX0" fmla="*/ 0 w 5319419"/>
              <a:gd name="connsiteY0" fmla="*/ 0 h 1208412"/>
              <a:gd name="connsiteX1" fmla="*/ 4715213 w 5319419"/>
              <a:gd name="connsiteY1" fmla="*/ 0 h 1208412"/>
              <a:gd name="connsiteX2" fmla="*/ 5319419 w 5319419"/>
              <a:gd name="connsiteY2" fmla="*/ 604206 h 1208412"/>
              <a:gd name="connsiteX3" fmla="*/ 4715213 w 5319419"/>
              <a:gd name="connsiteY3" fmla="*/ 1208412 h 1208412"/>
              <a:gd name="connsiteX4" fmla="*/ 0 w 5319419"/>
              <a:gd name="connsiteY4" fmla="*/ 1208412 h 1208412"/>
              <a:gd name="connsiteX5" fmla="*/ 0 w 5319419"/>
              <a:gd name="connsiteY5" fmla="*/ 0 h 120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9419" h="1208412">
                <a:moveTo>
                  <a:pt x="5319419" y="1208411"/>
                </a:moveTo>
                <a:lnTo>
                  <a:pt x="604206" y="1208411"/>
                </a:lnTo>
                <a:lnTo>
                  <a:pt x="0" y="604206"/>
                </a:lnTo>
                <a:lnTo>
                  <a:pt x="604206" y="1"/>
                </a:lnTo>
                <a:lnTo>
                  <a:pt x="5319419" y="1"/>
                </a:lnTo>
                <a:lnTo>
                  <a:pt x="5319419" y="1208411"/>
                </a:lnTo>
                <a:close/>
              </a:path>
            </a:pathLst>
          </a:custGeom>
          <a:solidFill>
            <a:schemeClr val="lt1">
              <a:hueOff val="0"/>
              <a:satOff val="0"/>
              <a:lumOff val="0"/>
              <a:alpha val="86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3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9427" tIns="68581" rIns="128016" bIns="68580" numCol="1" spcCol="1270" anchor="ctr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rgbClr val="C00000"/>
                </a:solidFill>
              </a:rPr>
              <a:t>Именная (ежемесячная)  стипендия губернатора</a:t>
            </a:r>
          </a:p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rgbClr val="002060"/>
                </a:solidFill>
              </a:rPr>
              <a:t>42 чел. по 10 000 руб.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AF56DF3D-44E3-4A4D-87DE-4800EAAE8205}"/>
              </a:ext>
            </a:extLst>
          </p:cNvPr>
          <p:cNvSpPr/>
          <p:nvPr/>
        </p:nvSpPr>
        <p:spPr>
          <a:xfrm>
            <a:off x="1766561" y="2836678"/>
            <a:ext cx="7200000" cy="648000"/>
          </a:xfrm>
          <a:custGeom>
            <a:avLst/>
            <a:gdLst>
              <a:gd name="connsiteX0" fmla="*/ 0 w 5319419"/>
              <a:gd name="connsiteY0" fmla="*/ 0 h 1085442"/>
              <a:gd name="connsiteX1" fmla="*/ 4776698 w 5319419"/>
              <a:gd name="connsiteY1" fmla="*/ 0 h 1085442"/>
              <a:gd name="connsiteX2" fmla="*/ 5319419 w 5319419"/>
              <a:gd name="connsiteY2" fmla="*/ 542721 h 1085442"/>
              <a:gd name="connsiteX3" fmla="*/ 4776698 w 5319419"/>
              <a:gd name="connsiteY3" fmla="*/ 1085442 h 1085442"/>
              <a:gd name="connsiteX4" fmla="*/ 0 w 5319419"/>
              <a:gd name="connsiteY4" fmla="*/ 1085442 h 1085442"/>
              <a:gd name="connsiteX5" fmla="*/ 0 w 5319419"/>
              <a:gd name="connsiteY5" fmla="*/ 0 h 108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9419" h="1085442">
                <a:moveTo>
                  <a:pt x="5319419" y="1085441"/>
                </a:moveTo>
                <a:lnTo>
                  <a:pt x="542721" y="1085441"/>
                </a:lnTo>
                <a:lnTo>
                  <a:pt x="0" y="542721"/>
                </a:lnTo>
                <a:lnTo>
                  <a:pt x="542721" y="1"/>
                </a:lnTo>
                <a:lnTo>
                  <a:pt x="5319419" y="1"/>
                </a:lnTo>
                <a:lnTo>
                  <a:pt x="5319419" y="1085441"/>
                </a:lnTo>
                <a:close/>
              </a:path>
            </a:pathLst>
          </a:custGeom>
          <a:solidFill>
            <a:schemeClr val="lt1">
              <a:hueOff val="0"/>
              <a:satOff val="0"/>
              <a:lumOff val="0"/>
              <a:alpha val="86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3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8684" tIns="68581" rIns="128016" bIns="68580" numCol="1" spcCol="1270" anchor="ctr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rgbClr val="C00000"/>
                </a:solidFill>
              </a:rPr>
              <a:t>Именная (единовременная) </a:t>
            </a:r>
            <a:r>
              <a:rPr lang="ru-RU" b="1" dirty="0">
                <a:solidFill>
                  <a:srgbClr val="C00000"/>
                </a:solidFill>
              </a:rPr>
              <a:t>с</a:t>
            </a:r>
            <a:r>
              <a:rPr lang="ru-RU" sz="1800" b="1" kern="1200" dirty="0">
                <a:solidFill>
                  <a:srgbClr val="C00000"/>
                </a:solidFill>
              </a:rPr>
              <a:t>типендия губернатора</a:t>
            </a:r>
          </a:p>
          <a:p>
            <a:pPr lvl="0" algn="ctr" defTabSz="800100">
              <a:spcBef>
                <a:spcPct val="0"/>
              </a:spcBef>
            </a:pPr>
            <a:r>
              <a:rPr lang="ru-RU" b="1" dirty="0">
                <a:solidFill>
                  <a:srgbClr val="002060"/>
                </a:solidFill>
              </a:rPr>
              <a:t>7 чел. по 37 </a:t>
            </a:r>
            <a:r>
              <a:rPr lang="ru-RU" sz="1800" b="1" kern="1200" dirty="0">
                <a:solidFill>
                  <a:srgbClr val="002060"/>
                </a:solidFill>
              </a:rPr>
              <a:t>000 руб. </a:t>
            </a:r>
            <a:endParaRPr lang="ru-RU" sz="1800" kern="1200" dirty="0">
              <a:solidFill>
                <a:srgbClr val="002060"/>
              </a:solidFill>
            </a:endParaRP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770B7761-1237-4827-BCA3-3CFD6CC084B5}"/>
              </a:ext>
            </a:extLst>
          </p:cNvPr>
          <p:cNvSpPr/>
          <p:nvPr/>
        </p:nvSpPr>
        <p:spPr>
          <a:xfrm>
            <a:off x="2472231" y="3652911"/>
            <a:ext cx="7200000" cy="648000"/>
          </a:xfrm>
          <a:custGeom>
            <a:avLst/>
            <a:gdLst>
              <a:gd name="connsiteX0" fmla="*/ 0 w 5302159"/>
              <a:gd name="connsiteY0" fmla="*/ 0 h 1297325"/>
              <a:gd name="connsiteX1" fmla="*/ 4653497 w 5302159"/>
              <a:gd name="connsiteY1" fmla="*/ 0 h 1297325"/>
              <a:gd name="connsiteX2" fmla="*/ 5302159 w 5302159"/>
              <a:gd name="connsiteY2" fmla="*/ 648663 h 1297325"/>
              <a:gd name="connsiteX3" fmla="*/ 4653497 w 5302159"/>
              <a:gd name="connsiteY3" fmla="*/ 1297325 h 1297325"/>
              <a:gd name="connsiteX4" fmla="*/ 0 w 5302159"/>
              <a:gd name="connsiteY4" fmla="*/ 1297325 h 1297325"/>
              <a:gd name="connsiteX5" fmla="*/ 0 w 5302159"/>
              <a:gd name="connsiteY5" fmla="*/ 0 h 129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02159" h="1297325">
                <a:moveTo>
                  <a:pt x="5302159" y="1297324"/>
                </a:moveTo>
                <a:lnTo>
                  <a:pt x="648662" y="1297324"/>
                </a:lnTo>
                <a:lnTo>
                  <a:pt x="0" y="648662"/>
                </a:lnTo>
                <a:lnTo>
                  <a:pt x="648662" y="1"/>
                </a:lnTo>
                <a:lnTo>
                  <a:pt x="5302159" y="1"/>
                </a:lnTo>
                <a:lnTo>
                  <a:pt x="5302159" y="1297324"/>
                </a:lnTo>
                <a:close/>
              </a:path>
            </a:pathLst>
          </a:custGeom>
          <a:solidFill>
            <a:schemeClr val="lt1">
              <a:hueOff val="0"/>
              <a:satOff val="0"/>
              <a:lumOff val="0"/>
              <a:alpha val="86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3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1655" tIns="68581" rIns="128017" bIns="68580" numCol="1" spcCol="1270" anchor="ctr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rgbClr val="C00000"/>
                </a:solidFill>
              </a:rPr>
              <a:t>Специальная </a:t>
            </a:r>
            <a:r>
              <a:rPr lang="ru-RU" b="1" dirty="0">
                <a:solidFill>
                  <a:srgbClr val="C00000"/>
                </a:solidFill>
              </a:rPr>
              <a:t>с</a:t>
            </a:r>
            <a:r>
              <a:rPr lang="ru-RU" sz="1800" b="1" kern="1200" dirty="0">
                <a:solidFill>
                  <a:srgbClr val="C00000"/>
                </a:solidFill>
              </a:rPr>
              <a:t>типендия губернатора</a:t>
            </a:r>
          </a:p>
          <a:p>
            <a:pPr lvl="0" algn="ctr" defTabSz="800100">
              <a:spcBef>
                <a:spcPct val="0"/>
              </a:spcBef>
            </a:pPr>
            <a:r>
              <a:rPr lang="ru-RU" b="1" dirty="0">
                <a:solidFill>
                  <a:srgbClr val="002060"/>
                </a:solidFill>
              </a:rPr>
              <a:t>20 чел. по </a:t>
            </a:r>
            <a:r>
              <a:rPr lang="ru-RU" sz="1800" b="1" kern="1200" dirty="0">
                <a:solidFill>
                  <a:srgbClr val="002060"/>
                </a:solidFill>
              </a:rPr>
              <a:t>15 000 руб. </a:t>
            </a:r>
            <a:endParaRPr lang="ru-RU" sz="1800" kern="1200" dirty="0">
              <a:solidFill>
                <a:srgbClr val="002060"/>
              </a:solidFill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4B5B6FD3-C393-42EE-874E-16AA497A8233}"/>
              </a:ext>
            </a:extLst>
          </p:cNvPr>
          <p:cNvSpPr/>
          <p:nvPr/>
        </p:nvSpPr>
        <p:spPr>
          <a:xfrm>
            <a:off x="1148454" y="2020445"/>
            <a:ext cx="7200000" cy="648000"/>
          </a:xfrm>
          <a:custGeom>
            <a:avLst/>
            <a:gdLst>
              <a:gd name="connsiteX0" fmla="*/ 0 w 5344412"/>
              <a:gd name="connsiteY0" fmla="*/ 0 h 995076"/>
              <a:gd name="connsiteX1" fmla="*/ 4846874 w 5344412"/>
              <a:gd name="connsiteY1" fmla="*/ 0 h 995076"/>
              <a:gd name="connsiteX2" fmla="*/ 5344412 w 5344412"/>
              <a:gd name="connsiteY2" fmla="*/ 497538 h 995076"/>
              <a:gd name="connsiteX3" fmla="*/ 4846874 w 5344412"/>
              <a:gd name="connsiteY3" fmla="*/ 995076 h 995076"/>
              <a:gd name="connsiteX4" fmla="*/ 0 w 5344412"/>
              <a:gd name="connsiteY4" fmla="*/ 995076 h 995076"/>
              <a:gd name="connsiteX5" fmla="*/ 0 w 5344412"/>
              <a:gd name="connsiteY5" fmla="*/ 0 h 99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4412" h="995076">
                <a:moveTo>
                  <a:pt x="5344412" y="995075"/>
                </a:moveTo>
                <a:lnTo>
                  <a:pt x="497538" y="995075"/>
                </a:lnTo>
                <a:lnTo>
                  <a:pt x="0" y="497538"/>
                </a:lnTo>
                <a:lnTo>
                  <a:pt x="497538" y="1"/>
                </a:lnTo>
                <a:lnTo>
                  <a:pt x="5344412" y="1"/>
                </a:lnTo>
                <a:lnTo>
                  <a:pt x="5344412" y="995075"/>
                </a:lnTo>
                <a:close/>
              </a:path>
            </a:pathLst>
          </a:custGeom>
          <a:solidFill>
            <a:schemeClr val="lt1">
              <a:hueOff val="0"/>
              <a:satOff val="0"/>
              <a:lumOff val="0"/>
              <a:alpha val="86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3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6093" tIns="68581" rIns="128017" bIns="68580" numCol="1" spcCol="1270" anchor="ctr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rgbClr val="C00000"/>
                </a:solidFill>
              </a:rPr>
              <a:t>Именная стипендия губернатора одаренным детям и молодежи</a:t>
            </a:r>
          </a:p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rgbClr val="002060"/>
                </a:solidFill>
              </a:rPr>
              <a:t>1 чел. </a:t>
            </a:r>
            <a:r>
              <a:rPr lang="ru-RU" b="1" dirty="0">
                <a:solidFill>
                  <a:srgbClr val="002060"/>
                </a:solidFill>
              </a:rPr>
              <a:t> -</a:t>
            </a:r>
            <a:r>
              <a:rPr lang="ru-RU" sz="1800" b="1" kern="1200" dirty="0">
                <a:solidFill>
                  <a:srgbClr val="002060"/>
                </a:solidFill>
              </a:rPr>
              <a:t> 100 000 руб.</a:t>
            </a:r>
            <a:endParaRPr lang="ru-RU" sz="1800" kern="1200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Лента">
            <a:extLst>
              <a:ext uri="{FF2B5EF4-FFF2-40B4-BE49-F238E27FC236}">
                <a16:creationId xmlns:a16="http://schemas.microsoft.com/office/drawing/2014/main" id="{8FBFE322-BB9F-4C1A-A322-95E66AE882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215" y="1286399"/>
            <a:ext cx="769994" cy="758334"/>
          </a:xfrm>
          <a:prstGeom prst="rect">
            <a:avLst/>
          </a:prstGeom>
        </p:spPr>
      </p:pic>
      <p:pic>
        <p:nvPicPr>
          <p:cNvPr id="13" name="Рисунок 12" descr="Лента">
            <a:extLst>
              <a:ext uri="{FF2B5EF4-FFF2-40B4-BE49-F238E27FC236}">
                <a16:creationId xmlns:a16="http://schemas.microsoft.com/office/drawing/2014/main" id="{054B8DC0-EF9B-47A8-A678-0B165DC5F7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603" y="2098490"/>
            <a:ext cx="769994" cy="758334"/>
          </a:xfrm>
          <a:prstGeom prst="rect">
            <a:avLst/>
          </a:prstGeom>
        </p:spPr>
      </p:pic>
      <p:pic>
        <p:nvPicPr>
          <p:cNvPr id="14" name="Рисунок 13" descr="Лента">
            <a:extLst>
              <a:ext uri="{FF2B5EF4-FFF2-40B4-BE49-F238E27FC236}">
                <a16:creationId xmlns:a16="http://schemas.microsoft.com/office/drawing/2014/main" id="{0D3C95BC-49AB-46E8-803D-871541DAEB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1564" y="2889295"/>
            <a:ext cx="769994" cy="758334"/>
          </a:xfrm>
          <a:prstGeom prst="rect">
            <a:avLst/>
          </a:prstGeom>
        </p:spPr>
      </p:pic>
      <p:pic>
        <p:nvPicPr>
          <p:cNvPr id="15" name="Рисунок 14" descr="Лента">
            <a:extLst>
              <a:ext uri="{FF2B5EF4-FFF2-40B4-BE49-F238E27FC236}">
                <a16:creationId xmlns:a16="http://schemas.microsoft.com/office/drawing/2014/main" id="{8B5BE5FB-227C-4A00-B9B8-AE8E6BE8CE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34772" y="3697163"/>
            <a:ext cx="769994" cy="758334"/>
          </a:xfrm>
          <a:prstGeom prst="rect">
            <a:avLst/>
          </a:prstGeom>
        </p:spPr>
      </p:pic>
      <p:pic>
        <p:nvPicPr>
          <p:cNvPr id="16" name="Рисунок 15" descr="Лента">
            <a:extLst>
              <a:ext uri="{FF2B5EF4-FFF2-40B4-BE49-F238E27FC236}">
                <a16:creationId xmlns:a16="http://schemas.microsoft.com/office/drawing/2014/main" id="{E067CE92-B0AC-409F-835D-F693E73454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9357" y="4513396"/>
            <a:ext cx="769994" cy="758334"/>
          </a:xfrm>
          <a:prstGeom prst="rect">
            <a:avLst/>
          </a:prstGeom>
        </p:spPr>
      </p:pic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D56AF635-EF49-4978-A405-83D0E339D3B3}"/>
              </a:ext>
            </a:extLst>
          </p:cNvPr>
          <p:cNvSpPr/>
          <p:nvPr/>
        </p:nvSpPr>
        <p:spPr>
          <a:xfrm>
            <a:off x="4099605" y="5248580"/>
            <a:ext cx="7200000" cy="648000"/>
          </a:xfrm>
          <a:custGeom>
            <a:avLst/>
            <a:gdLst>
              <a:gd name="connsiteX0" fmla="*/ 0 w 5344412"/>
              <a:gd name="connsiteY0" fmla="*/ 0 h 995076"/>
              <a:gd name="connsiteX1" fmla="*/ 4846874 w 5344412"/>
              <a:gd name="connsiteY1" fmla="*/ 0 h 995076"/>
              <a:gd name="connsiteX2" fmla="*/ 5344412 w 5344412"/>
              <a:gd name="connsiteY2" fmla="*/ 497538 h 995076"/>
              <a:gd name="connsiteX3" fmla="*/ 4846874 w 5344412"/>
              <a:gd name="connsiteY3" fmla="*/ 995076 h 995076"/>
              <a:gd name="connsiteX4" fmla="*/ 0 w 5344412"/>
              <a:gd name="connsiteY4" fmla="*/ 995076 h 995076"/>
              <a:gd name="connsiteX5" fmla="*/ 0 w 5344412"/>
              <a:gd name="connsiteY5" fmla="*/ 0 h 99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4412" h="995076">
                <a:moveTo>
                  <a:pt x="5344412" y="995075"/>
                </a:moveTo>
                <a:lnTo>
                  <a:pt x="497538" y="995075"/>
                </a:lnTo>
                <a:lnTo>
                  <a:pt x="0" y="497538"/>
                </a:lnTo>
                <a:lnTo>
                  <a:pt x="497538" y="1"/>
                </a:lnTo>
                <a:lnTo>
                  <a:pt x="5344412" y="1"/>
                </a:lnTo>
                <a:lnTo>
                  <a:pt x="5344412" y="995075"/>
                </a:lnTo>
                <a:close/>
              </a:path>
            </a:pathLst>
          </a:custGeom>
          <a:solidFill>
            <a:schemeClr val="lt1">
              <a:hueOff val="0"/>
              <a:satOff val="0"/>
              <a:lumOff val="0"/>
              <a:alpha val="86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3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6093" tIns="68581" rIns="128017" bIns="68580" numCol="1" spcCol="1270" anchor="ctr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rgbClr val="C00000"/>
                </a:solidFill>
              </a:rPr>
              <a:t>Стипендия им. Н.П. Лаверова</a:t>
            </a:r>
          </a:p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rgbClr val="002060"/>
                </a:solidFill>
              </a:rPr>
              <a:t>120 чел. по 7 000 руб.</a:t>
            </a:r>
            <a:endParaRPr lang="ru-RU" sz="1800" kern="1200" dirty="0">
              <a:solidFill>
                <a:srgbClr val="002060"/>
              </a:solidFill>
            </a:endParaRPr>
          </a:p>
        </p:txBody>
      </p:sp>
      <p:pic>
        <p:nvPicPr>
          <p:cNvPr id="23" name="Рисунок 22" descr="Лента">
            <a:extLst>
              <a:ext uri="{FF2B5EF4-FFF2-40B4-BE49-F238E27FC236}">
                <a16:creationId xmlns:a16="http://schemas.microsoft.com/office/drawing/2014/main" id="{942555AA-A9AE-4D09-8D9F-DBD09BA0DF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0355" y="5311150"/>
            <a:ext cx="769994" cy="75833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308AF67-6D27-4597-A17A-43D9869167D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4" t="20504" r="21867"/>
          <a:stretch/>
        </p:blipFill>
        <p:spPr>
          <a:xfrm>
            <a:off x="8348454" y="930384"/>
            <a:ext cx="3630897" cy="189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6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6697852-9B27-49C2-B5AE-DB24871A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A0DF-CBC2-674B-ABF2-6581B22A5803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8BD52-26B2-4A92-84DB-E3FC96DBE897}"/>
              </a:ext>
            </a:extLst>
          </p:cNvPr>
          <p:cNvSpPr txBox="1"/>
          <p:nvPr/>
        </p:nvSpPr>
        <p:spPr>
          <a:xfrm>
            <a:off x="440568" y="133549"/>
            <a:ext cx="10937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>
                <a:solidFill>
                  <a:srgbClr val="00375C"/>
                </a:solidFill>
                <a:effectLst/>
              </a:rPr>
              <a:t>Ремонт и благоустройство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BCABD4-47AF-4917-946F-87AD139BB2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4" t="6528" r="17056" b="20575"/>
          <a:stretch/>
        </p:blipFill>
        <p:spPr>
          <a:xfrm>
            <a:off x="5103854" y="3870611"/>
            <a:ext cx="2963091" cy="216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77E55D-B1FC-4C02-A371-4912E2A4CB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2" r="11123"/>
          <a:stretch/>
        </p:blipFill>
        <p:spPr>
          <a:xfrm>
            <a:off x="1262589" y="3870611"/>
            <a:ext cx="3655878" cy="2160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52E9FEF-D808-47E9-8528-2754C46EEC4E}"/>
              </a:ext>
            </a:extLst>
          </p:cNvPr>
          <p:cNvSpPr/>
          <p:nvPr/>
        </p:nvSpPr>
        <p:spPr>
          <a:xfrm>
            <a:off x="195455" y="1222865"/>
            <a:ext cx="798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4A93"/>
                </a:solidFill>
              </a:rPr>
              <a:t>БЫЛО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EC6C161-80A1-4C9C-9515-CEA21746BE87}"/>
              </a:ext>
            </a:extLst>
          </p:cNvPr>
          <p:cNvSpPr/>
          <p:nvPr/>
        </p:nvSpPr>
        <p:spPr>
          <a:xfrm>
            <a:off x="215404" y="3814731"/>
            <a:ext cx="845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4A93"/>
                </a:solidFill>
              </a:rPr>
              <a:t>СТАЛО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C26337-C2B7-42F4-86CF-90828E2063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7" t="15590" r="3107"/>
          <a:stretch/>
        </p:blipFill>
        <p:spPr>
          <a:xfrm>
            <a:off x="8252332" y="3870611"/>
            <a:ext cx="3461454" cy="2160000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63408917-23E7-4F82-B024-44F026510297}"/>
              </a:ext>
            </a:extLst>
          </p:cNvPr>
          <p:cNvGrpSpPr/>
          <p:nvPr/>
        </p:nvGrpSpPr>
        <p:grpSpPr>
          <a:xfrm>
            <a:off x="1217495" y="1235129"/>
            <a:ext cx="10427570" cy="2160000"/>
            <a:chOff x="1300170" y="1103049"/>
            <a:chExt cx="10427570" cy="21600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F9C329A-2FB4-4D1A-AD60-7FFE27C591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205"/>
            <a:stretch/>
          </p:blipFill>
          <p:spPr>
            <a:xfrm>
              <a:off x="1300170" y="1103049"/>
              <a:ext cx="3655878" cy="2160000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ABC736F-4371-4FC6-BCB0-D39525CAB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1435" y="1103049"/>
              <a:ext cx="3241266" cy="2160000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BB13A8A6-C5B9-4B8F-A4F3-FA70C36E8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474" y="1103049"/>
              <a:ext cx="3241266" cy="2160000"/>
            </a:xfrm>
            <a:prstGeom prst="rect">
              <a:avLst/>
            </a:prstGeom>
          </p:spPr>
        </p:pic>
      </p:grp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7F8B3D8-88B0-46BB-920A-40DE7FCBFCFD}"/>
              </a:ext>
            </a:extLst>
          </p:cNvPr>
          <p:cNvSpPr/>
          <p:nvPr/>
        </p:nvSpPr>
        <p:spPr>
          <a:xfrm>
            <a:off x="2517308" y="727111"/>
            <a:ext cx="1056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4A93"/>
                </a:solidFill>
              </a:rPr>
              <a:t>столовая</a:t>
            </a:r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A4E17A9-733B-4166-910B-B56A0DFB986F}"/>
              </a:ext>
            </a:extLst>
          </p:cNvPr>
          <p:cNvSpPr/>
          <p:nvPr/>
        </p:nvSpPr>
        <p:spPr>
          <a:xfrm>
            <a:off x="5904511" y="698940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4A93"/>
                </a:solidFill>
              </a:rPr>
              <a:t>фойе</a:t>
            </a: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D7986B9-00F5-4BDC-A02E-1AA1C596878C}"/>
              </a:ext>
            </a:extLst>
          </p:cNvPr>
          <p:cNvSpPr/>
          <p:nvPr/>
        </p:nvSpPr>
        <p:spPr>
          <a:xfrm>
            <a:off x="9289003" y="725844"/>
            <a:ext cx="1379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4A93"/>
                </a:solidFill>
              </a:rPr>
              <a:t>актовый зал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A0DF-CBC2-674B-ABF2-6581B22A5803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2192000" cy="974912"/>
          </a:xfrm>
          <a:prstGeom prst="rect">
            <a:avLst/>
          </a:prstGeom>
          <a:solidFill>
            <a:srgbClr val="DBD6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1" b="1617"/>
          <a:stretch/>
        </p:blipFill>
        <p:spPr>
          <a:xfrm>
            <a:off x="0" y="809624"/>
            <a:ext cx="12192000" cy="61531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8254" y="71957"/>
            <a:ext cx="9386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83374B"/>
                </a:solidFill>
              </a:rPr>
              <a:t>Когда что-то зажигает твою душу, </a:t>
            </a:r>
          </a:p>
          <a:p>
            <a:pPr algn="ctr"/>
            <a:r>
              <a:rPr lang="ru-RU" sz="2400" b="1" i="1" dirty="0">
                <a:solidFill>
                  <a:srgbClr val="83374B"/>
                </a:solidFill>
              </a:rPr>
              <a:t>                                                                   всё становится возможным!</a:t>
            </a:r>
          </a:p>
        </p:txBody>
      </p:sp>
    </p:spTree>
    <p:extLst>
      <p:ext uri="{BB962C8B-B14F-4D97-AF65-F5344CB8AC3E}">
        <p14:creationId xmlns:p14="http://schemas.microsoft.com/office/powerpoint/2010/main" val="670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3043</TotalTime>
  <Words>506</Words>
  <Application>Microsoft Office PowerPoint</Application>
  <PresentationFormat>Широкоэкранный</PresentationFormat>
  <Paragraphs>127</Paragraphs>
  <Slides>11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Foco</vt:lpstr>
      <vt:lpstr>Times New Roman</vt:lpstr>
      <vt:lpstr>Wingdings</vt:lpstr>
      <vt:lpstr>Тема Office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Голубь</dc:creator>
  <cp:lastModifiedBy>Тимофей В. Хохлов</cp:lastModifiedBy>
  <cp:revision>368</cp:revision>
  <dcterms:created xsi:type="dcterms:W3CDTF">2023-10-17T01:27:08Z</dcterms:created>
  <dcterms:modified xsi:type="dcterms:W3CDTF">2025-07-22T06:32:44Z</dcterms:modified>
</cp:coreProperties>
</file>