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</p:sldIdLst>
  <p:sldSz cx="16256000" cy="9144000"/>
  <p:notesSz cx="9144000" cy="16256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2" d="100"/>
          <a:sy n="82" d="100"/>
        </p:scale>
        <p:origin x="55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21757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berpt.ru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berpt.ru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6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256000" cy="38100"/>
          </a:xfrm>
          <a:prstGeom prst="rect">
            <a:avLst/>
          </a:prstGeom>
          <a:solidFill>
            <a:srgbClr val="C8A45C"/>
          </a:solidFill>
          <a:ln/>
        </p:spPr>
      </p:sp>
      <p:sp>
        <p:nvSpPr>
          <p:cNvPr id="3" name="Shape 1"/>
          <p:cNvSpPr/>
          <p:nvPr/>
        </p:nvSpPr>
        <p:spPr>
          <a:xfrm>
            <a:off x="5588000" y="3937000"/>
            <a:ext cx="5080000" cy="25400"/>
          </a:xfrm>
          <a:prstGeom prst="rect">
            <a:avLst/>
          </a:prstGeom>
          <a:solidFill>
            <a:srgbClr val="C8A45C"/>
          </a:solidFill>
          <a:ln/>
        </p:spPr>
      </p:sp>
      <p:sp>
        <p:nvSpPr>
          <p:cNvPr id="4" name="Text 2"/>
          <p:cNvSpPr/>
          <p:nvPr/>
        </p:nvSpPr>
        <p:spPr>
          <a:xfrm>
            <a:off x="1270000" y="1905000"/>
            <a:ext cx="13716000" cy="177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420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Проект «Кадровый лифт:</a:t>
            </a:r>
            <a:endParaRPr lang="en-US" sz="4200" dirty="0"/>
          </a:p>
          <a:p>
            <a:pPr algn="ctr">
              <a:lnSpc>
                <a:spcPct val="120000"/>
              </a:lnSpc>
            </a:pPr>
            <a:r>
              <a:rPr lang="en-US" sz="420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от студента-практика к педагогу-наставнику»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2540000" y="4318000"/>
            <a:ext cx="111760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800" dirty="0">
                <a:solidFill>
                  <a:srgbClr val="C8A4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Номинация: Лидер повышения эффективности организации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2540000" y="4762500"/>
            <a:ext cx="11176000" cy="355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600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Подноминация: Развитие кадрового потенциала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2540000" y="5461000"/>
            <a:ext cx="11176000" cy="355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800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Березниковский политехнический техникум, Пермский край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6858000" y="7874000"/>
            <a:ext cx="2540000" cy="508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2800" dirty="0">
                <a:solidFill>
                  <a:srgbClr val="C8A4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2026</a:t>
            </a:r>
            <a:endParaRPr lang="en-US" sz="2800" dirty="0"/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0F1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256000" cy="38100"/>
          </a:xfrm>
          <a:prstGeom prst="rect">
            <a:avLst/>
          </a:prstGeom>
          <a:solidFill>
            <a:srgbClr val="C8A45C"/>
          </a:solidFill>
          <a:ln/>
        </p:spPr>
      </p:sp>
      <p:sp>
        <p:nvSpPr>
          <p:cNvPr id="3" name="Text 1"/>
          <p:cNvSpPr/>
          <p:nvPr/>
        </p:nvSpPr>
        <p:spPr>
          <a:xfrm>
            <a:off x="762000" y="444500"/>
            <a:ext cx="11430000" cy="5334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3000" dirty="0">
                <a:solidFill>
                  <a:srgbClr val="16213E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Что даёт проект обществу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762000" y="1041400"/>
            <a:ext cx="1016000" cy="38100"/>
          </a:xfrm>
          <a:prstGeom prst="rect">
            <a:avLst/>
          </a:prstGeom>
          <a:solidFill>
            <a:srgbClr val="C8A45C"/>
          </a:solidFill>
          <a:ln/>
        </p:spPr>
      </p:sp>
      <p:sp>
        <p:nvSpPr>
          <p:cNvPr id="5" name="Shape 3"/>
          <p:cNvSpPr/>
          <p:nvPr/>
        </p:nvSpPr>
        <p:spPr>
          <a:xfrm>
            <a:off x="762000" y="1460500"/>
            <a:ext cx="7112000" cy="127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4D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62000" y="1460500"/>
            <a:ext cx="63500" cy="1270000"/>
          </a:xfrm>
          <a:prstGeom prst="rect">
            <a:avLst/>
          </a:prstGeom>
          <a:solidFill>
            <a:srgbClr val="C8A45C"/>
          </a:solidFill>
          <a:ln/>
        </p:spPr>
      </p:sp>
      <p:sp>
        <p:nvSpPr>
          <p:cNvPr id="7" name="Shape 5"/>
          <p:cNvSpPr/>
          <p:nvPr/>
        </p:nvSpPr>
        <p:spPr>
          <a:xfrm>
            <a:off x="1016000" y="1778000"/>
            <a:ext cx="508000" cy="508000"/>
          </a:xfrm>
          <a:custGeom>
            <a:avLst/>
            <a:gdLst/>
            <a:ahLst/>
            <a:cxnLst/>
            <a:rect l="l" t="t" r="r" b="b"/>
            <a:pathLst>
              <a:path w="508000" h="508000">
                <a:moveTo>
                  <a:pt x="273617" y="-12898"/>
                </a:moveTo>
                <a:cubicBezTo>
                  <a:pt x="260690" y="-15180"/>
                  <a:pt x="247423" y="-15180"/>
                  <a:pt x="234496" y="-12898"/>
                </a:cubicBezTo>
                <a:lnTo>
                  <a:pt x="21885" y="24309"/>
                </a:lnTo>
                <a:cubicBezTo>
                  <a:pt x="9185" y="26491"/>
                  <a:pt x="0" y="36314"/>
                  <a:pt x="0" y="47625"/>
                </a:cubicBezTo>
                <a:cubicBezTo>
                  <a:pt x="0" y="57845"/>
                  <a:pt x="7371" y="66774"/>
                  <a:pt x="18143" y="70048"/>
                </a:cubicBezTo>
                <a:lnTo>
                  <a:pt x="18143" y="142875"/>
                </a:lnTo>
                <a:lnTo>
                  <a:pt x="340" y="220861"/>
                </a:lnTo>
                <a:cubicBezTo>
                  <a:pt x="113" y="221754"/>
                  <a:pt x="0" y="222746"/>
                  <a:pt x="0" y="223738"/>
                </a:cubicBezTo>
                <a:cubicBezTo>
                  <a:pt x="0" y="231676"/>
                  <a:pt x="7371" y="238224"/>
                  <a:pt x="16555" y="238224"/>
                </a:cubicBezTo>
                <a:lnTo>
                  <a:pt x="56129" y="238224"/>
                </a:lnTo>
                <a:cubicBezTo>
                  <a:pt x="65201" y="238224"/>
                  <a:pt x="72685" y="231775"/>
                  <a:pt x="72685" y="223738"/>
                </a:cubicBezTo>
                <a:cubicBezTo>
                  <a:pt x="72685" y="222746"/>
                  <a:pt x="72571" y="221853"/>
                  <a:pt x="72345" y="220861"/>
                </a:cubicBezTo>
                <a:lnTo>
                  <a:pt x="54429" y="142875"/>
                </a:lnTo>
                <a:lnTo>
                  <a:pt x="54429" y="76696"/>
                </a:lnTo>
                <a:lnTo>
                  <a:pt x="108857" y="86221"/>
                </a:lnTo>
                <a:lnTo>
                  <a:pt x="108857" y="142875"/>
                </a:lnTo>
                <a:cubicBezTo>
                  <a:pt x="108857" y="213023"/>
                  <a:pt x="173831" y="269875"/>
                  <a:pt x="254000" y="269875"/>
                </a:cubicBezTo>
                <a:cubicBezTo>
                  <a:pt x="334169" y="269875"/>
                  <a:pt x="399143" y="213023"/>
                  <a:pt x="399143" y="142875"/>
                </a:cubicBezTo>
                <a:lnTo>
                  <a:pt x="399143" y="86221"/>
                </a:lnTo>
                <a:lnTo>
                  <a:pt x="486115" y="71041"/>
                </a:lnTo>
                <a:cubicBezTo>
                  <a:pt x="498815" y="68759"/>
                  <a:pt x="508000" y="58936"/>
                  <a:pt x="508000" y="47625"/>
                </a:cubicBezTo>
                <a:cubicBezTo>
                  <a:pt x="508000" y="36314"/>
                  <a:pt x="498815" y="26491"/>
                  <a:pt x="486115" y="24309"/>
                </a:cubicBezTo>
                <a:lnTo>
                  <a:pt x="273617" y="-12898"/>
                </a:lnTo>
                <a:close/>
                <a:moveTo>
                  <a:pt x="254000" y="222250"/>
                </a:moveTo>
                <a:cubicBezTo>
                  <a:pt x="203880" y="222250"/>
                  <a:pt x="163286" y="186730"/>
                  <a:pt x="163286" y="142875"/>
                </a:cubicBezTo>
                <a:lnTo>
                  <a:pt x="344714" y="142875"/>
                </a:lnTo>
                <a:cubicBezTo>
                  <a:pt x="344714" y="186730"/>
                  <a:pt x="304120" y="222250"/>
                  <a:pt x="254000" y="222250"/>
                </a:cubicBezTo>
                <a:close/>
                <a:moveTo>
                  <a:pt x="136185" y="317599"/>
                </a:moveTo>
                <a:cubicBezTo>
                  <a:pt x="66562" y="345579"/>
                  <a:pt x="18143" y="407095"/>
                  <a:pt x="18143" y="478532"/>
                </a:cubicBezTo>
                <a:cubicBezTo>
                  <a:pt x="18143" y="494804"/>
                  <a:pt x="33224" y="508000"/>
                  <a:pt x="51821" y="508000"/>
                </a:cubicBezTo>
                <a:lnTo>
                  <a:pt x="226786" y="508000"/>
                </a:lnTo>
                <a:lnTo>
                  <a:pt x="226786" y="363141"/>
                </a:lnTo>
                <a:lnTo>
                  <a:pt x="161698" y="320477"/>
                </a:lnTo>
                <a:cubicBezTo>
                  <a:pt x="154328" y="315615"/>
                  <a:pt x="144463" y="314325"/>
                  <a:pt x="136071" y="317698"/>
                </a:cubicBezTo>
                <a:close/>
                <a:moveTo>
                  <a:pt x="281214" y="508000"/>
                </a:moveTo>
                <a:lnTo>
                  <a:pt x="456179" y="508000"/>
                </a:lnTo>
                <a:cubicBezTo>
                  <a:pt x="474776" y="508000"/>
                  <a:pt x="489857" y="494804"/>
                  <a:pt x="489857" y="478532"/>
                </a:cubicBezTo>
                <a:cubicBezTo>
                  <a:pt x="489857" y="407095"/>
                  <a:pt x="441438" y="345579"/>
                  <a:pt x="371815" y="317698"/>
                </a:cubicBezTo>
                <a:cubicBezTo>
                  <a:pt x="363424" y="314325"/>
                  <a:pt x="353559" y="315615"/>
                  <a:pt x="346188" y="320477"/>
                </a:cubicBezTo>
                <a:lnTo>
                  <a:pt x="281101" y="363141"/>
                </a:lnTo>
                <a:lnTo>
                  <a:pt x="281101" y="508000"/>
                </a:lnTo>
                <a:close/>
              </a:path>
            </a:pathLst>
          </a:custGeom>
          <a:solidFill>
            <a:srgbClr val="C8A45C"/>
          </a:solidFill>
          <a:ln/>
        </p:spPr>
      </p:sp>
      <p:sp>
        <p:nvSpPr>
          <p:cNvPr id="8" name="Text 6"/>
          <p:cNvSpPr/>
          <p:nvPr/>
        </p:nvSpPr>
        <p:spPr>
          <a:xfrm>
            <a:off x="1714500" y="1651000"/>
            <a:ext cx="59055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>
              <a:lnSpc>
                <a:spcPct val="150000"/>
              </a:lnSpc>
            </a:pPr>
            <a:r>
              <a:rPr lang="en-US" sz="1800" b="1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Решает кадровый дефицит</a:t>
            </a:r>
            <a:r>
              <a:rPr lang="en-US" sz="1800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в системе СПО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8382000" y="1460500"/>
            <a:ext cx="7112000" cy="127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4D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382000" y="1460500"/>
            <a:ext cx="63500" cy="1270000"/>
          </a:xfrm>
          <a:prstGeom prst="rect">
            <a:avLst/>
          </a:prstGeom>
          <a:solidFill>
            <a:srgbClr val="C8A45C"/>
          </a:solidFill>
          <a:ln/>
        </p:spPr>
      </p:sp>
      <p:sp>
        <p:nvSpPr>
          <p:cNvPr id="11" name="Shape 9"/>
          <p:cNvSpPr/>
          <p:nvPr/>
        </p:nvSpPr>
        <p:spPr>
          <a:xfrm>
            <a:off x="8636000" y="1778000"/>
            <a:ext cx="508000" cy="508000"/>
          </a:xfrm>
          <a:custGeom>
            <a:avLst/>
            <a:gdLst/>
            <a:ahLst/>
            <a:cxnLst/>
            <a:rect l="l" t="t" r="r" b="b"/>
            <a:pathLst>
              <a:path w="508000" h="508000">
                <a:moveTo>
                  <a:pt x="239117" y="86420"/>
                </a:moveTo>
                <a:lnTo>
                  <a:pt x="254000" y="106958"/>
                </a:lnTo>
                <a:lnTo>
                  <a:pt x="268883" y="86420"/>
                </a:lnTo>
                <a:cubicBezTo>
                  <a:pt x="293688" y="52090"/>
                  <a:pt x="333573" y="31750"/>
                  <a:pt x="375940" y="31750"/>
                </a:cubicBezTo>
                <a:cubicBezTo>
                  <a:pt x="448866" y="31750"/>
                  <a:pt x="508000" y="90884"/>
                  <a:pt x="508000" y="163810"/>
                </a:cubicBezTo>
                <a:lnTo>
                  <a:pt x="508000" y="166390"/>
                </a:lnTo>
                <a:cubicBezTo>
                  <a:pt x="508000" y="277713"/>
                  <a:pt x="369193" y="406995"/>
                  <a:pt x="296763" y="462260"/>
                </a:cubicBezTo>
                <a:cubicBezTo>
                  <a:pt x="284460" y="471587"/>
                  <a:pt x="269379" y="476250"/>
                  <a:pt x="254000" y="476250"/>
                </a:cubicBezTo>
                <a:cubicBezTo>
                  <a:pt x="238621" y="476250"/>
                  <a:pt x="223441" y="471686"/>
                  <a:pt x="211237" y="462260"/>
                </a:cubicBezTo>
                <a:cubicBezTo>
                  <a:pt x="138807" y="406995"/>
                  <a:pt x="0" y="277713"/>
                  <a:pt x="0" y="166390"/>
                </a:cubicBezTo>
                <a:lnTo>
                  <a:pt x="0" y="163810"/>
                </a:lnTo>
                <a:cubicBezTo>
                  <a:pt x="0" y="90884"/>
                  <a:pt x="59134" y="31750"/>
                  <a:pt x="132060" y="31750"/>
                </a:cubicBezTo>
                <a:cubicBezTo>
                  <a:pt x="174427" y="31750"/>
                  <a:pt x="214313" y="52090"/>
                  <a:pt x="239117" y="86420"/>
                </a:cubicBezTo>
                <a:close/>
              </a:path>
            </a:pathLst>
          </a:custGeom>
          <a:solidFill>
            <a:srgbClr val="C8A45C"/>
          </a:solidFill>
          <a:ln/>
        </p:spPr>
      </p:sp>
      <p:sp>
        <p:nvSpPr>
          <p:cNvPr id="12" name="Text 10"/>
          <p:cNvSpPr/>
          <p:nvPr/>
        </p:nvSpPr>
        <p:spPr>
          <a:xfrm>
            <a:off x="9334500" y="1651000"/>
            <a:ext cx="59055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>
              <a:lnSpc>
                <a:spcPct val="150000"/>
              </a:lnSpc>
            </a:pPr>
            <a:r>
              <a:rPr lang="en-US" sz="1800" b="1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Повышает престиж</a:t>
            </a:r>
            <a:r>
              <a:rPr lang="en-US" sz="1800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педагогической профессии среди молодёжи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762000" y="3048000"/>
            <a:ext cx="7112000" cy="127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4DC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62000" y="3048000"/>
            <a:ext cx="63500" cy="1270000"/>
          </a:xfrm>
          <a:prstGeom prst="rect">
            <a:avLst/>
          </a:prstGeom>
          <a:solidFill>
            <a:srgbClr val="C8A45C"/>
          </a:solidFill>
          <a:ln/>
        </p:spPr>
      </p:sp>
      <p:sp>
        <p:nvSpPr>
          <p:cNvPr id="15" name="Shape 13"/>
          <p:cNvSpPr/>
          <p:nvPr/>
        </p:nvSpPr>
        <p:spPr>
          <a:xfrm>
            <a:off x="1016000" y="3365500"/>
            <a:ext cx="508000" cy="508000"/>
          </a:xfrm>
          <a:custGeom>
            <a:avLst/>
            <a:gdLst/>
            <a:ahLst/>
            <a:cxnLst/>
            <a:rect l="l" t="t" r="r" b="b"/>
            <a:pathLst>
              <a:path w="508000" h="508000">
                <a:moveTo>
                  <a:pt x="232370" y="8533"/>
                </a:moveTo>
                <a:cubicBezTo>
                  <a:pt x="244574" y="-2778"/>
                  <a:pt x="263426" y="-2778"/>
                  <a:pt x="275530" y="8533"/>
                </a:cubicBezTo>
                <a:lnTo>
                  <a:pt x="365125" y="91579"/>
                </a:lnTo>
                <a:lnTo>
                  <a:pt x="365125" y="79375"/>
                </a:lnTo>
                <a:cubicBezTo>
                  <a:pt x="365125" y="61813"/>
                  <a:pt x="379313" y="47625"/>
                  <a:pt x="396875" y="47625"/>
                </a:cubicBezTo>
                <a:lnTo>
                  <a:pt x="428625" y="47625"/>
                </a:lnTo>
                <a:cubicBezTo>
                  <a:pt x="446187" y="47625"/>
                  <a:pt x="460375" y="61813"/>
                  <a:pt x="460375" y="79375"/>
                </a:cubicBezTo>
                <a:lnTo>
                  <a:pt x="460375" y="180082"/>
                </a:lnTo>
                <a:lnTo>
                  <a:pt x="497880" y="214908"/>
                </a:lnTo>
                <a:cubicBezTo>
                  <a:pt x="507405" y="223838"/>
                  <a:pt x="510580" y="237629"/>
                  <a:pt x="505817" y="249734"/>
                </a:cubicBezTo>
                <a:cubicBezTo>
                  <a:pt x="501055" y="261838"/>
                  <a:pt x="489347" y="269875"/>
                  <a:pt x="476250" y="269875"/>
                </a:cubicBezTo>
                <a:lnTo>
                  <a:pt x="460375" y="269875"/>
                </a:lnTo>
                <a:lnTo>
                  <a:pt x="460375" y="444500"/>
                </a:lnTo>
                <a:cubicBezTo>
                  <a:pt x="460375" y="479524"/>
                  <a:pt x="431899" y="508000"/>
                  <a:pt x="396875" y="508000"/>
                </a:cubicBezTo>
                <a:lnTo>
                  <a:pt x="111125" y="508000"/>
                </a:lnTo>
                <a:cubicBezTo>
                  <a:pt x="76101" y="508000"/>
                  <a:pt x="47625" y="479524"/>
                  <a:pt x="47625" y="444500"/>
                </a:cubicBezTo>
                <a:lnTo>
                  <a:pt x="47625" y="269875"/>
                </a:lnTo>
                <a:lnTo>
                  <a:pt x="31750" y="269875"/>
                </a:lnTo>
                <a:cubicBezTo>
                  <a:pt x="18653" y="269875"/>
                  <a:pt x="6945" y="261838"/>
                  <a:pt x="2183" y="249734"/>
                </a:cubicBezTo>
                <a:cubicBezTo>
                  <a:pt x="-2580" y="237629"/>
                  <a:pt x="595" y="223738"/>
                  <a:pt x="10120" y="214908"/>
                </a:cubicBezTo>
                <a:lnTo>
                  <a:pt x="232370" y="8533"/>
                </a:lnTo>
                <a:close/>
                <a:moveTo>
                  <a:pt x="238125" y="317500"/>
                </a:moveTo>
                <a:cubicBezTo>
                  <a:pt x="211832" y="317500"/>
                  <a:pt x="190500" y="338832"/>
                  <a:pt x="190500" y="365125"/>
                </a:cubicBezTo>
                <a:lnTo>
                  <a:pt x="190500" y="460375"/>
                </a:lnTo>
                <a:lnTo>
                  <a:pt x="317500" y="460375"/>
                </a:lnTo>
                <a:lnTo>
                  <a:pt x="317500" y="365125"/>
                </a:lnTo>
                <a:cubicBezTo>
                  <a:pt x="317500" y="338832"/>
                  <a:pt x="296168" y="317500"/>
                  <a:pt x="269875" y="317500"/>
                </a:cubicBezTo>
                <a:lnTo>
                  <a:pt x="238125" y="317500"/>
                </a:lnTo>
                <a:close/>
              </a:path>
            </a:pathLst>
          </a:custGeom>
          <a:solidFill>
            <a:srgbClr val="C8A45C"/>
          </a:solidFill>
          <a:ln/>
        </p:spPr>
      </p:sp>
      <p:sp>
        <p:nvSpPr>
          <p:cNvPr id="16" name="Text 14"/>
          <p:cNvSpPr/>
          <p:nvPr/>
        </p:nvSpPr>
        <p:spPr>
          <a:xfrm>
            <a:off x="1714500" y="3238500"/>
            <a:ext cx="59055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>
              <a:lnSpc>
                <a:spcPct val="150000"/>
              </a:lnSpc>
            </a:pPr>
            <a:r>
              <a:rPr lang="en-US" sz="1800" b="1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Закрепляет молодых специалистов</a:t>
            </a:r>
            <a:r>
              <a:rPr lang="en-US" sz="1800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в регионе (снижение оттока)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8382000" y="3048000"/>
            <a:ext cx="7112000" cy="127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4DC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382000" y="3048000"/>
            <a:ext cx="63500" cy="1270000"/>
          </a:xfrm>
          <a:prstGeom prst="rect">
            <a:avLst/>
          </a:prstGeom>
          <a:solidFill>
            <a:srgbClr val="C8A45C"/>
          </a:solidFill>
          <a:ln/>
        </p:spPr>
      </p:sp>
      <p:sp>
        <p:nvSpPr>
          <p:cNvPr id="19" name="Shape 17"/>
          <p:cNvSpPr/>
          <p:nvPr/>
        </p:nvSpPr>
        <p:spPr>
          <a:xfrm>
            <a:off x="8636000" y="3365500"/>
            <a:ext cx="508000" cy="508000"/>
          </a:xfrm>
          <a:custGeom>
            <a:avLst/>
            <a:gdLst/>
            <a:ahLst/>
            <a:cxnLst/>
            <a:rect l="l" t="t" r="r" b="b"/>
            <a:pathLst>
              <a:path w="508000" h="508000">
                <a:moveTo>
                  <a:pt x="31750" y="63500"/>
                </a:moveTo>
                <a:cubicBezTo>
                  <a:pt x="31750" y="28453"/>
                  <a:pt x="60203" y="0"/>
                  <a:pt x="95250" y="0"/>
                </a:cubicBezTo>
                <a:cubicBezTo>
                  <a:pt x="130297" y="0"/>
                  <a:pt x="158750" y="28453"/>
                  <a:pt x="158750" y="63500"/>
                </a:cubicBezTo>
                <a:cubicBezTo>
                  <a:pt x="158750" y="98547"/>
                  <a:pt x="130297" y="127000"/>
                  <a:pt x="95250" y="127000"/>
                </a:cubicBezTo>
                <a:cubicBezTo>
                  <a:pt x="60203" y="127000"/>
                  <a:pt x="31750" y="98547"/>
                  <a:pt x="31750" y="63500"/>
                </a:cubicBezTo>
                <a:close/>
                <a:moveTo>
                  <a:pt x="0" y="222250"/>
                </a:moveTo>
                <a:cubicBezTo>
                  <a:pt x="0" y="187226"/>
                  <a:pt x="28476" y="158750"/>
                  <a:pt x="63500" y="158750"/>
                </a:cubicBezTo>
                <a:lnTo>
                  <a:pt x="127000" y="158750"/>
                </a:lnTo>
                <a:cubicBezTo>
                  <a:pt x="130175" y="158750"/>
                  <a:pt x="133350" y="158948"/>
                  <a:pt x="136426" y="159445"/>
                </a:cubicBezTo>
                <a:lnTo>
                  <a:pt x="92373" y="203498"/>
                </a:lnTo>
                <a:cubicBezTo>
                  <a:pt x="64492" y="231378"/>
                  <a:pt x="64492" y="276622"/>
                  <a:pt x="92373" y="304502"/>
                </a:cubicBezTo>
                <a:lnTo>
                  <a:pt x="147935" y="360065"/>
                </a:lnTo>
                <a:cubicBezTo>
                  <a:pt x="151309" y="363438"/>
                  <a:pt x="154880" y="366415"/>
                  <a:pt x="158750" y="368995"/>
                </a:cubicBezTo>
                <a:lnTo>
                  <a:pt x="158750" y="460375"/>
                </a:lnTo>
                <a:cubicBezTo>
                  <a:pt x="158750" y="486668"/>
                  <a:pt x="137418" y="508000"/>
                  <a:pt x="111125" y="508000"/>
                </a:cubicBezTo>
                <a:lnTo>
                  <a:pt x="79375" y="508000"/>
                </a:lnTo>
                <a:cubicBezTo>
                  <a:pt x="53082" y="508000"/>
                  <a:pt x="31750" y="486668"/>
                  <a:pt x="31750" y="460375"/>
                </a:cubicBezTo>
                <a:lnTo>
                  <a:pt x="31750" y="340717"/>
                </a:lnTo>
                <a:cubicBezTo>
                  <a:pt x="12799" y="329803"/>
                  <a:pt x="0" y="309265"/>
                  <a:pt x="0" y="285750"/>
                </a:cubicBezTo>
                <a:lnTo>
                  <a:pt x="0" y="222250"/>
                </a:lnTo>
                <a:close/>
                <a:moveTo>
                  <a:pt x="349250" y="63500"/>
                </a:moveTo>
                <a:cubicBezTo>
                  <a:pt x="349250" y="28453"/>
                  <a:pt x="377703" y="0"/>
                  <a:pt x="412750" y="0"/>
                </a:cubicBezTo>
                <a:cubicBezTo>
                  <a:pt x="447797" y="0"/>
                  <a:pt x="476250" y="28453"/>
                  <a:pt x="476250" y="63500"/>
                </a:cubicBezTo>
                <a:cubicBezTo>
                  <a:pt x="476250" y="98547"/>
                  <a:pt x="447797" y="127000"/>
                  <a:pt x="412750" y="127000"/>
                </a:cubicBezTo>
                <a:cubicBezTo>
                  <a:pt x="377703" y="127000"/>
                  <a:pt x="349250" y="98547"/>
                  <a:pt x="349250" y="63500"/>
                </a:cubicBezTo>
                <a:close/>
                <a:moveTo>
                  <a:pt x="415627" y="203498"/>
                </a:moveTo>
                <a:lnTo>
                  <a:pt x="371574" y="159445"/>
                </a:lnTo>
                <a:cubicBezTo>
                  <a:pt x="374650" y="158948"/>
                  <a:pt x="377825" y="158750"/>
                  <a:pt x="381000" y="158750"/>
                </a:cubicBezTo>
                <a:lnTo>
                  <a:pt x="444500" y="158750"/>
                </a:lnTo>
                <a:cubicBezTo>
                  <a:pt x="479524" y="158750"/>
                  <a:pt x="508000" y="187226"/>
                  <a:pt x="508000" y="222250"/>
                </a:cubicBezTo>
                <a:lnTo>
                  <a:pt x="508000" y="285750"/>
                </a:lnTo>
                <a:cubicBezTo>
                  <a:pt x="508000" y="309265"/>
                  <a:pt x="495201" y="329803"/>
                  <a:pt x="476250" y="340717"/>
                </a:cubicBezTo>
                <a:lnTo>
                  <a:pt x="476250" y="460375"/>
                </a:lnTo>
                <a:cubicBezTo>
                  <a:pt x="476250" y="486668"/>
                  <a:pt x="454918" y="508000"/>
                  <a:pt x="428625" y="508000"/>
                </a:cubicBezTo>
                <a:lnTo>
                  <a:pt x="396875" y="508000"/>
                </a:lnTo>
                <a:cubicBezTo>
                  <a:pt x="370582" y="508000"/>
                  <a:pt x="349250" y="486668"/>
                  <a:pt x="349250" y="460375"/>
                </a:cubicBezTo>
                <a:lnTo>
                  <a:pt x="349250" y="368995"/>
                </a:lnTo>
                <a:cubicBezTo>
                  <a:pt x="353120" y="366415"/>
                  <a:pt x="356691" y="363438"/>
                  <a:pt x="360065" y="360065"/>
                </a:cubicBezTo>
                <a:lnTo>
                  <a:pt x="415627" y="304502"/>
                </a:lnTo>
                <a:cubicBezTo>
                  <a:pt x="443508" y="276622"/>
                  <a:pt x="443508" y="231378"/>
                  <a:pt x="415627" y="203498"/>
                </a:cubicBezTo>
                <a:close/>
                <a:moveTo>
                  <a:pt x="300434" y="176411"/>
                </a:moveTo>
                <a:cubicBezTo>
                  <a:pt x="309364" y="172740"/>
                  <a:pt x="319584" y="174724"/>
                  <a:pt x="326430" y="181570"/>
                </a:cubicBezTo>
                <a:lnTo>
                  <a:pt x="381992" y="237133"/>
                </a:lnTo>
                <a:cubicBezTo>
                  <a:pt x="391319" y="246459"/>
                  <a:pt x="391319" y="261541"/>
                  <a:pt x="381992" y="270768"/>
                </a:cubicBezTo>
                <a:lnTo>
                  <a:pt x="326430" y="326330"/>
                </a:lnTo>
                <a:cubicBezTo>
                  <a:pt x="319584" y="333177"/>
                  <a:pt x="309364" y="335161"/>
                  <a:pt x="300434" y="331490"/>
                </a:cubicBezTo>
                <a:cubicBezTo>
                  <a:pt x="291505" y="327819"/>
                  <a:pt x="285750" y="319187"/>
                  <a:pt x="285750" y="309562"/>
                </a:cubicBezTo>
                <a:lnTo>
                  <a:pt x="285750" y="285750"/>
                </a:lnTo>
                <a:lnTo>
                  <a:pt x="222250" y="285750"/>
                </a:lnTo>
                <a:lnTo>
                  <a:pt x="222250" y="309562"/>
                </a:lnTo>
                <a:cubicBezTo>
                  <a:pt x="222250" y="319187"/>
                  <a:pt x="216495" y="327918"/>
                  <a:pt x="207566" y="331589"/>
                </a:cubicBezTo>
                <a:cubicBezTo>
                  <a:pt x="198636" y="335260"/>
                  <a:pt x="188416" y="333276"/>
                  <a:pt x="181570" y="326430"/>
                </a:cubicBezTo>
                <a:lnTo>
                  <a:pt x="126008" y="270867"/>
                </a:lnTo>
                <a:cubicBezTo>
                  <a:pt x="116681" y="261541"/>
                  <a:pt x="116681" y="246459"/>
                  <a:pt x="126008" y="237232"/>
                </a:cubicBezTo>
                <a:lnTo>
                  <a:pt x="181570" y="181670"/>
                </a:lnTo>
                <a:cubicBezTo>
                  <a:pt x="188416" y="174823"/>
                  <a:pt x="198636" y="172839"/>
                  <a:pt x="207566" y="176510"/>
                </a:cubicBezTo>
                <a:cubicBezTo>
                  <a:pt x="216495" y="180181"/>
                  <a:pt x="222250" y="188813"/>
                  <a:pt x="222250" y="198438"/>
                </a:cubicBezTo>
                <a:lnTo>
                  <a:pt x="222250" y="222250"/>
                </a:lnTo>
                <a:lnTo>
                  <a:pt x="285750" y="222250"/>
                </a:lnTo>
                <a:lnTo>
                  <a:pt x="285750" y="198438"/>
                </a:lnTo>
                <a:cubicBezTo>
                  <a:pt x="285750" y="188813"/>
                  <a:pt x="291505" y="180082"/>
                  <a:pt x="300434" y="176411"/>
                </a:cubicBezTo>
                <a:close/>
              </a:path>
            </a:pathLst>
          </a:custGeom>
          <a:solidFill>
            <a:srgbClr val="C8A45C"/>
          </a:solidFill>
          <a:ln/>
        </p:spPr>
      </p:sp>
      <p:sp>
        <p:nvSpPr>
          <p:cNvPr id="20" name="Text 18"/>
          <p:cNvSpPr/>
          <p:nvPr/>
        </p:nvSpPr>
        <p:spPr>
          <a:xfrm>
            <a:off x="9334500" y="3238500"/>
            <a:ext cx="59055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>
              <a:lnSpc>
                <a:spcPct val="150000"/>
              </a:lnSpc>
            </a:pPr>
            <a:r>
              <a:rPr lang="en-US" sz="1800" b="1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Обеспечивает преемственность</a:t>
            </a:r>
            <a:r>
              <a:rPr lang="en-US" sz="1800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поколений педагогов</a:t>
            </a:r>
            <a:endParaRPr lang="en-US" sz="1800" dirty="0"/>
          </a:p>
        </p:txBody>
      </p:sp>
      <p:sp>
        <p:nvSpPr>
          <p:cNvPr id="21" name="Shape 19"/>
          <p:cNvSpPr/>
          <p:nvPr/>
        </p:nvSpPr>
        <p:spPr>
          <a:xfrm>
            <a:off x="762000" y="4699000"/>
            <a:ext cx="14732000" cy="1270000"/>
          </a:xfrm>
          <a:prstGeom prst="rect">
            <a:avLst/>
          </a:prstGeom>
          <a:solidFill>
            <a:srgbClr val="16213E"/>
          </a:solidFill>
          <a:ln/>
        </p:spPr>
      </p:sp>
      <p:sp>
        <p:nvSpPr>
          <p:cNvPr id="22" name="Shape 20"/>
          <p:cNvSpPr/>
          <p:nvPr/>
        </p:nvSpPr>
        <p:spPr>
          <a:xfrm>
            <a:off x="762000" y="4699000"/>
            <a:ext cx="63500" cy="1270000"/>
          </a:xfrm>
          <a:prstGeom prst="rect">
            <a:avLst/>
          </a:prstGeom>
          <a:solidFill>
            <a:srgbClr val="C8A45C"/>
          </a:solidFill>
          <a:ln/>
        </p:spPr>
      </p:sp>
      <p:sp>
        <p:nvSpPr>
          <p:cNvPr id="23" name="Shape 21"/>
          <p:cNvSpPr/>
          <p:nvPr/>
        </p:nvSpPr>
        <p:spPr>
          <a:xfrm>
            <a:off x="1143000" y="5016500"/>
            <a:ext cx="508000" cy="508000"/>
          </a:xfrm>
          <a:custGeom>
            <a:avLst/>
            <a:gdLst/>
            <a:ahLst/>
            <a:cxnLst/>
            <a:rect l="l" t="t" r="r" b="b"/>
            <a:pathLst>
              <a:path w="508000" h="508000">
                <a:moveTo>
                  <a:pt x="338667" y="158750"/>
                </a:moveTo>
                <a:cubicBezTo>
                  <a:pt x="323056" y="158750"/>
                  <a:pt x="310444" y="144562"/>
                  <a:pt x="310444" y="127000"/>
                </a:cubicBezTo>
                <a:cubicBezTo>
                  <a:pt x="310444" y="109438"/>
                  <a:pt x="323056" y="95250"/>
                  <a:pt x="338667" y="95250"/>
                </a:cubicBezTo>
                <a:lnTo>
                  <a:pt x="479778" y="95250"/>
                </a:lnTo>
                <a:cubicBezTo>
                  <a:pt x="495388" y="95250"/>
                  <a:pt x="508000" y="109438"/>
                  <a:pt x="508000" y="127000"/>
                </a:cubicBezTo>
                <a:lnTo>
                  <a:pt x="508000" y="285750"/>
                </a:lnTo>
                <a:cubicBezTo>
                  <a:pt x="508000" y="303312"/>
                  <a:pt x="495388" y="317500"/>
                  <a:pt x="479778" y="317500"/>
                </a:cubicBezTo>
                <a:cubicBezTo>
                  <a:pt x="464167" y="317500"/>
                  <a:pt x="451556" y="303312"/>
                  <a:pt x="451556" y="285750"/>
                </a:cubicBezTo>
                <a:lnTo>
                  <a:pt x="451556" y="203696"/>
                </a:lnTo>
                <a:lnTo>
                  <a:pt x="302154" y="371773"/>
                </a:lnTo>
                <a:cubicBezTo>
                  <a:pt x="291130" y="384175"/>
                  <a:pt x="273226" y="384175"/>
                  <a:pt x="262202" y="371773"/>
                </a:cubicBezTo>
                <a:lnTo>
                  <a:pt x="169333" y="267196"/>
                </a:lnTo>
                <a:lnTo>
                  <a:pt x="48154" y="403423"/>
                </a:lnTo>
                <a:cubicBezTo>
                  <a:pt x="37130" y="415826"/>
                  <a:pt x="19226" y="415826"/>
                  <a:pt x="8202" y="403423"/>
                </a:cubicBezTo>
                <a:cubicBezTo>
                  <a:pt x="-2822" y="391021"/>
                  <a:pt x="-2822" y="370880"/>
                  <a:pt x="8202" y="358477"/>
                </a:cubicBezTo>
                <a:lnTo>
                  <a:pt x="149313" y="199727"/>
                </a:lnTo>
                <a:cubicBezTo>
                  <a:pt x="160338" y="187325"/>
                  <a:pt x="178241" y="187325"/>
                  <a:pt x="189265" y="199727"/>
                </a:cubicBezTo>
                <a:lnTo>
                  <a:pt x="282222" y="304304"/>
                </a:lnTo>
                <a:lnTo>
                  <a:pt x="411603" y="158750"/>
                </a:lnTo>
                <a:lnTo>
                  <a:pt x="338667" y="158750"/>
                </a:lnTo>
                <a:close/>
              </a:path>
            </a:pathLst>
          </a:custGeom>
          <a:solidFill>
            <a:srgbClr val="C8A45C"/>
          </a:solidFill>
          <a:ln/>
        </p:spPr>
      </p:sp>
      <p:sp>
        <p:nvSpPr>
          <p:cNvPr id="24" name="Text 22"/>
          <p:cNvSpPr/>
          <p:nvPr/>
        </p:nvSpPr>
        <p:spPr>
          <a:xfrm>
            <a:off x="1905000" y="4889500"/>
            <a:ext cx="132080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220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Создаёт бесшовный переход </a:t>
            </a:r>
            <a:r>
              <a:rPr lang="en-US" sz="2200" dirty="0">
                <a:solidFill>
                  <a:srgbClr val="C8A4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«студент → наставник → лидер»</a:t>
            </a:r>
            <a:endParaRPr lang="en-US" sz="2200" dirty="0"/>
          </a:p>
        </p:txBody>
      </p:sp>
      <p:sp>
        <p:nvSpPr>
          <p:cNvPr id="25" name="Text 23"/>
          <p:cNvSpPr/>
          <p:nvPr/>
        </p:nvSpPr>
        <p:spPr>
          <a:xfrm>
            <a:off x="762000" y="8636000"/>
            <a:ext cx="14732000" cy="317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300" dirty="0">
                <a:solidFill>
                  <a:srgbClr val="5A6A7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Березниковский политехнический техникум  |  Проект «Кадровый лифт»</a:t>
            </a:r>
            <a:endParaRPr lang="en-US" sz="1300" dirty="0"/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0F1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256000" cy="38100"/>
          </a:xfrm>
          <a:prstGeom prst="rect">
            <a:avLst/>
          </a:prstGeom>
          <a:solidFill>
            <a:srgbClr val="C8A45C"/>
          </a:solidFill>
          <a:ln/>
        </p:spPr>
      </p:sp>
      <p:sp>
        <p:nvSpPr>
          <p:cNvPr id="3" name="Text 1"/>
          <p:cNvSpPr/>
          <p:nvPr/>
        </p:nvSpPr>
        <p:spPr>
          <a:xfrm>
            <a:off x="762000" y="444500"/>
            <a:ext cx="11430000" cy="5334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3000" dirty="0">
                <a:solidFill>
                  <a:srgbClr val="16213E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Куда движемся дальше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762000" y="1041400"/>
            <a:ext cx="1016000" cy="38100"/>
          </a:xfrm>
          <a:prstGeom prst="rect">
            <a:avLst/>
          </a:prstGeom>
          <a:solidFill>
            <a:srgbClr val="C8A45C"/>
          </a:solidFill>
          <a:ln/>
        </p:spPr>
      </p:sp>
      <p:sp>
        <p:nvSpPr>
          <p:cNvPr id="5" name="Shape 3"/>
          <p:cNvSpPr/>
          <p:nvPr/>
        </p:nvSpPr>
        <p:spPr>
          <a:xfrm>
            <a:off x="762000" y="1524000"/>
            <a:ext cx="7112000" cy="1524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4D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52500" y="1651000"/>
            <a:ext cx="698500" cy="571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3200" dirty="0">
                <a:solidFill>
                  <a:srgbClr val="C8A4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01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1778000" y="1714500"/>
            <a:ext cx="5842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>
              <a:lnSpc>
                <a:spcPct val="150000"/>
              </a:lnSpc>
            </a:pPr>
            <a:r>
              <a:rPr lang="en-US" sz="1800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Создание </a:t>
            </a:r>
            <a:r>
              <a:rPr lang="en-US" sz="1800" b="1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Ассоциации молодых педагогов-выпускников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8382000" y="1524000"/>
            <a:ext cx="7112000" cy="1524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4D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509000" y="1651000"/>
            <a:ext cx="825500" cy="571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3200" dirty="0">
                <a:solidFill>
                  <a:srgbClr val="C8A4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02</a:t>
            </a:r>
            <a:endParaRPr lang="en-US" sz="3200" dirty="0"/>
          </a:p>
        </p:txBody>
      </p:sp>
      <p:sp>
        <p:nvSpPr>
          <p:cNvPr id="10" name="Text 8"/>
          <p:cNvSpPr/>
          <p:nvPr/>
        </p:nvSpPr>
        <p:spPr>
          <a:xfrm>
            <a:off x="9398000" y="1714500"/>
            <a:ext cx="5842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>
              <a:lnSpc>
                <a:spcPct val="150000"/>
              </a:lnSpc>
            </a:pPr>
            <a:r>
              <a:rPr lang="en-US" sz="1800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Открытие </a:t>
            </a:r>
            <a:r>
              <a:rPr lang="en-US" sz="1800" b="1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«Школы начинающего преподавателя»</a:t>
            </a:r>
            <a:r>
              <a:rPr lang="en-US" sz="1800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для студентов-лаборантов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762000" y="3429000"/>
            <a:ext cx="7112000" cy="1524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4D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89000" y="3556000"/>
            <a:ext cx="825500" cy="571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3200" dirty="0">
                <a:solidFill>
                  <a:srgbClr val="C8A4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03</a:t>
            </a:r>
            <a:endParaRPr lang="en-US" sz="3200" dirty="0"/>
          </a:p>
        </p:txBody>
      </p:sp>
      <p:sp>
        <p:nvSpPr>
          <p:cNvPr id="13" name="Text 11"/>
          <p:cNvSpPr/>
          <p:nvPr/>
        </p:nvSpPr>
        <p:spPr>
          <a:xfrm>
            <a:off x="1778000" y="3619500"/>
            <a:ext cx="5842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>
              <a:lnSpc>
                <a:spcPct val="150000"/>
              </a:lnSpc>
            </a:pPr>
            <a:r>
              <a:rPr lang="en-US" sz="1800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Внедрение </a:t>
            </a:r>
            <a:r>
              <a:rPr lang="en-US" sz="1800" b="1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цифрового сервиса</a:t>
            </a:r>
            <a:r>
              <a:rPr lang="en-US" sz="1800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для автоматического </a:t>
            </a:r>
            <a:r>
              <a:rPr lang="en-US" sz="1800" dirty="0" err="1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построения</a:t>
            </a:r>
            <a:r>
              <a:rPr lang="en-US" sz="1800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</a:t>
            </a:r>
            <a:r>
              <a:rPr lang="ru-RU" sz="1800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и</a:t>
            </a:r>
            <a:r>
              <a:rPr lang="en-US" sz="1800" dirty="0" err="1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ндивидуаль</a:t>
            </a:r>
            <a:r>
              <a:rPr lang="ru-RU" sz="1800" dirty="0" err="1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ного</a:t>
            </a:r>
            <a:r>
              <a:rPr lang="en-US" sz="1800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</a:t>
            </a:r>
            <a:r>
              <a:rPr lang="en-US" sz="1800" dirty="0" err="1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план</a:t>
            </a:r>
            <a:r>
              <a:rPr lang="ru-RU" sz="1800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а</a:t>
            </a:r>
            <a:r>
              <a:rPr lang="en-US" sz="1800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</a:t>
            </a:r>
            <a:r>
              <a:rPr lang="en-US" sz="1800" dirty="0" err="1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адаптации</a:t>
            </a:r>
            <a:r>
              <a:rPr lang="ru-RU" sz="1800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762000" y="8636000"/>
            <a:ext cx="14732000" cy="317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300" dirty="0">
                <a:solidFill>
                  <a:srgbClr val="5A6A7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Березниковский политехнический техникум  |  Проект «Кадровый лифт»</a:t>
            </a:r>
            <a:endParaRPr lang="en-US" sz="1300" dirty="0"/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A16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256000" cy="38100"/>
          </a:xfrm>
          <a:prstGeom prst="rect">
            <a:avLst/>
          </a:prstGeom>
          <a:solidFill>
            <a:srgbClr val="C8A45C"/>
          </a:solidFill>
          <a:ln/>
        </p:spPr>
      </p:sp>
      <p:sp>
        <p:nvSpPr>
          <p:cNvPr id="3" name="Shape 1"/>
          <p:cNvSpPr/>
          <p:nvPr/>
        </p:nvSpPr>
        <p:spPr>
          <a:xfrm>
            <a:off x="5588000" y="1905000"/>
            <a:ext cx="5080000" cy="25400"/>
          </a:xfrm>
          <a:prstGeom prst="rect">
            <a:avLst/>
          </a:prstGeom>
          <a:solidFill>
            <a:srgbClr val="C8A45C"/>
          </a:solidFill>
          <a:ln/>
        </p:spPr>
      </p:sp>
      <p:sp>
        <p:nvSpPr>
          <p:cNvPr id="4" name="Text 2"/>
          <p:cNvSpPr/>
          <p:nvPr/>
        </p:nvSpPr>
        <p:spPr>
          <a:xfrm>
            <a:off x="2540000" y="2159000"/>
            <a:ext cx="11176000" cy="762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420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Присоединяйтесь!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2540000" y="3175000"/>
            <a:ext cx="11176000" cy="444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2200" b="1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Березниковский политехнический техникум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2540000" y="3746500"/>
            <a:ext cx="11176000" cy="355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600" dirty="0">
                <a:solidFill>
                  <a:srgbClr val="5A6A7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Пермский край, г. Березники, Советский проспект, 17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3810000" y="4318000"/>
            <a:ext cx="8636000" cy="101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20000"/>
              </a:lnSpc>
            </a:pPr>
            <a:r>
              <a:rPr lang="en-US" sz="1600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Сайт: </a:t>
            </a:r>
            <a:r>
              <a:rPr lang="en-US" sz="16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Quattrocento Sans" pitchFamily="34" charset="0"/>
                <a:ea typeface="Quattrocento Sans" pitchFamily="34" charset="-122"/>
                <a:cs typeface="Quattrocento Sans" pitchFamily="34" charset="-120"/>
                <a:hlinkClick r:id="rId3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berpt.ru</a:t>
            </a:r>
            <a:r>
              <a:rPr lang="en-US" sz="1600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|  Телефон: 8 (3424) 26-29-46</a:t>
            </a:r>
            <a:endParaRPr lang="en-US" sz="1600" dirty="0"/>
          </a:p>
          <a:p>
            <a:pPr algn="ctr">
              <a:lnSpc>
                <a:spcPct val="120000"/>
              </a:lnSpc>
            </a:pPr>
            <a:r>
              <a:rPr lang="en-US" sz="1600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E-mail: info@bpt.permkrai.ru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6223000" y="5588000"/>
            <a:ext cx="3810000" cy="12700"/>
          </a:xfrm>
          <a:prstGeom prst="rect">
            <a:avLst/>
          </a:prstGeom>
          <a:solidFill>
            <a:srgbClr val="C8A45C"/>
          </a:solidFill>
          <a:ln/>
        </p:spPr>
      </p:sp>
      <p:sp>
        <p:nvSpPr>
          <p:cNvPr id="9" name="Text 7"/>
          <p:cNvSpPr/>
          <p:nvPr/>
        </p:nvSpPr>
        <p:spPr>
          <a:xfrm>
            <a:off x="1905000" y="5969000"/>
            <a:ext cx="12446000" cy="889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3200" dirty="0">
                <a:solidFill>
                  <a:srgbClr val="C8A4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«Мы растим кадры — мы растим будущее!»</a:t>
            </a:r>
            <a:endParaRPr lang="en-US" sz="3200" dirty="0"/>
          </a:p>
        </p:txBody>
      </p:sp>
      <p:sp>
        <p:nvSpPr>
          <p:cNvPr id="10" name="Text 8"/>
          <p:cNvSpPr/>
          <p:nvPr/>
        </p:nvSpPr>
        <p:spPr>
          <a:xfrm>
            <a:off x="6858000" y="7366000"/>
            <a:ext cx="2540000" cy="508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2400" dirty="0">
                <a:solidFill>
                  <a:srgbClr val="5A6A7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2026</a:t>
            </a:r>
            <a:endParaRPr lang="en-US" sz="2400" dirty="0"/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0F1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256000" cy="38100"/>
          </a:xfrm>
          <a:prstGeom prst="rect">
            <a:avLst/>
          </a:prstGeom>
          <a:solidFill>
            <a:srgbClr val="C8A45C"/>
          </a:solidFill>
          <a:ln/>
        </p:spPr>
      </p:sp>
      <p:sp>
        <p:nvSpPr>
          <p:cNvPr id="3" name="Text 1"/>
          <p:cNvSpPr/>
          <p:nvPr/>
        </p:nvSpPr>
        <p:spPr>
          <a:xfrm>
            <a:off x="762000" y="444500"/>
            <a:ext cx="11430000" cy="5334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3000" dirty="0">
                <a:solidFill>
                  <a:srgbClr val="16213E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Кадровый кризис в системе СПО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762000" y="1041400"/>
            <a:ext cx="1016000" cy="38100"/>
          </a:xfrm>
          <a:prstGeom prst="rect">
            <a:avLst/>
          </a:prstGeom>
          <a:solidFill>
            <a:srgbClr val="C8A45C"/>
          </a:solidFill>
          <a:ln/>
        </p:spPr>
      </p:sp>
      <p:sp>
        <p:nvSpPr>
          <p:cNvPr id="5" name="Text 3"/>
          <p:cNvSpPr/>
          <p:nvPr/>
        </p:nvSpPr>
        <p:spPr>
          <a:xfrm>
            <a:off x="762000" y="1397000"/>
            <a:ext cx="8890000" cy="82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2200" dirty="0">
                <a:solidFill>
                  <a:srgbClr val="C8A4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▸</a:t>
            </a:r>
            <a:r>
              <a:rPr lang="en-US" sz="1800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Старение педагогических кадров инженерно-технических дисциплин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62000" y="2349500"/>
            <a:ext cx="8890000" cy="82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2200" dirty="0">
                <a:solidFill>
                  <a:srgbClr val="C8A4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▸</a:t>
            </a:r>
            <a:r>
              <a:rPr lang="en-US" sz="1800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Молодые специалисты с производства не идут в педагогику (низкая зарплата, нет карьерного трека)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762000" y="3302000"/>
            <a:ext cx="8890000" cy="82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2200" dirty="0">
                <a:solidFill>
                  <a:srgbClr val="C8A4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▸</a:t>
            </a:r>
            <a:r>
              <a:rPr lang="en-US" sz="1800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Выпускники педагогических вузов не владеют современным оборудованием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62000" y="4254500"/>
            <a:ext cx="8890000" cy="82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2200" dirty="0">
                <a:solidFill>
                  <a:srgbClr val="C8A4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▸</a:t>
            </a:r>
            <a:r>
              <a:rPr lang="en-US" sz="1800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Разрыв преемственности: опытные мастера уходят, новые не приходят</a:t>
            </a:r>
            <a:endParaRPr lang="en-US" sz="2200" dirty="0"/>
          </a:p>
        </p:txBody>
      </p:sp>
      <p:sp>
        <p:nvSpPr>
          <p:cNvPr id="11" name="Shape 9"/>
          <p:cNvSpPr/>
          <p:nvPr/>
        </p:nvSpPr>
        <p:spPr>
          <a:xfrm>
            <a:off x="762000" y="5588000"/>
            <a:ext cx="14732000" cy="1270000"/>
          </a:xfrm>
          <a:prstGeom prst="rect">
            <a:avLst/>
          </a:prstGeom>
          <a:solidFill>
            <a:srgbClr val="16213E"/>
          </a:solidFill>
          <a:ln/>
        </p:spPr>
      </p:sp>
      <p:sp>
        <p:nvSpPr>
          <p:cNvPr id="12" name="Shape 10"/>
          <p:cNvSpPr/>
          <p:nvPr/>
        </p:nvSpPr>
        <p:spPr>
          <a:xfrm>
            <a:off x="762000" y="5588000"/>
            <a:ext cx="63500" cy="1270000"/>
          </a:xfrm>
          <a:prstGeom prst="rect">
            <a:avLst/>
          </a:prstGeom>
          <a:solidFill>
            <a:srgbClr val="C8A45C"/>
          </a:solidFill>
          <a:ln/>
        </p:spPr>
      </p:sp>
      <p:sp>
        <p:nvSpPr>
          <p:cNvPr id="13" name="Text 11"/>
          <p:cNvSpPr/>
          <p:nvPr/>
        </p:nvSpPr>
        <p:spPr>
          <a:xfrm>
            <a:off x="1143000" y="5778500"/>
            <a:ext cx="13970000" cy="889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240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Наше решение — </a:t>
            </a:r>
            <a:r>
              <a:rPr lang="en-US" sz="2400" dirty="0">
                <a:solidFill>
                  <a:srgbClr val="C8A4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выращивать кадры изнутри!</a:t>
            </a:r>
            <a:endParaRPr lang="en-US" sz="2400" dirty="0"/>
          </a:p>
        </p:txBody>
      </p:sp>
      <p:sp>
        <p:nvSpPr>
          <p:cNvPr id="14" name="Shape 12"/>
          <p:cNvSpPr/>
          <p:nvPr/>
        </p:nvSpPr>
        <p:spPr>
          <a:xfrm>
            <a:off x="15113000" y="5905500"/>
            <a:ext cx="508000" cy="508000"/>
          </a:xfrm>
          <a:custGeom>
            <a:avLst/>
            <a:gdLst/>
            <a:ahLst/>
            <a:cxnLst/>
            <a:rect l="l" t="t" r="r" b="b"/>
            <a:pathLst>
              <a:path w="508000" h="508000">
                <a:moveTo>
                  <a:pt x="387482" y="381000"/>
                </a:moveTo>
                <a:cubicBezTo>
                  <a:pt x="397140" y="358874"/>
                  <a:pt x="416454" y="338832"/>
                  <a:pt x="438282" y="321568"/>
                </a:cubicBezTo>
                <a:cubicBezTo>
                  <a:pt x="481542" y="287437"/>
                  <a:pt x="508000" y="241300"/>
                  <a:pt x="508000" y="190500"/>
                </a:cubicBezTo>
                <a:cubicBezTo>
                  <a:pt x="508000" y="85328"/>
                  <a:pt x="394229" y="0"/>
                  <a:pt x="254000" y="0"/>
                </a:cubicBezTo>
                <a:cubicBezTo>
                  <a:pt x="113771" y="0"/>
                  <a:pt x="0" y="85328"/>
                  <a:pt x="0" y="190500"/>
                </a:cubicBezTo>
                <a:cubicBezTo>
                  <a:pt x="0" y="241300"/>
                  <a:pt x="26458" y="287437"/>
                  <a:pt x="69718" y="321568"/>
                </a:cubicBezTo>
                <a:cubicBezTo>
                  <a:pt x="91546" y="338832"/>
                  <a:pt x="110993" y="358874"/>
                  <a:pt x="120518" y="381000"/>
                </a:cubicBezTo>
                <a:lnTo>
                  <a:pt x="387350" y="381000"/>
                </a:lnTo>
                <a:close/>
                <a:moveTo>
                  <a:pt x="381000" y="428625"/>
                </a:moveTo>
                <a:lnTo>
                  <a:pt x="127000" y="428625"/>
                </a:lnTo>
                <a:lnTo>
                  <a:pt x="127000" y="444500"/>
                </a:lnTo>
                <a:cubicBezTo>
                  <a:pt x="127000" y="488355"/>
                  <a:pt x="174360" y="523875"/>
                  <a:pt x="232833" y="523875"/>
                </a:cubicBezTo>
                <a:lnTo>
                  <a:pt x="275167" y="523875"/>
                </a:lnTo>
                <a:cubicBezTo>
                  <a:pt x="333640" y="523875"/>
                  <a:pt x="381000" y="488355"/>
                  <a:pt x="381000" y="444500"/>
                </a:cubicBezTo>
                <a:lnTo>
                  <a:pt x="381000" y="428625"/>
                </a:lnTo>
                <a:close/>
                <a:moveTo>
                  <a:pt x="243417" y="111125"/>
                </a:moveTo>
                <a:cubicBezTo>
                  <a:pt x="190765" y="111125"/>
                  <a:pt x="148167" y="143073"/>
                  <a:pt x="148167" y="182563"/>
                </a:cubicBezTo>
                <a:cubicBezTo>
                  <a:pt x="148167" y="195759"/>
                  <a:pt x="134011" y="206375"/>
                  <a:pt x="116417" y="206375"/>
                </a:cubicBezTo>
                <a:cubicBezTo>
                  <a:pt x="98822" y="206375"/>
                  <a:pt x="84667" y="195759"/>
                  <a:pt x="84667" y="182563"/>
                </a:cubicBezTo>
                <a:cubicBezTo>
                  <a:pt x="84667" y="116780"/>
                  <a:pt x="155707" y="63500"/>
                  <a:pt x="243417" y="63500"/>
                </a:cubicBezTo>
                <a:cubicBezTo>
                  <a:pt x="261011" y="63500"/>
                  <a:pt x="275167" y="74116"/>
                  <a:pt x="275167" y="87313"/>
                </a:cubicBezTo>
                <a:cubicBezTo>
                  <a:pt x="275167" y="100509"/>
                  <a:pt x="261011" y="111125"/>
                  <a:pt x="243417" y="111125"/>
                </a:cubicBezTo>
                <a:close/>
              </a:path>
            </a:pathLst>
          </a:custGeom>
          <a:solidFill>
            <a:srgbClr val="C8A45C"/>
          </a:solidFill>
          <a:ln/>
        </p:spPr>
      </p:sp>
      <p:sp>
        <p:nvSpPr>
          <p:cNvPr id="15" name="Text 13"/>
          <p:cNvSpPr/>
          <p:nvPr/>
        </p:nvSpPr>
        <p:spPr>
          <a:xfrm>
            <a:off x="762000" y="8636000"/>
            <a:ext cx="14732000" cy="317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300" dirty="0">
                <a:solidFill>
                  <a:srgbClr val="5A6A7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Березниковский политехнический техникум  |  Проект «Кадровый лифт»</a:t>
            </a:r>
            <a:endParaRPr lang="en-US" sz="1300" dirty="0"/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0F1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256000" cy="38100"/>
          </a:xfrm>
          <a:prstGeom prst="rect">
            <a:avLst/>
          </a:prstGeom>
          <a:solidFill>
            <a:srgbClr val="C8A45C"/>
          </a:solidFill>
          <a:ln/>
        </p:spPr>
      </p:sp>
      <p:sp>
        <p:nvSpPr>
          <p:cNvPr id="3" name="Text 1"/>
          <p:cNvSpPr/>
          <p:nvPr/>
        </p:nvSpPr>
        <p:spPr>
          <a:xfrm>
            <a:off x="762000" y="444500"/>
            <a:ext cx="11430000" cy="5334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3000" dirty="0">
                <a:solidFill>
                  <a:srgbClr val="16213E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Трехступенчатая система выращивания педагога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762000" y="1041400"/>
            <a:ext cx="1016000" cy="38100"/>
          </a:xfrm>
          <a:prstGeom prst="rect">
            <a:avLst/>
          </a:prstGeom>
          <a:solidFill>
            <a:srgbClr val="C8A45C"/>
          </a:solidFill>
          <a:ln/>
        </p:spPr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5262665"/>
              </p:ext>
            </p:extLst>
          </p:nvPr>
        </p:nvGraphicFramePr>
        <p:xfrm>
          <a:off x="762000" y="1333500"/>
          <a:ext cx="14732000" cy="3937000"/>
        </p:xfrm>
        <a:graphic>
          <a:graphicData uri="http://schemas.openxmlformats.org/drawingml/2006/table">
            <a:tbl>
              <a:tblPr/>
              <a:tblGrid>
                <a:gridCol w="32410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713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0866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Этап</a:t>
                      </a:r>
                      <a:endParaRPr lang="en-US" sz="16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D0D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13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Должность</a:t>
                      </a:r>
                      <a:endParaRPr lang="en-US" sz="16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D0D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13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Что даёт</a:t>
                      </a:r>
                      <a:endParaRPr lang="en-US" sz="16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D0D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13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299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1A2E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Студент 3–4 курс</a:t>
                      </a:r>
                      <a:endParaRPr lang="en-US" sz="16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D0D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1A2E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Лаборант (0,5 ставки)</a:t>
                      </a:r>
                      <a:endParaRPr lang="en-US" sz="16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D0D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solidFill>
                            <a:srgbClr val="1A1A2E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Работа в мастерской, участие в конкурсах, помощь педагогам, возможность проявить себя</a:t>
                      </a:r>
                      <a:endParaRPr lang="en-US" sz="16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D0D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6299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1A2E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Выпускник техникума</a:t>
                      </a:r>
                      <a:endParaRPr lang="en-US" sz="16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D0D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6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1A2E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Преподаватель / мастер п/о (малая нагрузка)</a:t>
                      </a:r>
                      <a:endParaRPr lang="en-US" sz="16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D0D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6F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solidFill>
                            <a:srgbClr val="1A1A2E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Совмещение с учёбой в вузе, мягкий вход в профессию</a:t>
                      </a:r>
                      <a:endParaRPr lang="en-US" sz="16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D0D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6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0236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1A2E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Молодой педагог</a:t>
                      </a:r>
                      <a:endParaRPr lang="en-US" sz="16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D0D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1A2E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Полная ставка + наставник</a:t>
                      </a:r>
                      <a:endParaRPr lang="en-US" sz="16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D0D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solidFill>
                            <a:srgbClr val="1A1A2E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Индивидуальный </a:t>
                      </a:r>
                      <a:r>
                        <a:rPr lang="en-US" sz="1600" dirty="0" err="1">
                          <a:solidFill>
                            <a:srgbClr val="1A1A2E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план</a:t>
                      </a:r>
                      <a:r>
                        <a:rPr lang="en-US" sz="1600" dirty="0">
                          <a:solidFill>
                            <a:srgbClr val="1A1A2E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1A1A2E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адаптации</a:t>
                      </a:r>
                      <a:r>
                        <a:rPr lang="ru-RU" sz="1600" dirty="0">
                          <a:solidFill>
                            <a:srgbClr val="1A1A2E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 (ИПА)</a:t>
                      </a:r>
                      <a:r>
                        <a:rPr lang="en-US" sz="1600" dirty="0">
                          <a:solidFill>
                            <a:srgbClr val="1A1A2E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, рост до руководителя направления</a:t>
                      </a:r>
                      <a:endParaRPr lang="en-US" sz="16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D0D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Shape 3"/>
          <p:cNvSpPr/>
          <p:nvPr/>
        </p:nvSpPr>
        <p:spPr>
          <a:xfrm>
            <a:off x="762000" y="5588000"/>
            <a:ext cx="14732000" cy="127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4DC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1016000" y="5842000"/>
            <a:ext cx="2032000" cy="762000"/>
          </a:xfrm>
          <a:prstGeom prst="rect">
            <a:avLst/>
          </a:prstGeom>
          <a:solidFill>
            <a:srgbClr val="16213E"/>
          </a:solidFill>
          <a:ln/>
        </p:spPr>
      </p:sp>
      <p:sp>
        <p:nvSpPr>
          <p:cNvPr id="8" name="Text 5"/>
          <p:cNvSpPr/>
          <p:nvPr/>
        </p:nvSpPr>
        <p:spPr>
          <a:xfrm>
            <a:off x="1016000" y="5842000"/>
            <a:ext cx="2032000" cy="762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600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Студент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3048000" y="6197600"/>
            <a:ext cx="762000" cy="0"/>
          </a:xfrm>
          <a:prstGeom prst="straightConnector1">
            <a:avLst/>
          </a:prstGeom>
          <a:noFill/>
          <a:ln w="25400">
            <a:solidFill>
              <a:srgbClr val="C8A45C"/>
            </a:solidFill>
            <a:prstDash val="solid"/>
            <a:headEnd type="none"/>
            <a:tailEnd type="arrow"/>
          </a:ln>
        </p:spPr>
      </p:sp>
      <p:sp>
        <p:nvSpPr>
          <p:cNvPr id="10" name="Shape 7"/>
          <p:cNvSpPr/>
          <p:nvPr/>
        </p:nvSpPr>
        <p:spPr>
          <a:xfrm>
            <a:off x="3810000" y="5842000"/>
            <a:ext cx="2032000" cy="762000"/>
          </a:xfrm>
          <a:prstGeom prst="rect">
            <a:avLst/>
          </a:prstGeom>
          <a:solidFill>
            <a:srgbClr val="16213E"/>
          </a:solidFill>
          <a:ln/>
        </p:spPr>
      </p:sp>
      <p:sp>
        <p:nvSpPr>
          <p:cNvPr id="11" name="Text 8"/>
          <p:cNvSpPr/>
          <p:nvPr/>
        </p:nvSpPr>
        <p:spPr>
          <a:xfrm>
            <a:off x="3810000" y="5842000"/>
            <a:ext cx="2032000" cy="762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600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Лаборант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5842000" y="6197600"/>
            <a:ext cx="762000" cy="0"/>
          </a:xfrm>
          <a:prstGeom prst="straightConnector1">
            <a:avLst/>
          </a:prstGeom>
          <a:noFill/>
          <a:ln w="25400">
            <a:solidFill>
              <a:srgbClr val="C8A45C"/>
            </a:solidFill>
            <a:prstDash val="solid"/>
            <a:headEnd type="none"/>
            <a:tailEnd type="arrow"/>
          </a:ln>
        </p:spPr>
      </p:sp>
      <p:sp>
        <p:nvSpPr>
          <p:cNvPr id="13" name="Shape 10"/>
          <p:cNvSpPr/>
          <p:nvPr/>
        </p:nvSpPr>
        <p:spPr>
          <a:xfrm>
            <a:off x="6604000" y="5842000"/>
            <a:ext cx="2032000" cy="762000"/>
          </a:xfrm>
          <a:prstGeom prst="rect">
            <a:avLst/>
          </a:prstGeom>
          <a:solidFill>
            <a:srgbClr val="16213E"/>
          </a:solidFill>
          <a:ln/>
        </p:spPr>
      </p:sp>
      <p:sp>
        <p:nvSpPr>
          <p:cNvPr id="14" name="Text 11"/>
          <p:cNvSpPr/>
          <p:nvPr/>
        </p:nvSpPr>
        <p:spPr>
          <a:xfrm>
            <a:off x="6604000" y="5842000"/>
            <a:ext cx="2032000" cy="762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600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Педагог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8636000" y="6197600"/>
            <a:ext cx="762000" cy="0"/>
          </a:xfrm>
          <a:prstGeom prst="straightConnector1">
            <a:avLst/>
          </a:prstGeom>
          <a:noFill/>
          <a:ln w="25400">
            <a:solidFill>
              <a:srgbClr val="C8A45C"/>
            </a:solidFill>
            <a:prstDash val="solid"/>
            <a:headEnd type="none"/>
            <a:tailEnd type="arrow"/>
          </a:ln>
        </p:spPr>
      </p:sp>
      <p:sp>
        <p:nvSpPr>
          <p:cNvPr id="16" name="Shape 13"/>
          <p:cNvSpPr/>
          <p:nvPr/>
        </p:nvSpPr>
        <p:spPr>
          <a:xfrm>
            <a:off x="9398000" y="5842000"/>
            <a:ext cx="2032000" cy="762000"/>
          </a:xfrm>
          <a:prstGeom prst="rect">
            <a:avLst/>
          </a:prstGeom>
          <a:solidFill>
            <a:srgbClr val="C8A45C"/>
          </a:solidFill>
          <a:ln/>
        </p:spPr>
        <p:txBody>
          <a:bodyPr/>
          <a:lstStyle/>
          <a:p>
            <a:endParaRPr lang="ru-RU" dirty="0"/>
          </a:p>
        </p:txBody>
      </p:sp>
      <p:sp>
        <p:nvSpPr>
          <p:cNvPr id="17" name="Text 14"/>
          <p:cNvSpPr/>
          <p:nvPr/>
        </p:nvSpPr>
        <p:spPr>
          <a:xfrm>
            <a:off x="9398000" y="5842000"/>
            <a:ext cx="2032000" cy="762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ru-RU" sz="1600" b="1" dirty="0">
                <a:solidFill>
                  <a:srgbClr val="16213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Руководитель </a:t>
            </a:r>
          </a:p>
          <a:p>
            <a:pPr algn="ctr">
              <a:lnSpc>
                <a:spcPct val="120000"/>
              </a:lnSpc>
            </a:pPr>
            <a:r>
              <a:rPr lang="ru-RU" sz="1600" b="1" dirty="0">
                <a:solidFill>
                  <a:srgbClr val="16213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направления</a:t>
            </a:r>
            <a:endParaRPr lang="en-US" sz="1600" dirty="0"/>
          </a:p>
        </p:txBody>
      </p:sp>
      <p:sp>
        <p:nvSpPr>
          <p:cNvPr id="18" name="Shape 15"/>
          <p:cNvSpPr/>
          <p:nvPr/>
        </p:nvSpPr>
        <p:spPr>
          <a:xfrm>
            <a:off x="11430000" y="6197600"/>
            <a:ext cx="762000" cy="0"/>
          </a:xfrm>
          <a:prstGeom prst="straightConnector1">
            <a:avLst/>
          </a:prstGeom>
          <a:noFill/>
          <a:ln w="25400">
            <a:solidFill>
              <a:srgbClr val="C8A45C"/>
            </a:solidFill>
            <a:prstDash val="solid"/>
            <a:headEnd type="none"/>
            <a:tailEnd type="arrow"/>
          </a:ln>
        </p:spPr>
      </p:sp>
      <p:sp>
        <p:nvSpPr>
          <p:cNvPr id="19" name="Shape 16"/>
          <p:cNvSpPr/>
          <p:nvPr/>
        </p:nvSpPr>
        <p:spPr>
          <a:xfrm>
            <a:off x="12192000" y="5842000"/>
            <a:ext cx="2540000" cy="762000"/>
          </a:xfrm>
          <a:prstGeom prst="rect">
            <a:avLst/>
          </a:prstGeom>
          <a:solidFill>
            <a:srgbClr val="C8A45C"/>
          </a:solidFill>
          <a:ln/>
        </p:spPr>
      </p:sp>
      <p:sp>
        <p:nvSpPr>
          <p:cNvPr id="20" name="Text 17"/>
          <p:cNvSpPr/>
          <p:nvPr/>
        </p:nvSpPr>
        <p:spPr>
          <a:xfrm>
            <a:off x="12192000" y="5842000"/>
            <a:ext cx="2540000" cy="762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600" b="1" dirty="0" err="1">
                <a:solidFill>
                  <a:srgbClr val="16213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Наставник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762000" y="7048500"/>
            <a:ext cx="14732000" cy="317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300" dirty="0">
                <a:solidFill>
                  <a:srgbClr val="5A6A7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Траектория роста в рамках проекта «Кадровый лифт»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762000" y="8636000"/>
            <a:ext cx="14732000" cy="317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300" dirty="0">
                <a:solidFill>
                  <a:srgbClr val="5A6A7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Березниковский политехнический техникум  |  Проект «Кадровый лифт»</a:t>
            </a:r>
            <a:endParaRPr lang="en-US" sz="1300" dirty="0"/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0F1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256000" cy="38100"/>
          </a:xfrm>
          <a:prstGeom prst="rect">
            <a:avLst/>
          </a:prstGeom>
          <a:solidFill>
            <a:srgbClr val="C8A45C"/>
          </a:solidFill>
          <a:ln/>
        </p:spPr>
      </p:sp>
      <p:sp>
        <p:nvSpPr>
          <p:cNvPr id="3" name="Text 1"/>
          <p:cNvSpPr/>
          <p:nvPr/>
        </p:nvSpPr>
        <p:spPr>
          <a:xfrm>
            <a:off x="762000" y="444500"/>
            <a:ext cx="11430000" cy="5334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3000" dirty="0">
                <a:solidFill>
                  <a:srgbClr val="16213E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3 специальности — единый принцип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762000" y="1041400"/>
            <a:ext cx="1016000" cy="38100"/>
          </a:xfrm>
          <a:prstGeom prst="rect">
            <a:avLst/>
          </a:prstGeom>
          <a:solidFill>
            <a:srgbClr val="C8A45C"/>
          </a:solidFill>
          <a:ln/>
        </p:spPr>
      </p:sp>
      <p:sp>
        <p:nvSpPr>
          <p:cNvPr id="5" name="Shape 3"/>
          <p:cNvSpPr/>
          <p:nvPr/>
        </p:nvSpPr>
        <p:spPr>
          <a:xfrm>
            <a:off x="762000" y="1397000"/>
            <a:ext cx="4699000" cy="482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4D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62000" y="1397000"/>
            <a:ext cx="4699000" cy="63500"/>
          </a:xfrm>
          <a:prstGeom prst="rect">
            <a:avLst/>
          </a:prstGeom>
          <a:solidFill>
            <a:srgbClr val="C8A45C"/>
          </a:solidFill>
          <a:ln/>
        </p:spPr>
      </p:sp>
      <p:sp>
        <p:nvSpPr>
          <p:cNvPr id="7" name="Shape 5"/>
          <p:cNvSpPr/>
          <p:nvPr/>
        </p:nvSpPr>
        <p:spPr>
          <a:xfrm>
            <a:off x="1016000" y="1714500"/>
            <a:ext cx="508000" cy="508000"/>
          </a:xfrm>
          <a:custGeom>
            <a:avLst/>
            <a:gdLst/>
            <a:ahLst/>
            <a:cxnLst/>
            <a:rect l="l" t="t" r="r" b="b"/>
            <a:pathLst>
              <a:path w="508000" h="508000">
                <a:moveTo>
                  <a:pt x="50800" y="95250"/>
                </a:moveTo>
                <a:cubicBezTo>
                  <a:pt x="50800" y="60226"/>
                  <a:pt x="73581" y="31750"/>
                  <a:pt x="101600" y="31750"/>
                </a:cubicBezTo>
                <a:lnTo>
                  <a:pt x="406400" y="31750"/>
                </a:lnTo>
                <a:cubicBezTo>
                  <a:pt x="434419" y="31750"/>
                  <a:pt x="457200" y="60226"/>
                  <a:pt x="457200" y="95250"/>
                </a:cubicBezTo>
                <a:lnTo>
                  <a:pt x="457200" y="333375"/>
                </a:lnTo>
                <a:lnTo>
                  <a:pt x="406400" y="333375"/>
                </a:lnTo>
                <a:lnTo>
                  <a:pt x="406400" y="95250"/>
                </a:lnTo>
                <a:lnTo>
                  <a:pt x="101600" y="95250"/>
                </a:lnTo>
                <a:lnTo>
                  <a:pt x="101600" y="333375"/>
                </a:lnTo>
                <a:lnTo>
                  <a:pt x="50800" y="333375"/>
                </a:lnTo>
                <a:lnTo>
                  <a:pt x="50800" y="95250"/>
                </a:lnTo>
                <a:close/>
                <a:moveTo>
                  <a:pt x="0" y="400050"/>
                </a:moveTo>
                <a:cubicBezTo>
                  <a:pt x="0" y="389533"/>
                  <a:pt x="6826" y="381000"/>
                  <a:pt x="15240" y="381000"/>
                </a:cubicBezTo>
                <a:lnTo>
                  <a:pt x="492760" y="381000"/>
                </a:lnTo>
                <a:cubicBezTo>
                  <a:pt x="501174" y="381000"/>
                  <a:pt x="508000" y="389533"/>
                  <a:pt x="508000" y="400050"/>
                </a:cubicBezTo>
                <a:cubicBezTo>
                  <a:pt x="508000" y="442119"/>
                  <a:pt x="480695" y="476250"/>
                  <a:pt x="447040" y="476250"/>
                </a:cubicBezTo>
                <a:lnTo>
                  <a:pt x="60960" y="476250"/>
                </a:lnTo>
                <a:cubicBezTo>
                  <a:pt x="27305" y="476250"/>
                  <a:pt x="0" y="442119"/>
                  <a:pt x="0" y="400050"/>
                </a:cubicBezTo>
                <a:close/>
                <a:moveTo>
                  <a:pt x="223044" y="207367"/>
                </a:moveTo>
                <a:lnTo>
                  <a:pt x="198438" y="238125"/>
                </a:lnTo>
                <a:lnTo>
                  <a:pt x="223044" y="268883"/>
                </a:lnTo>
                <a:cubicBezTo>
                  <a:pt x="230505" y="278209"/>
                  <a:pt x="230505" y="293291"/>
                  <a:pt x="223044" y="302518"/>
                </a:cubicBezTo>
                <a:cubicBezTo>
                  <a:pt x="215583" y="311745"/>
                  <a:pt x="203518" y="311845"/>
                  <a:pt x="196136" y="302518"/>
                </a:cubicBezTo>
                <a:lnTo>
                  <a:pt x="158036" y="254893"/>
                </a:lnTo>
                <a:cubicBezTo>
                  <a:pt x="150574" y="245566"/>
                  <a:pt x="150574" y="230485"/>
                  <a:pt x="158036" y="221258"/>
                </a:cubicBezTo>
                <a:lnTo>
                  <a:pt x="196136" y="173633"/>
                </a:lnTo>
                <a:cubicBezTo>
                  <a:pt x="203597" y="164306"/>
                  <a:pt x="215662" y="164306"/>
                  <a:pt x="223044" y="173633"/>
                </a:cubicBezTo>
                <a:cubicBezTo>
                  <a:pt x="230426" y="182959"/>
                  <a:pt x="230505" y="198041"/>
                  <a:pt x="223044" y="207268"/>
                </a:cubicBezTo>
                <a:close/>
                <a:moveTo>
                  <a:pt x="311944" y="173633"/>
                </a:moveTo>
                <a:lnTo>
                  <a:pt x="350044" y="221258"/>
                </a:lnTo>
                <a:cubicBezTo>
                  <a:pt x="357505" y="230584"/>
                  <a:pt x="357505" y="245666"/>
                  <a:pt x="350044" y="254893"/>
                </a:cubicBezTo>
                <a:lnTo>
                  <a:pt x="311944" y="302518"/>
                </a:lnTo>
                <a:cubicBezTo>
                  <a:pt x="304483" y="311845"/>
                  <a:pt x="292418" y="311845"/>
                  <a:pt x="285036" y="302518"/>
                </a:cubicBezTo>
                <a:cubicBezTo>
                  <a:pt x="277654" y="293191"/>
                  <a:pt x="277574" y="278110"/>
                  <a:pt x="285036" y="268883"/>
                </a:cubicBezTo>
                <a:lnTo>
                  <a:pt x="309642" y="238125"/>
                </a:lnTo>
                <a:lnTo>
                  <a:pt x="285036" y="207367"/>
                </a:lnTo>
                <a:cubicBezTo>
                  <a:pt x="277574" y="198041"/>
                  <a:pt x="277574" y="182959"/>
                  <a:pt x="285036" y="173732"/>
                </a:cubicBezTo>
                <a:cubicBezTo>
                  <a:pt x="292497" y="164505"/>
                  <a:pt x="304562" y="164405"/>
                  <a:pt x="311944" y="173732"/>
                </a:cubicBezTo>
                <a:close/>
              </a:path>
            </a:pathLst>
          </a:custGeom>
          <a:solidFill>
            <a:srgbClr val="16213E"/>
          </a:solidFill>
          <a:ln/>
        </p:spPr>
      </p:sp>
      <p:sp>
        <p:nvSpPr>
          <p:cNvPr id="8" name="Text 6"/>
          <p:cNvSpPr/>
          <p:nvPr/>
        </p:nvSpPr>
        <p:spPr>
          <a:xfrm>
            <a:off x="1016000" y="2413000"/>
            <a:ext cx="4191000" cy="355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400" dirty="0">
                <a:solidFill>
                  <a:srgbClr val="C8A4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09.02.07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016000" y="2794000"/>
            <a:ext cx="4191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800" b="1" dirty="0">
                <a:solidFill>
                  <a:srgbClr val="16213E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Информационные системы и программирование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016000" y="3683000"/>
            <a:ext cx="4191000" cy="101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ИТ-мастерская — флагманское направление проекта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1016000" y="5080000"/>
            <a:ext cx="1524000" cy="381000"/>
          </a:xfrm>
          <a:prstGeom prst="rect">
            <a:avLst/>
          </a:prstGeom>
          <a:solidFill>
            <a:srgbClr val="C8A45C"/>
          </a:solidFill>
          <a:ln/>
        </p:spPr>
      </p:sp>
      <p:sp>
        <p:nvSpPr>
          <p:cNvPr id="12" name="Text 10"/>
          <p:cNvSpPr/>
          <p:nvPr/>
        </p:nvSpPr>
        <p:spPr>
          <a:xfrm>
            <a:off x="1016000" y="5080000"/>
            <a:ext cx="15240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200" b="1" dirty="0">
                <a:solidFill>
                  <a:srgbClr val="16213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ФЛАГМАН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778500" y="1397000"/>
            <a:ext cx="4699000" cy="482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4DC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778500" y="1397000"/>
            <a:ext cx="4699000" cy="63500"/>
          </a:xfrm>
          <a:prstGeom prst="rect">
            <a:avLst/>
          </a:prstGeom>
          <a:solidFill>
            <a:srgbClr val="16213E"/>
          </a:solidFill>
          <a:ln/>
        </p:spPr>
      </p:sp>
      <p:sp>
        <p:nvSpPr>
          <p:cNvPr id="15" name="Shape 13"/>
          <p:cNvSpPr/>
          <p:nvPr/>
        </p:nvSpPr>
        <p:spPr>
          <a:xfrm>
            <a:off x="6032500" y="1714500"/>
            <a:ext cx="508000" cy="508000"/>
          </a:xfrm>
          <a:custGeom>
            <a:avLst/>
            <a:gdLst/>
            <a:ahLst/>
            <a:cxnLst/>
            <a:rect l="l" t="t" r="r" b="b"/>
            <a:pathLst>
              <a:path w="508000" h="508000">
                <a:moveTo>
                  <a:pt x="449263" y="97830"/>
                </a:moveTo>
                <a:cubicBezTo>
                  <a:pt x="455965" y="90289"/>
                  <a:pt x="467166" y="92174"/>
                  <a:pt x="470517" y="102096"/>
                </a:cubicBezTo>
                <a:cubicBezTo>
                  <a:pt x="476515" y="119658"/>
                  <a:pt x="479778" y="138807"/>
                  <a:pt x="479778" y="158750"/>
                </a:cubicBezTo>
                <a:cubicBezTo>
                  <a:pt x="479778" y="246459"/>
                  <a:pt x="416631" y="317500"/>
                  <a:pt x="338667" y="317500"/>
                </a:cubicBezTo>
                <a:cubicBezTo>
                  <a:pt x="323233" y="317500"/>
                  <a:pt x="308328" y="314722"/>
                  <a:pt x="294393" y="309562"/>
                </a:cubicBezTo>
                <a:lnTo>
                  <a:pt x="129558" y="495002"/>
                </a:lnTo>
                <a:cubicBezTo>
                  <a:pt x="104775" y="522883"/>
                  <a:pt x="64558" y="522883"/>
                  <a:pt x="39776" y="495002"/>
                </a:cubicBezTo>
                <a:cubicBezTo>
                  <a:pt x="14993" y="467122"/>
                  <a:pt x="14993" y="421878"/>
                  <a:pt x="39776" y="393998"/>
                </a:cubicBezTo>
                <a:lnTo>
                  <a:pt x="204611" y="208558"/>
                </a:lnTo>
                <a:cubicBezTo>
                  <a:pt x="200025" y="192881"/>
                  <a:pt x="197556" y="176213"/>
                  <a:pt x="197556" y="158750"/>
                </a:cubicBezTo>
                <a:cubicBezTo>
                  <a:pt x="197556" y="71041"/>
                  <a:pt x="260703" y="0"/>
                  <a:pt x="338667" y="0"/>
                </a:cubicBezTo>
                <a:cubicBezTo>
                  <a:pt x="356394" y="0"/>
                  <a:pt x="373415" y="3671"/>
                  <a:pt x="389026" y="10418"/>
                </a:cubicBezTo>
                <a:cubicBezTo>
                  <a:pt x="397845" y="14188"/>
                  <a:pt x="399433" y="26789"/>
                  <a:pt x="392818" y="34330"/>
                </a:cubicBezTo>
                <a:lnTo>
                  <a:pt x="314590" y="122337"/>
                </a:lnTo>
                <a:cubicBezTo>
                  <a:pt x="311944" y="125313"/>
                  <a:pt x="310444" y="129381"/>
                  <a:pt x="310444" y="133548"/>
                </a:cubicBezTo>
                <a:lnTo>
                  <a:pt x="310444" y="174625"/>
                </a:lnTo>
                <a:cubicBezTo>
                  <a:pt x="310444" y="183356"/>
                  <a:pt x="316794" y="190500"/>
                  <a:pt x="324556" y="190500"/>
                </a:cubicBezTo>
                <a:lnTo>
                  <a:pt x="361068" y="190500"/>
                </a:lnTo>
                <a:cubicBezTo>
                  <a:pt x="364772" y="190500"/>
                  <a:pt x="368388" y="188813"/>
                  <a:pt x="371034" y="185837"/>
                </a:cubicBezTo>
                <a:lnTo>
                  <a:pt x="449263" y="97830"/>
                </a:lnTo>
                <a:close/>
              </a:path>
            </a:pathLst>
          </a:custGeom>
          <a:solidFill>
            <a:srgbClr val="16213E"/>
          </a:solidFill>
          <a:ln/>
        </p:spPr>
      </p:sp>
      <p:sp>
        <p:nvSpPr>
          <p:cNvPr id="16" name="Text 14"/>
          <p:cNvSpPr/>
          <p:nvPr/>
        </p:nvSpPr>
        <p:spPr>
          <a:xfrm>
            <a:off x="6032500" y="2413000"/>
            <a:ext cx="4191000" cy="355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400" dirty="0">
                <a:solidFill>
                  <a:srgbClr val="C8A4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15.02.17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032500" y="2794000"/>
            <a:ext cx="4191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800" b="1" dirty="0">
                <a:solidFill>
                  <a:srgbClr val="16213E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Монтаж, обслуживание, ремонт оборудования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6032500" y="3683000"/>
            <a:ext cx="4191000" cy="101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Токарные и слесарные мастерские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10795000" y="1397000"/>
            <a:ext cx="4699000" cy="482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4DC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795000" y="1397000"/>
            <a:ext cx="4699000" cy="63500"/>
          </a:xfrm>
          <a:prstGeom prst="rect">
            <a:avLst/>
          </a:prstGeom>
          <a:solidFill>
            <a:srgbClr val="16213E"/>
          </a:solidFill>
          <a:ln/>
        </p:spPr>
      </p:sp>
      <p:sp>
        <p:nvSpPr>
          <p:cNvPr id="21" name="Shape 19"/>
          <p:cNvSpPr/>
          <p:nvPr/>
        </p:nvSpPr>
        <p:spPr>
          <a:xfrm>
            <a:off x="11049000" y="1714500"/>
            <a:ext cx="508000" cy="508000"/>
          </a:xfrm>
          <a:custGeom>
            <a:avLst/>
            <a:gdLst/>
            <a:ahLst/>
            <a:cxnLst/>
            <a:rect l="l" t="t" r="r" b="b"/>
            <a:pathLst>
              <a:path w="508000" h="508000">
                <a:moveTo>
                  <a:pt x="174625" y="23812"/>
                </a:moveTo>
                <a:cubicBezTo>
                  <a:pt x="174625" y="10616"/>
                  <a:pt x="164009" y="0"/>
                  <a:pt x="150813" y="0"/>
                </a:cubicBezTo>
                <a:cubicBezTo>
                  <a:pt x="137616" y="0"/>
                  <a:pt x="127000" y="10616"/>
                  <a:pt x="127000" y="23812"/>
                </a:cubicBezTo>
                <a:lnTo>
                  <a:pt x="127000" y="63500"/>
                </a:lnTo>
                <a:cubicBezTo>
                  <a:pt x="91976" y="63500"/>
                  <a:pt x="63500" y="91976"/>
                  <a:pt x="63500" y="127000"/>
                </a:cubicBezTo>
                <a:lnTo>
                  <a:pt x="23812" y="127000"/>
                </a:lnTo>
                <a:cubicBezTo>
                  <a:pt x="10616" y="127000"/>
                  <a:pt x="0" y="137616"/>
                  <a:pt x="0" y="150813"/>
                </a:cubicBezTo>
                <a:cubicBezTo>
                  <a:pt x="0" y="164009"/>
                  <a:pt x="10616" y="174625"/>
                  <a:pt x="23812" y="174625"/>
                </a:cubicBezTo>
                <a:lnTo>
                  <a:pt x="63500" y="174625"/>
                </a:lnTo>
                <a:lnTo>
                  <a:pt x="63500" y="230188"/>
                </a:lnTo>
                <a:lnTo>
                  <a:pt x="23812" y="230188"/>
                </a:lnTo>
                <a:cubicBezTo>
                  <a:pt x="10616" y="230188"/>
                  <a:pt x="0" y="240804"/>
                  <a:pt x="0" y="254000"/>
                </a:cubicBezTo>
                <a:cubicBezTo>
                  <a:pt x="0" y="267196"/>
                  <a:pt x="10616" y="277813"/>
                  <a:pt x="23812" y="277813"/>
                </a:cubicBezTo>
                <a:lnTo>
                  <a:pt x="63500" y="277813"/>
                </a:lnTo>
                <a:lnTo>
                  <a:pt x="63500" y="333375"/>
                </a:lnTo>
                <a:lnTo>
                  <a:pt x="23812" y="333375"/>
                </a:lnTo>
                <a:cubicBezTo>
                  <a:pt x="10616" y="333375"/>
                  <a:pt x="0" y="343991"/>
                  <a:pt x="0" y="357188"/>
                </a:cubicBezTo>
                <a:cubicBezTo>
                  <a:pt x="0" y="370384"/>
                  <a:pt x="10616" y="381000"/>
                  <a:pt x="23812" y="381000"/>
                </a:cubicBezTo>
                <a:lnTo>
                  <a:pt x="63500" y="381000"/>
                </a:lnTo>
                <a:cubicBezTo>
                  <a:pt x="63500" y="416024"/>
                  <a:pt x="91976" y="444500"/>
                  <a:pt x="127000" y="444500"/>
                </a:cubicBezTo>
                <a:lnTo>
                  <a:pt x="127000" y="484187"/>
                </a:lnTo>
                <a:cubicBezTo>
                  <a:pt x="127000" y="497384"/>
                  <a:pt x="137616" y="508000"/>
                  <a:pt x="150813" y="508000"/>
                </a:cubicBezTo>
                <a:cubicBezTo>
                  <a:pt x="164009" y="508000"/>
                  <a:pt x="174625" y="497384"/>
                  <a:pt x="174625" y="484187"/>
                </a:cubicBezTo>
                <a:lnTo>
                  <a:pt x="174625" y="444500"/>
                </a:lnTo>
                <a:lnTo>
                  <a:pt x="230188" y="444500"/>
                </a:lnTo>
                <a:lnTo>
                  <a:pt x="230188" y="484187"/>
                </a:lnTo>
                <a:cubicBezTo>
                  <a:pt x="230188" y="497384"/>
                  <a:pt x="240804" y="508000"/>
                  <a:pt x="254000" y="508000"/>
                </a:cubicBezTo>
                <a:cubicBezTo>
                  <a:pt x="267196" y="508000"/>
                  <a:pt x="277813" y="497384"/>
                  <a:pt x="277813" y="484187"/>
                </a:cubicBezTo>
                <a:lnTo>
                  <a:pt x="277813" y="444500"/>
                </a:lnTo>
                <a:lnTo>
                  <a:pt x="333375" y="444500"/>
                </a:lnTo>
                <a:lnTo>
                  <a:pt x="333375" y="484187"/>
                </a:lnTo>
                <a:cubicBezTo>
                  <a:pt x="333375" y="497384"/>
                  <a:pt x="343991" y="508000"/>
                  <a:pt x="357188" y="508000"/>
                </a:cubicBezTo>
                <a:cubicBezTo>
                  <a:pt x="370384" y="508000"/>
                  <a:pt x="381000" y="497384"/>
                  <a:pt x="381000" y="484187"/>
                </a:cubicBezTo>
                <a:lnTo>
                  <a:pt x="381000" y="444500"/>
                </a:lnTo>
                <a:cubicBezTo>
                  <a:pt x="416024" y="444500"/>
                  <a:pt x="444500" y="416024"/>
                  <a:pt x="444500" y="381000"/>
                </a:cubicBezTo>
                <a:lnTo>
                  <a:pt x="484187" y="381000"/>
                </a:lnTo>
                <a:cubicBezTo>
                  <a:pt x="497384" y="381000"/>
                  <a:pt x="508000" y="370384"/>
                  <a:pt x="508000" y="357188"/>
                </a:cubicBezTo>
                <a:cubicBezTo>
                  <a:pt x="508000" y="343991"/>
                  <a:pt x="497384" y="333375"/>
                  <a:pt x="484187" y="333375"/>
                </a:cubicBezTo>
                <a:lnTo>
                  <a:pt x="444500" y="333375"/>
                </a:lnTo>
                <a:lnTo>
                  <a:pt x="444500" y="277813"/>
                </a:lnTo>
                <a:lnTo>
                  <a:pt x="484187" y="277813"/>
                </a:lnTo>
                <a:cubicBezTo>
                  <a:pt x="497384" y="277813"/>
                  <a:pt x="508000" y="267196"/>
                  <a:pt x="508000" y="254000"/>
                </a:cubicBezTo>
                <a:cubicBezTo>
                  <a:pt x="508000" y="240804"/>
                  <a:pt x="497384" y="230188"/>
                  <a:pt x="484187" y="230188"/>
                </a:cubicBezTo>
                <a:lnTo>
                  <a:pt x="444500" y="230188"/>
                </a:lnTo>
                <a:lnTo>
                  <a:pt x="444500" y="174625"/>
                </a:lnTo>
                <a:lnTo>
                  <a:pt x="484187" y="174625"/>
                </a:lnTo>
                <a:cubicBezTo>
                  <a:pt x="497384" y="174625"/>
                  <a:pt x="508000" y="164009"/>
                  <a:pt x="508000" y="150813"/>
                </a:cubicBezTo>
                <a:cubicBezTo>
                  <a:pt x="508000" y="137616"/>
                  <a:pt x="497384" y="127000"/>
                  <a:pt x="484187" y="127000"/>
                </a:cubicBezTo>
                <a:lnTo>
                  <a:pt x="444500" y="127000"/>
                </a:lnTo>
                <a:cubicBezTo>
                  <a:pt x="444500" y="91976"/>
                  <a:pt x="416024" y="63500"/>
                  <a:pt x="381000" y="63500"/>
                </a:cubicBezTo>
                <a:lnTo>
                  <a:pt x="381000" y="23812"/>
                </a:lnTo>
                <a:cubicBezTo>
                  <a:pt x="381000" y="10616"/>
                  <a:pt x="370384" y="0"/>
                  <a:pt x="357188" y="0"/>
                </a:cubicBezTo>
                <a:cubicBezTo>
                  <a:pt x="343991" y="0"/>
                  <a:pt x="333375" y="10616"/>
                  <a:pt x="333375" y="23812"/>
                </a:cubicBezTo>
                <a:lnTo>
                  <a:pt x="333375" y="63500"/>
                </a:lnTo>
                <a:lnTo>
                  <a:pt x="277813" y="63500"/>
                </a:lnTo>
                <a:lnTo>
                  <a:pt x="277813" y="23812"/>
                </a:lnTo>
                <a:cubicBezTo>
                  <a:pt x="277813" y="10616"/>
                  <a:pt x="267196" y="0"/>
                  <a:pt x="254000" y="0"/>
                </a:cubicBezTo>
                <a:cubicBezTo>
                  <a:pt x="240804" y="0"/>
                  <a:pt x="230188" y="10616"/>
                  <a:pt x="230188" y="23812"/>
                </a:cubicBezTo>
                <a:lnTo>
                  <a:pt x="230188" y="63500"/>
                </a:lnTo>
                <a:lnTo>
                  <a:pt x="174625" y="63500"/>
                </a:lnTo>
                <a:lnTo>
                  <a:pt x="174625" y="23812"/>
                </a:lnTo>
                <a:close/>
                <a:moveTo>
                  <a:pt x="158750" y="127000"/>
                </a:moveTo>
                <a:lnTo>
                  <a:pt x="349250" y="127000"/>
                </a:lnTo>
                <a:cubicBezTo>
                  <a:pt x="366812" y="127000"/>
                  <a:pt x="381000" y="141188"/>
                  <a:pt x="381000" y="158750"/>
                </a:cubicBezTo>
                <a:lnTo>
                  <a:pt x="381000" y="349250"/>
                </a:lnTo>
                <a:cubicBezTo>
                  <a:pt x="381000" y="366812"/>
                  <a:pt x="366812" y="381000"/>
                  <a:pt x="349250" y="381000"/>
                </a:cubicBezTo>
                <a:lnTo>
                  <a:pt x="158750" y="381000"/>
                </a:lnTo>
                <a:cubicBezTo>
                  <a:pt x="141188" y="381000"/>
                  <a:pt x="127000" y="366812"/>
                  <a:pt x="127000" y="349250"/>
                </a:cubicBezTo>
                <a:lnTo>
                  <a:pt x="127000" y="158750"/>
                </a:lnTo>
                <a:cubicBezTo>
                  <a:pt x="127000" y="141188"/>
                  <a:pt x="141188" y="127000"/>
                  <a:pt x="158750" y="127000"/>
                </a:cubicBezTo>
                <a:close/>
                <a:moveTo>
                  <a:pt x="174625" y="174625"/>
                </a:moveTo>
                <a:lnTo>
                  <a:pt x="174625" y="333375"/>
                </a:lnTo>
                <a:lnTo>
                  <a:pt x="333375" y="333375"/>
                </a:lnTo>
                <a:lnTo>
                  <a:pt x="333375" y="174625"/>
                </a:lnTo>
                <a:lnTo>
                  <a:pt x="174625" y="174625"/>
                </a:lnTo>
                <a:close/>
              </a:path>
            </a:pathLst>
          </a:custGeom>
          <a:solidFill>
            <a:srgbClr val="16213E"/>
          </a:solidFill>
          <a:ln/>
        </p:spPr>
      </p:sp>
      <p:sp>
        <p:nvSpPr>
          <p:cNvPr id="22" name="Text 20"/>
          <p:cNvSpPr/>
          <p:nvPr/>
        </p:nvSpPr>
        <p:spPr>
          <a:xfrm>
            <a:off x="11049000" y="2413000"/>
            <a:ext cx="4191000" cy="355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400" dirty="0">
                <a:solidFill>
                  <a:srgbClr val="C8A4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15.02.14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11049000" y="2794000"/>
            <a:ext cx="4191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800" b="1" dirty="0">
                <a:solidFill>
                  <a:srgbClr val="16213E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Оснащение средствами автоматизации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11049000" y="3683000"/>
            <a:ext cx="4191000" cy="101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Лаборатории автоматики и электроники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762000" y="6604000"/>
            <a:ext cx="14732000" cy="762000"/>
          </a:xfrm>
          <a:prstGeom prst="rect">
            <a:avLst/>
          </a:prstGeom>
          <a:solidFill>
            <a:srgbClr val="16213E"/>
          </a:solidFill>
          <a:ln/>
        </p:spPr>
      </p:sp>
      <p:sp>
        <p:nvSpPr>
          <p:cNvPr id="26" name="Text 24"/>
          <p:cNvSpPr/>
          <p:nvPr/>
        </p:nvSpPr>
        <p:spPr>
          <a:xfrm>
            <a:off x="1016000" y="6604000"/>
            <a:ext cx="14224000" cy="762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800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Модель работает на </a:t>
            </a:r>
            <a:r>
              <a:rPr lang="en-US" sz="1800" b="1" dirty="0">
                <a:solidFill>
                  <a:srgbClr val="C8A4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любой рабочей профессии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762000" y="8636000"/>
            <a:ext cx="14732000" cy="317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300" dirty="0">
                <a:solidFill>
                  <a:srgbClr val="5A6A7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Березниковский политехнический техникум  |  Проект «Кадровый лифт»</a:t>
            </a:r>
            <a:endParaRPr lang="en-US" sz="1300" dirty="0"/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0F1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256000" cy="38100"/>
          </a:xfrm>
          <a:prstGeom prst="rect">
            <a:avLst/>
          </a:prstGeom>
          <a:solidFill>
            <a:srgbClr val="C8A45C"/>
          </a:solidFill>
          <a:ln/>
        </p:spPr>
      </p:sp>
      <p:sp>
        <p:nvSpPr>
          <p:cNvPr id="3" name="Text 1"/>
          <p:cNvSpPr/>
          <p:nvPr/>
        </p:nvSpPr>
        <p:spPr>
          <a:xfrm>
            <a:off x="762000" y="444500"/>
            <a:ext cx="11430000" cy="5334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3000" dirty="0">
                <a:solidFill>
                  <a:srgbClr val="16213E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Наши звёзды — гордость техникума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762000" y="1041400"/>
            <a:ext cx="1016000" cy="38100"/>
          </a:xfrm>
          <a:prstGeom prst="rect">
            <a:avLst/>
          </a:prstGeom>
          <a:solidFill>
            <a:srgbClr val="C8A45C"/>
          </a:solidFill>
          <a:ln/>
        </p:spPr>
      </p:sp>
      <p:sp>
        <p:nvSpPr>
          <p:cNvPr id="5" name="Text 3"/>
          <p:cNvSpPr/>
          <p:nvPr/>
        </p:nvSpPr>
        <p:spPr>
          <a:xfrm>
            <a:off x="762000" y="1143000"/>
            <a:ext cx="6350000" cy="355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lang="en-US" sz="1600" dirty="0">
                <a:solidFill>
                  <a:srgbClr val="5A6A7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Флагманские результаты (ИТ-направление)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762000" y="1714500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114538" y="0"/>
                </a:moveTo>
                <a:lnTo>
                  <a:pt x="292338" y="0"/>
                </a:lnTo>
                <a:cubicBezTo>
                  <a:pt x="313373" y="0"/>
                  <a:pt x="330518" y="17304"/>
                  <a:pt x="329724" y="38259"/>
                </a:cubicBezTo>
                <a:cubicBezTo>
                  <a:pt x="329565" y="42466"/>
                  <a:pt x="329406" y="46673"/>
                  <a:pt x="329168" y="50800"/>
                </a:cubicBezTo>
                <a:lnTo>
                  <a:pt x="368538" y="50800"/>
                </a:lnTo>
                <a:cubicBezTo>
                  <a:pt x="389255" y="50800"/>
                  <a:pt x="407511" y="67945"/>
                  <a:pt x="405924" y="90329"/>
                </a:cubicBezTo>
                <a:cubicBezTo>
                  <a:pt x="399971" y="172641"/>
                  <a:pt x="357902" y="217884"/>
                  <a:pt x="312261" y="241538"/>
                </a:cubicBezTo>
                <a:cubicBezTo>
                  <a:pt x="299720" y="248047"/>
                  <a:pt x="286941" y="252889"/>
                  <a:pt x="274796" y="256461"/>
                </a:cubicBezTo>
                <a:cubicBezTo>
                  <a:pt x="258763" y="279162"/>
                  <a:pt x="242094" y="291148"/>
                  <a:pt x="228838" y="297577"/>
                </a:cubicBezTo>
                <a:lnTo>
                  <a:pt x="228838" y="355600"/>
                </a:lnTo>
                <a:lnTo>
                  <a:pt x="279638" y="355600"/>
                </a:lnTo>
                <a:cubicBezTo>
                  <a:pt x="293688" y="355600"/>
                  <a:pt x="305038" y="366951"/>
                  <a:pt x="305038" y="381000"/>
                </a:cubicBezTo>
                <a:cubicBezTo>
                  <a:pt x="305038" y="395049"/>
                  <a:pt x="293688" y="406400"/>
                  <a:pt x="279638" y="406400"/>
                </a:cubicBezTo>
                <a:lnTo>
                  <a:pt x="127238" y="406400"/>
                </a:lnTo>
                <a:cubicBezTo>
                  <a:pt x="113189" y="406400"/>
                  <a:pt x="101838" y="395049"/>
                  <a:pt x="101838" y="381000"/>
                </a:cubicBezTo>
                <a:cubicBezTo>
                  <a:pt x="101838" y="366951"/>
                  <a:pt x="113189" y="355600"/>
                  <a:pt x="127238" y="355600"/>
                </a:cubicBezTo>
                <a:lnTo>
                  <a:pt x="178038" y="355600"/>
                </a:lnTo>
                <a:lnTo>
                  <a:pt x="178038" y="297577"/>
                </a:lnTo>
                <a:cubicBezTo>
                  <a:pt x="165338" y="291465"/>
                  <a:pt x="149543" y="280114"/>
                  <a:pt x="134144" y="259239"/>
                </a:cubicBezTo>
                <a:cubicBezTo>
                  <a:pt x="119539" y="255429"/>
                  <a:pt x="103664" y="249634"/>
                  <a:pt x="88186" y="240903"/>
                </a:cubicBezTo>
                <a:cubicBezTo>
                  <a:pt x="45244" y="216852"/>
                  <a:pt x="6509" y="171529"/>
                  <a:pt x="953" y="90170"/>
                </a:cubicBezTo>
                <a:cubicBezTo>
                  <a:pt x="-556" y="67866"/>
                  <a:pt x="17621" y="50721"/>
                  <a:pt x="38338" y="50721"/>
                </a:cubicBezTo>
                <a:lnTo>
                  <a:pt x="77708" y="50721"/>
                </a:lnTo>
                <a:cubicBezTo>
                  <a:pt x="77470" y="46593"/>
                  <a:pt x="77311" y="42466"/>
                  <a:pt x="77153" y="38179"/>
                </a:cubicBezTo>
                <a:cubicBezTo>
                  <a:pt x="76359" y="17145"/>
                  <a:pt x="93504" y="-79"/>
                  <a:pt x="114538" y="-79"/>
                </a:cubicBezTo>
                <a:close/>
                <a:moveTo>
                  <a:pt x="80566" y="88900"/>
                </a:moveTo>
                <a:lnTo>
                  <a:pt x="38973" y="88900"/>
                </a:lnTo>
                <a:cubicBezTo>
                  <a:pt x="43894" y="156131"/>
                  <a:pt x="74771" y="189786"/>
                  <a:pt x="106601" y="207645"/>
                </a:cubicBezTo>
                <a:cubicBezTo>
                  <a:pt x="95171" y="178038"/>
                  <a:pt x="85725" y="139383"/>
                  <a:pt x="80566" y="88900"/>
                </a:cubicBezTo>
                <a:close/>
                <a:moveTo>
                  <a:pt x="301625" y="203835"/>
                </a:moveTo>
                <a:cubicBezTo>
                  <a:pt x="333772" y="184944"/>
                  <a:pt x="362823" y="151368"/>
                  <a:pt x="367744" y="88900"/>
                </a:cubicBezTo>
                <a:lnTo>
                  <a:pt x="326231" y="88900"/>
                </a:lnTo>
                <a:cubicBezTo>
                  <a:pt x="321310" y="137239"/>
                  <a:pt x="312420" y="174784"/>
                  <a:pt x="301625" y="203835"/>
                </a:cubicBezTo>
                <a:close/>
              </a:path>
            </a:pathLst>
          </a:custGeom>
          <a:solidFill>
            <a:srgbClr val="C8A45C"/>
          </a:solidFill>
          <a:ln/>
        </p:spPr>
      </p:sp>
      <p:sp>
        <p:nvSpPr>
          <p:cNvPr id="7" name="Text 5"/>
          <p:cNvSpPr/>
          <p:nvPr/>
        </p:nvSpPr>
        <p:spPr>
          <a:xfrm>
            <a:off x="1333500" y="1651000"/>
            <a:ext cx="14160500" cy="69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Молодой педагог (стаж 7 мес.) + наставник → </a:t>
            </a:r>
            <a:r>
              <a:rPr lang="en-US" sz="1600" b="1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 место</a:t>
            </a:r>
            <a:r>
              <a:rPr lang="en-US" sz="1600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в краевом конкурсе «Старт в профессию: я – педагог»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762000" y="2476500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23066" y="-20558"/>
                </a:moveTo>
                <a:cubicBezTo>
                  <a:pt x="210911" y="-27067"/>
                  <a:pt x="195580" y="-27067"/>
                  <a:pt x="183424" y="-20558"/>
                </a:cubicBezTo>
                <a:cubicBezTo>
                  <a:pt x="161290" y="-8731"/>
                  <a:pt x="147592" y="-5556"/>
                  <a:pt x="121648" y="-6032"/>
                </a:cubicBezTo>
                <a:cubicBezTo>
                  <a:pt x="107406" y="-6350"/>
                  <a:pt x="94161" y="397"/>
                  <a:pt x="87267" y="11351"/>
                </a:cubicBezTo>
                <a:cubicBezTo>
                  <a:pt x="74839" y="31274"/>
                  <a:pt x="64770" y="40084"/>
                  <a:pt x="42001" y="50959"/>
                </a:cubicBezTo>
                <a:cubicBezTo>
                  <a:pt x="29482" y="56912"/>
                  <a:pt x="21862" y="68580"/>
                  <a:pt x="22134" y="81042"/>
                </a:cubicBezTo>
                <a:cubicBezTo>
                  <a:pt x="22769" y="103743"/>
                  <a:pt x="19050" y="115729"/>
                  <a:pt x="5534" y="135096"/>
                </a:cubicBezTo>
                <a:cubicBezTo>
                  <a:pt x="-1905" y="145733"/>
                  <a:pt x="-1905" y="159147"/>
                  <a:pt x="5534" y="169783"/>
                </a:cubicBezTo>
                <a:cubicBezTo>
                  <a:pt x="19050" y="189151"/>
                  <a:pt x="22679" y="201136"/>
                  <a:pt x="22134" y="223838"/>
                </a:cubicBezTo>
                <a:cubicBezTo>
                  <a:pt x="21771" y="236299"/>
                  <a:pt x="29482" y="247888"/>
                  <a:pt x="42001" y="253921"/>
                </a:cubicBezTo>
                <a:cubicBezTo>
                  <a:pt x="62049" y="263525"/>
                  <a:pt x="72209" y="271463"/>
                  <a:pt x="82913" y="286861"/>
                </a:cubicBezTo>
                <a:lnTo>
                  <a:pt x="38735" y="363934"/>
                </a:lnTo>
                <a:cubicBezTo>
                  <a:pt x="33383" y="373380"/>
                  <a:pt x="37737" y="384810"/>
                  <a:pt x="48441" y="389493"/>
                </a:cubicBezTo>
                <a:lnTo>
                  <a:pt x="126456" y="423624"/>
                </a:lnTo>
                <a:cubicBezTo>
                  <a:pt x="136888" y="428149"/>
                  <a:pt x="149588" y="424736"/>
                  <a:pt x="155212" y="415846"/>
                </a:cubicBezTo>
                <a:lnTo>
                  <a:pt x="203109" y="340360"/>
                </a:lnTo>
                <a:lnTo>
                  <a:pt x="251006" y="415846"/>
                </a:lnTo>
                <a:cubicBezTo>
                  <a:pt x="256631" y="424736"/>
                  <a:pt x="269331" y="428228"/>
                  <a:pt x="279763" y="423624"/>
                </a:cubicBezTo>
                <a:lnTo>
                  <a:pt x="357777" y="389493"/>
                </a:lnTo>
                <a:cubicBezTo>
                  <a:pt x="368572" y="384810"/>
                  <a:pt x="372926" y="373380"/>
                  <a:pt x="367484" y="363934"/>
                </a:cubicBezTo>
                <a:lnTo>
                  <a:pt x="323396" y="286782"/>
                </a:lnTo>
                <a:cubicBezTo>
                  <a:pt x="334010" y="271383"/>
                  <a:pt x="344261" y="263446"/>
                  <a:pt x="364309" y="253841"/>
                </a:cubicBezTo>
                <a:cubicBezTo>
                  <a:pt x="376827" y="247888"/>
                  <a:pt x="384447" y="236220"/>
                  <a:pt x="384175" y="223758"/>
                </a:cubicBezTo>
                <a:cubicBezTo>
                  <a:pt x="383540" y="201057"/>
                  <a:pt x="387259" y="189071"/>
                  <a:pt x="400776" y="169704"/>
                </a:cubicBezTo>
                <a:cubicBezTo>
                  <a:pt x="408214" y="159068"/>
                  <a:pt x="408214" y="145653"/>
                  <a:pt x="400776" y="135017"/>
                </a:cubicBezTo>
                <a:cubicBezTo>
                  <a:pt x="387259" y="115649"/>
                  <a:pt x="383631" y="103664"/>
                  <a:pt x="384175" y="80963"/>
                </a:cubicBezTo>
                <a:cubicBezTo>
                  <a:pt x="384538" y="68501"/>
                  <a:pt x="376827" y="56912"/>
                  <a:pt x="364309" y="50879"/>
                </a:cubicBezTo>
                <a:cubicBezTo>
                  <a:pt x="341539" y="40005"/>
                  <a:pt x="331470" y="31194"/>
                  <a:pt x="319042" y="11271"/>
                </a:cubicBezTo>
                <a:cubicBezTo>
                  <a:pt x="312239" y="318"/>
                  <a:pt x="298904" y="-6350"/>
                  <a:pt x="284661" y="-6112"/>
                </a:cubicBezTo>
                <a:cubicBezTo>
                  <a:pt x="258717" y="-5556"/>
                  <a:pt x="245019" y="-8811"/>
                  <a:pt x="222885" y="-20637"/>
                </a:cubicBezTo>
                <a:close/>
                <a:moveTo>
                  <a:pt x="203200" y="76200"/>
                </a:moveTo>
                <a:cubicBezTo>
                  <a:pt x="251264" y="76200"/>
                  <a:pt x="290286" y="110344"/>
                  <a:pt x="290286" y="152400"/>
                </a:cubicBezTo>
                <a:cubicBezTo>
                  <a:pt x="290286" y="194456"/>
                  <a:pt x="251264" y="228600"/>
                  <a:pt x="203200" y="228600"/>
                </a:cubicBezTo>
                <a:cubicBezTo>
                  <a:pt x="155136" y="228600"/>
                  <a:pt x="116114" y="194456"/>
                  <a:pt x="116114" y="152400"/>
                </a:cubicBezTo>
                <a:cubicBezTo>
                  <a:pt x="116114" y="110344"/>
                  <a:pt x="155136" y="76200"/>
                  <a:pt x="203200" y="76200"/>
                </a:cubicBezTo>
                <a:close/>
              </a:path>
            </a:pathLst>
          </a:custGeom>
          <a:solidFill>
            <a:srgbClr val="C8A45C"/>
          </a:solidFill>
          <a:ln/>
        </p:spPr>
      </p:sp>
      <p:sp>
        <p:nvSpPr>
          <p:cNvPr id="9" name="Text 7"/>
          <p:cNvSpPr/>
          <p:nvPr/>
        </p:nvSpPr>
        <p:spPr>
          <a:xfrm>
            <a:off x="1333500" y="2413000"/>
            <a:ext cx="14160500" cy="69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Этот же дуэт подготовил студентку → </a:t>
            </a:r>
            <a:r>
              <a:rPr lang="en-US" sz="1600" b="1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 место</a:t>
            </a:r>
            <a:r>
              <a:rPr lang="en-US" sz="1600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в краевом конкурсе «Берполитех-2026»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762000" y="3238500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18369" y="-15002"/>
                </a:moveTo>
                <a:cubicBezTo>
                  <a:pt x="215477" y="-21352"/>
                  <a:pt x="209621" y="-25400"/>
                  <a:pt x="203271" y="-25400"/>
                </a:cubicBezTo>
                <a:cubicBezTo>
                  <a:pt x="196921" y="-25400"/>
                  <a:pt x="191064" y="-21352"/>
                  <a:pt x="188172" y="-15002"/>
                </a:cubicBezTo>
                <a:lnTo>
                  <a:pt x="136243" y="99457"/>
                </a:lnTo>
                <a:lnTo>
                  <a:pt x="23424" y="119618"/>
                </a:lnTo>
                <a:cubicBezTo>
                  <a:pt x="17145" y="120729"/>
                  <a:pt x="11924" y="125730"/>
                  <a:pt x="9948" y="132556"/>
                </a:cubicBezTo>
                <a:cubicBezTo>
                  <a:pt x="7973" y="139383"/>
                  <a:pt x="9596" y="146844"/>
                  <a:pt x="14041" y="151924"/>
                </a:cubicBezTo>
                <a:lnTo>
                  <a:pt x="94756" y="242808"/>
                </a:lnTo>
                <a:lnTo>
                  <a:pt x="76976" y="369729"/>
                </a:lnTo>
                <a:cubicBezTo>
                  <a:pt x="75988" y="376793"/>
                  <a:pt x="78599" y="383937"/>
                  <a:pt x="83749" y="388144"/>
                </a:cubicBezTo>
                <a:cubicBezTo>
                  <a:pt x="88900" y="392351"/>
                  <a:pt x="95673" y="392986"/>
                  <a:pt x="101388" y="389731"/>
                </a:cubicBezTo>
                <a:lnTo>
                  <a:pt x="203271" y="331470"/>
                </a:lnTo>
                <a:lnTo>
                  <a:pt x="305082" y="389731"/>
                </a:lnTo>
                <a:cubicBezTo>
                  <a:pt x="310727" y="392986"/>
                  <a:pt x="317571" y="392351"/>
                  <a:pt x="322721" y="388144"/>
                </a:cubicBezTo>
                <a:cubicBezTo>
                  <a:pt x="327872" y="383937"/>
                  <a:pt x="330482" y="376873"/>
                  <a:pt x="329494" y="369729"/>
                </a:cubicBezTo>
                <a:lnTo>
                  <a:pt x="311644" y="242808"/>
                </a:lnTo>
                <a:lnTo>
                  <a:pt x="392359" y="151924"/>
                </a:lnTo>
                <a:cubicBezTo>
                  <a:pt x="396875" y="146844"/>
                  <a:pt x="398427" y="139383"/>
                  <a:pt x="396452" y="132556"/>
                </a:cubicBezTo>
                <a:cubicBezTo>
                  <a:pt x="394476" y="125730"/>
                  <a:pt x="389326" y="120729"/>
                  <a:pt x="382976" y="119618"/>
                </a:cubicBezTo>
                <a:lnTo>
                  <a:pt x="270228" y="99457"/>
                </a:lnTo>
                <a:lnTo>
                  <a:pt x="218369" y="-15002"/>
                </a:lnTo>
                <a:close/>
              </a:path>
            </a:pathLst>
          </a:custGeom>
          <a:solidFill>
            <a:srgbClr val="C8A45C"/>
          </a:solidFill>
          <a:ln/>
        </p:spPr>
      </p:sp>
      <p:sp>
        <p:nvSpPr>
          <p:cNvPr id="11" name="Text 9"/>
          <p:cNvSpPr/>
          <p:nvPr/>
        </p:nvSpPr>
        <p:spPr>
          <a:xfrm>
            <a:off x="1333500" y="3175000"/>
            <a:ext cx="14160500" cy="69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Выпускник — руководитель Медиацентра → </a:t>
            </a:r>
            <a:r>
              <a:rPr lang="en-US" sz="1600" b="1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Победа</a:t>
            </a:r>
            <a:r>
              <a:rPr lang="en-US" sz="1600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во Всероссийском конкурсе молодёжных медиацентров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762000" y="4000500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200" y="12700"/>
                </a:moveTo>
                <a:cubicBezTo>
                  <a:pt x="239648" y="12700"/>
                  <a:pt x="269240" y="49689"/>
                  <a:pt x="269240" y="95250"/>
                </a:cubicBezTo>
                <a:cubicBezTo>
                  <a:pt x="269240" y="140811"/>
                  <a:pt x="239648" y="177800"/>
                  <a:pt x="203200" y="177800"/>
                </a:cubicBezTo>
                <a:cubicBezTo>
                  <a:pt x="166752" y="177800"/>
                  <a:pt x="137160" y="140811"/>
                  <a:pt x="137160" y="95250"/>
                </a:cubicBezTo>
                <a:cubicBezTo>
                  <a:pt x="137160" y="49689"/>
                  <a:pt x="166752" y="12700"/>
                  <a:pt x="203200" y="12700"/>
                </a:cubicBezTo>
                <a:close/>
                <a:moveTo>
                  <a:pt x="60960" y="69850"/>
                </a:moveTo>
                <a:cubicBezTo>
                  <a:pt x="86194" y="69850"/>
                  <a:pt x="106680" y="95458"/>
                  <a:pt x="106680" y="127000"/>
                </a:cubicBezTo>
                <a:cubicBezTo>
                  <a:pt x="106680" y="158542"/>
                  <a:pt x="86194" y="184150"/>
                  <a:pt x="60960" y="184150"/>
                </a:cubicBezTo>
                <a:cubicBezTo>
                  <a:pt x="35726" y="184150"/>
                  <a:pt x="15240" y="158542"/>
                  <a:pt x="15240" y="127000"/>
                </a:cubicBezTo>
                <a:cubicBezTo>
                  <a:pt x="15240" y="95458"/>
                  <a:pt x="35726" y="69850"/>
                  <a:pt x="60960" y="69850"/>
                </a:cubicBezTo>
                <a:close/>
                <a:moveTo>
                  <a:pt x="0" y="330200"/>
                </a:moveTo>
                <a:cubicBezTo>
                  <a:pt x="0" y="274082"/>
                  <a:pt x="36386" y="228600"/>
                  <a:pt x="81280" y="228600"/>
                </a:cubicBezTo>
                <a:cubicBezTo>
                  <a:pt x="89408" y="228600"/>
                  <a:pt x="97282" y="230108"/>
                  <a:pt x="104712" y="232886"/>
                </a:cubicBezTo>
                <a:cubicBezTo>
                  <a:pt x="83820" y="262096"/>
                  <a:pt x="71120" y="300672"/>
                  <a:pt x="71120" y="342900"/>
                </a:cubicBezTo>
                <a:lnTo>
                  <a:pt x="71120" y="355600"/>
                </a:lnTo>
                <a:cubicBezTo>
                  <a:pt x="71120" y="364649"/>
                  <a:pt x="72644" y="373221"/>
                  <a:pt x="75375" y="381000"/>
                </a:cubicBezTo>
                <a:lnTo>
                  <a:pt x="20320" y="381000"/>
                </a:lnTo>
                <a:cubicBezTo>
                  <a:pt x="9081" y="381000"/>
                  <a:pt x="0" y="369649"/>
                  <a:pt x="0" y="355600"/>
                </a:cubicBezTo>
                <a:lnTo>
                  <a:pt x="0" y="330200"/>
                </a:lnTo>
                <a:close/>
                <a:moveTo>
                  <a:pt x="331026" y="381000"/>
                </a:moveTo>
                <a:cubicBezTo>
                  <a:pt x="333756" y="373221"/>
                  <a:pt x="335280" y="364649"/>
                  <a:pt x="335280" y="355600"/>
                </a:cubicBezTo>
                <a:lnTo>
                  <a:pt x="335280" y="342900"/>
                </a:lnTo>
                <a:cubicBezTo>
                  <a:pt x="335280" y="300673"/>
                  <a:pt x="322580" y="262096"/>
                  <a:pt x="301689" y="232886"/>
                </a:cubicBezTo>
                <a:cubicBezTo>
                  <a:pt x="309118" y="230108"/>
                  <a:pt x="316992" y="228600"/>
                  <a:pt x="325120" y="228600"/>
                </a:cubicBezTo>
                <a:cubicBezTo>
                  <a:pt x="370015" y="228600"/>
                  <a:pt x="406400" y="274082"/>
                  <a:pt x="406400" y="330200"/>
                </a:cubicBezTo>
                <a:lnTo>
                  <a:pt x="406400" y="355600"/>
                </a:lnTo>
                <a:cubicBezTo>
                  <a:pt x="406400" y="369649"/>
                  <a:pt x="397320" y="381000"/>
                  <a:pt x="386080" y="381000"/>
                </a:cubicBezTo>
                <a:lnTo>
                  <a:pt x="331026" y="381000"/>
                </a:lnTo>
                <a:close/>
                <a:moveTo>
                  <a:pt x="299720" y="127000"/>
                </a:moveTo>
                <a:cubicBezTo>
                  <a:pt x="299720" y="95458"/>
                  <a:pt x="320206" y="69850"/>
                  <a:pt x="345440" y="69850"/>
                </a:cubicBezTo>
                <a:cubicBezTo>
                  <a:pt x="370674" y="69850"/>
                  <a:pt x="391160" y="95458"/>
                  <a:pt x="391160" y="127000"/>
                </a:cubicBezTo>
                <a:cubicBezTo>
                  <a:pt x="391160" y="158542"/>
                  <a:pt x="370674" y="184150"/>
                  <a:pt x="345440" y="184150"/>
                </a:cubicBezTo>
                <a:cubicBezTo>
                  <a:pt x="320206" y="184150"/>
                  <a:pt x="299720" y="158542"/>
                  <a:pt x="299720" y="127000"/>
                </a:cubicBezTo>
                <a:close/>
                <a:moveTo>
                  <a:pt x="101600" y="342900"/>
                </a:moveTo>
                <a:cubicBezTo>
                  <a:pt x="101600" y="272733"/>
                  <a:pt x="147066" y="215900"/>
                  <a:pt x="203200" y="215900"/>
                </a:cubicBezTo>
                <a:cubicBezTo>
                  <a:pt x="259334" y="215900"/>
                  <a:pt x="304800" y="272733"/>
                  <a:pt x="304800" y="342900"/>
                </a:cubicBezTo>
                <a:lnTo>
                  <a:pt x="304800" y="355600"/>
                </a:lnTo>
                <a:cubicBezTo>
                  <a:pt x="304800" y="369649"/>
                  <a:pt x="295720" y="381000"/>
                  <a:pt x="284480" y="381000"/>
                </a:cubicBezTo>
                <a:lnTo>
                  <a:pt x="121920" y="381000"/>
                </a:lnTo>
                <a:cubicBezTo>
                  <a:pt x="110681" y="381000"/>
                  <a:pt x="101600" y="369649"/>
                  <a:pt x="101600" y="355600"/>
                </a:cubicBezTo>
                <a:lnTo>
                  <a:pt x="101600" y="342900"/>
                </a:lnTo>
                <a:close/>
              </a:path>
            </a:pathLst>
          </a:custGeom>
          <a:solidFill>
            <a:srgbClr val="C8A45C"/>
          </a:solidFill>
          <a:ln/>
        </p:spPr>
      </p:sp>
      <p:sp>
        <p:nvSpPr>
          <p:cNvPr id="13" name="Text 11"/>
          <p:cNvSpPr/>
          <p:nvPr/>
        </p:nvSpPr>
        <p:spPr>
          <a:xfrm>
            <a:off x="1333500" y="3937000"/>
            <a:ext cx="14160500" cy="69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Медиацентр — участник Молодёжного форума Амбассадоров Профессионалитета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762000" y="4762500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118348" y="51435"/>
                </a:moveTo>
                <a:lnTo>
                  <a:pt x="110093" y="76200"/>
                </a:lnTo>
                <a:lnTo>
                  <a:pt x="50800" y="76200"/>
                </a:lnTo>
                <a:cubicBezTo>
                  <a:pt x="22781" y="76200"/>
                  <a:pt x="0" y="98981"/>
                  <a:pt x="0" y="127000"/>
                </a:cubicBezTo>
                <a:lnTo>
                  <a:pt x="0" y="330200"/>
                </a:lnTo>
                <a:cubicBezTo>
                  <a:pt x="0" y="358219"/>
                  <a:pt x="22781" y="381000"/>
                  <a:pt x="50800" y="381000"/>
                </a:cubicBezTo>
                <a:lnTo>
                  <a:pt x="355600" y="381000"/>
                </a:lnTo>
                <a:cubicBezTo>
                  <a:pt x="383619" y="381000"/>
                  <a:pt x="406400" y="358219"/>
                  <a:pt x="406400" y="330200"/>
                </a:cubicBezTo>
                <a:lnTo>
                  <a:pt x="406400" y="127000"/>
                </a:lnTo>
                <a:cubicBezTo>
                  <a:pt x="406400" y="98981"/>
                  <a:pt x="383619" y="76200"/>
                  <a:pt x="355600" y="76200"/>
                </a:cubicBezTo>
                <a:lnTo>
                  <a:pt x="296307" y="76200"/>
                </a:lnTo>
                <a:lnTo>
                  <a:pt x="288052" y="51435"/>
                </a:lnTo>
                <a:cubicBezTo>
                  <a:pt x="282892" y="35878"/>
                  <a:pt x="268367" y="25400"/>
                  <a:pt x="251936" y="25400"/>
                </a:cubicBezTo>
                <a:lnTo>
                  <a:pt x="154464" y="25400"/>
                </a:lnTo>
                <a:cubicBezTo>
                  <a:pt x="138033" y="25400"/>
                  <a:pt x="123507" y="35878"/>
                  <a:pt x="118348" y="51435"/>
                </a:cubicBezTo>
                <a:close/>
                <a:moveTo>
                  <a:pt x="203200" y="152400"/>
                </a:moveTo>
                <a:cubicBezTo>
                  <a:pt x="245256" y="152400"/>
                  <a:pt x="279400" y="186544"/>
                  <a:pt x="279400" y="228600"/>
                </a:cubicBezTo>
                <a:cubicBezTo>
                  <a:pt x="279400" y="270656"/>
                  <a:pt x="245256" y="304800"/>
                  <a:pt x="203200" y="304800"/>
                </a:cubicBezTo>
                <a:cubicBezTo>
                  <a:pt x="161144" y="304800"/>
                  <a:pt x="127000" y="270656"/>
                  <a:pt x="127000" y="228600"/>
                </a:cubicBezTo>
                <a:cubicBezTo>
                  <a:pt x="127000" y="186544"/>
                  <a:pt x="161144" y="152400"/>
                  <a:pt x="203200" y="152400"/>
                </a:cubicBezTo>
                <a:close/>
              </a:path>
            </a:pathLst>
          </a:custGeom>
          <a:solidFill>
            <a:srgbClr val="C8A45C"/>
          </a:solidFill>
          <a:ln/>
        </p:spPr>
      </p:sp>
      <p:sp>
        <p:nvSpPr>
          <p:cNvPr id="15" name="Text 13"/>
          <p:cNvSpPr/>
          <p:nvPr/>
        </p:nvSpPr>
        <p:spPr>
          <a:xfrm>
            <a:off x="1333500" y="4699000"/>
            <a:ext cx="14160500" cy="69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Победа</a:t>
            </a:r>
            <a:r>
              <a:rPr lang="en-US" sz="1600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во Всероссийском конкурсе фотографий «Профессии будущего» (2026, проект «Профессионалитет»)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762000" y="5715000"/>
            <a:ext cx="14732000" cy="1016000"/>
          </a:xfrm>
          <a:prstGeom prst="rect">
            <a:avLst/>
          </a:prstGeom>
          <a:solidFill>
            <a:srgbClr val="16213E"/>
          </a:solidFill>
          <a:ln/>
        </p:spPr>
      </p:sp>
      <p:sp>
        <p:nvSpPr>
          <p:cNvPr id="17" name="Shape 15"/>
          <p:cNvSpPr/>
          <p:nvPr/>
        </p:nvSpPr>
        <p:spPr>
          <a:xfrm>
            <a:off x="762000" y="5715000"/>
            <a:ext cx="63500" cy="1016000"/>
          </a:xfrm>
          <a:prstGeom prst="rect">
            <a:avLst/>
          </a:prstGeom>
          <a:solidFill>
            <a:srgbClr val="C8A45C"/>
          </a:solidFill>
          <a:ln/>
        </p:spPr>
      </p:sp>
      <p:sp>
        <p:nvSpPr>
          <p:cNvPr id="18" name="Text 16"/>
          <p:cNvSpPr/>
          <p:nvPr/>
        </p:nvSpPr>
        <p:spPr>
          <a:xfrm>
            <a:off x="1079500" y="5778500"/>
            <a:ext cx="14097000" cy="889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220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Молодые педагоги — </a:t>
            </a:r>
            <a:r>
              <a:rPr lang="en-US" sz="2200" dirty="0">
                <a:solidFill>
                  <a:srgbClr val="C8A4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наша гордость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762000" y="8636000"/>
            <a:ext cx="14732000" cy="317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300" dirty="0">
                <a:solidFill>
                  <a:srgbClr val="5A6A7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Березниковский политехнический техникум  |  Проект «Кадровый лифт»</a:t>
            </a:r>
            <a:endParaRPr lang="en-US" sz="1300" dirty="0"/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0F1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256000" cy="38100"/>
          </a:xfrm>
          <a:prstGeom prst="rect">
            <a:avLst/>
          </a:prstGeom>
          <a:solidFill>
            <a:srgbClr val="C8A45C"/>
          </a:solidFill>
          <a:ln/>
        </p:spPr>
      </p:sp>
      <p:sp>
        <p:nvSpPr>
          <p:cNvPr id="3" name="Text 1"/>
          <p:cNvSpPr/>
          <p:nvPr/>
        </p:nvSpPr>
        <p:spPr>
          <a:xfrm>
            <a:off x="762000" y="444500"/>
            <a:ext cx="11430000" cy="5334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3000" dirty="0">
                <a:solidFill>
                  <a:srgbClr val="16213E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Результаты проекта в цифрах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762000" y="1041400"/>
            <a:ext cx="1016000" cy="38100"/>
          </a:xfrm>
          <a:prstGeom prst="rect">
            <a:avLst/>
          </a:prstGeom>
          <a:solidFill>
            <a:srgbClr val="C8A45C"/>
          </a:solidFill>
          <a:ln/>
        </p:spPr>
      </p:sp>
      <p:sp>
        <p:nvSpPr>
          <p:cNvPr id="5" name="Text 3"/>
          <p:cNvSpPr/>
          <p:nvPr/>
        </p:nvSpPr>
        <p:spPr>
          <a:xfrm>
            <a:off x="762000" y="1524000"/>
            <a:ext cx="2794000" cy="889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5200" dirty="0">
                <a:solidFill>
                  <a:srgbClr val="C8A4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12</a:t>
            </a:r>
            <a:endParaRPr lang="en-US" sz="5200" dirty="0"/>
          </a:p>
        </p:txBody>
      </p:sp>
      <p:sp>
        <p:nvSpPr>
          <p:cNvPr id="6" name="Text 4"/>
          <p:cNvSpPr/>
          <p:nvPr/>
        </p:nvSpPr>
        <p:spPr>
          <a:xfrm>
            <a:off x="762000" y="2476500"/>
            <a:ext cx="2794000" cy="952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lang="en-US" sz="1600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выпускников — педагоги техникума (трудовые договоры)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4064000" y="1524000"/>
            <a:ext cx="2794000" cy="889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5200" dirty="0">
                <a:solidFill>
                  <a:srgbClr val="C8A4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35+</a:t>
            </a:r>
            <a:endParaRPr lang="en-US" sz="5200" dirty="0"/>
          </a:p>
        </p:txBody>
      </p:sp>
      <p:sp>
        <p:nvSpPr>
          <p:cNvPr id="8" name="Text 6"/>
          <p:cNvSpPr/>
          <p:nvPr/>
        </p:nvSpPr>
        <p:spPr>
          <a:xfrm>
            <a:off x="4064000" y="2476500"/>
            <a:ext cx="2794000" cy="952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lang="en-US" sz="1600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студентов-лаборантов за 3 года (приказы о трудоустройстве)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7366000" y="1524000"/>
            <a:ext cx="2794000" cy="889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5200" dirty="0">
                <a:solidFill>
                  <a:srgbClr val="C8A4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11</a:t>
            </a:r>
            <a:endParaRPr lang="en-US" sz="5200" dirty="0"/>
          </a:p>
        </p:txBody>
      </p:sp>
      <p:sp>
        <p:nvSpPr>
          <p:cNvPr id="10" name="Text 8"/>
          <p:cNvSpPr/>
          <p:nvPr/>
        </p:nvSpPr>
        <p:spPr>
          <a:xfrm>
            <a:off x="7366000" y="2476500"/>
            <a:ext cx="2794000" cy="952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lang="en-US" sz="1600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групп классного руководства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0541000" y="1524000"/>
            <a:ext cx="2540000" cy="889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5200" dirty="0">
                <a:solidFill>
                  <a:srgbClr val="C8A4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244</a:t>
            </a:r>
            <a:endParaRPr lang="en-US" sz="5200" dirty="0"/>
          </a:p>
        </p:txBody>
      </p:sp>
      <p:sp>
        <p:nvSpPr>
          <p:cNvPr id="12" name="Text 10"/>
          <p:cNvSpPr/>
          <p:nvPr/>
        </p:nvSpPr>
        <p:spPr>
          <a:xfrm>
            <a:off x="10541000" y="2476500"/>
            <a:ext cx="2540000" cy="952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lang="en-US" sz="1600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студента в орбите педагогического влияния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3335000" y="1524000"/>
            <a:ext cx="2159000" cy="889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4400" dirty="0">
                <a:solidFill>
                  <a:srgbClr val="C8A4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500+</a:t>
            </a:r>
            <a:endParaRPr lang="en-US" sz="4400" dirty="0"/>
          </a:p>
        </p:txBody>
      </p:sp>
      <p:sp>
        <p:nvSpPr>
          <p:cNvPr id="14" name="Text 12"/>
          <p:cNvSpPr/>
          <p:nvPr/>
        </p:nvSpPr>
        <p:spPr>
          <a:xfrm>
            <a:off x="13335000" y="2476500"/>
            <a:ext cx="2159000" cy="952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lang="en-US" sz="1600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школьников ежегодно — участники профориентации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762000" y="3683000"/>
            <a:ext cx="14732000" cy="12700"/>
          </a:xfrm>
          <a:prstGeom prst="rect">
            <a:avLst/>
          </a:prstGeom>
          <a:solidFill>
            <a:srgbClr val="D0D4DC"/>
          </a:solidFill>
          <a:ln/>
        </p:spPr>
      </p:sp>
      <p:sp>
        <p:nvSpPr>
          <p:cNvPr id="16" name="Text 14"/>
          <p:cNvSpPr/>
          <p:nvPr/>
        </p:nvSpPr>
        <p:spPr>
          <a:xfrm>
            <a:off x="762000" y="3937000"/>
            <a:ext cx="5080000" cy="444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2000" b="1" dirty="0">
                <a:solidFill>
                  <a:srgbClr val="16213E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Документальное подтверждение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762000" y="4508500"/>
            <a:ext cx="1473200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C8A4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▸</a:t>
            </a:r>
            <a:r>
              <a:rPr lang="en-US" sz="1600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Все трудовые договоры и приказы оформлены в соответствии с трудовым законодательством РФ</a:t>
            </a:r>
            <a:endParaRPr lang="en-US" sz="1600" dirty="0"/>
          </a:p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C8A4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▸</a:t>
            </a:r>
            <a:r>
              <a:rPr lang="en-US" sz="1600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Результаты конкурсов подтверждены дипломами и сертификатами</a:t>
            </a:r>
            <a:endParaRPr lang="en-US" sz="1600" dirty="0"/>
          </a:p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C8A4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▸</a:t>
            </a:r>
            <a:r>
              <a:rPr lang="en-US" sz="1600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Публикации на официальном сайте </a:t>
            </a:r>
            <a:r>
              <a:rPr lang="en-US" sz="1600" u="sng" dirty="0">
                <a:solidFill>
                  <a:srgbClr val="1A1A2E"/>
                </a:solidFill>
                <a:uFill>
                  <a:solidFill>
                    <a:srgbClr val="1A1A2E"/>
                  </a:solidFill>
                </a:uFill>
                <a:latin typeface="Quattrocento Sans" pitchFamily="34" charset="0"/>
                <a:ea typeface="Quattrocento Sans" pitchFamily="34" charset="-122"/>
                <a:cs typeface="Quattrocento Sans" pitchFamily="34" charset="-120"/>
                <a:hlinkClick r:id="rId3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berpt.ru</a:t>
            </a:r>
            <a:endParaRPr lang="en-US" sz="1600" dirty="0"/>
          </a:p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C8A4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▸</a:t>
            </a:r>
            <a:r>
              <a:rPr lang="en-US" sz="1600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Проект отражён в краевых и федеральных СМИ</a:t>
            </a:r>
            <a:endParaRPr lang="en-US" sz="1600" dirty="0"/>
          </a:p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C8A4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▸</a:t>
            </a:r>
            <a:r>
              <a:rPr lang="en-US" sz="1600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Материалы проекта включены в методические сборники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762000" y="8636000"/>
            <a:ext cx="14732000" cy="317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300" dirty="0">
                <a:solidFill>
                  <a:srgbClr val="5A6A7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Березниковский политехнический техникум  |  Проект «Кадровый лифт»</a:t>
            </a:r>
            <a:endParaRPr lang="en-US" sz="1300" dirty="0"/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0F1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256000" cy="38100"/>
          </a:xfrm>
          <a:prstGeom prst="rect">
            <a:avLst/>
          </a:prstGeom>
          <a:solidFill>
            <a:srgbClr val="C8A45C"/>
          </a:solidFill>
          <a:ln/>
        </p:spPr>
      </p:sp>
      <p:sp>
        <p:nvSpPr>
          <p:cNvPr id="3" name="Text 1"/>
          <p:cNvSpPr/>
          <p:nvPr/>
        </p:nvSpPr>
        <p:spPr>
          <a:xfrm>
            <a:off x="762000" y="444500"/>
            <a:ext cx="11430000" cy="5334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3000" dirty="0">
                <a:solidFill>
                  <a:srgbClr val="16213E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Что мы внедрили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762000" y="1041400"/>
            <a:ext cx="1016000" cy="38100"/>
          </a:xfrm>
          <a:prstGeom prst="rect">
            <a:avLst/>
          </a:prstGeom>
          <a:solidFill>
            <a:srgbClr val="C8A45C"/>
          </a:solidFill>
          <a:ln/>
        </p:spPr>
      </p:sp>
      <p:sp>
        <p:nvSpPr>
          <p:cNvPr id="5" name="Shape 3"/>
          <p:cNvSpPr/>
          <p:nvPr/>
        </p:nvSpPr>
        <p:spPr>
          <a:xfrm>
            <a:off x="762000" y="1397000"/>
            <a:ext cx="4699000" cy="20955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4D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16000" y="15875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457200" y="42863"/>
                </a:moveTo>
                <a:cubicBezTo>
                  <a:pt x="457200" y="32951"/>
                  <a:pt x="452110" y="23753"/>
                  <a:pt x="443627" y="18574"/>
                </a:cubicBezTo>
                <a:cubicBezTo>
                  <a:pt x="435144" y="13395"/>
                  <a:pt x="424696" y="12859"/>
                  <a:pt x="415856" y="17324"/>
                </a:cubicBezTo>
                <a:lnTo>
                  <a:pt x="312093" y="69205"/>
                </a:lnTo>
                <a:lnTo>
                  <a:pt x="151894" y="15716"/>
                </a:lnTo>
                <a:cubicBezTo>
                  <a:pt x="144661" y="13305"/>
                  <a:pt x="136892" y="13841"/>
                  <a:pt x="130106" y="17234"/>
                </a:cubicBezTo>
                <a:lnTo>
                  <a:pt x="15806" y="74384"/>
                </a:lnTo>
                <a:cubicBezTo>
                  <a:pt x="6072" y="79296"/>
                  <a:pt x="0" y="89208"/>
                  <a:pt x="0" y="100013"/>
                </a:cubicBezTo>
                <a:lnTo>
                  <a:pt x="0" y="414338"/>
                </a:lnTo>
                <a:cubicBezTo>
                  <a:pt x="0" y="424249"/>
                  <a:pt x="5090" y="433447"/>
                  <a:pt x="13573" y="438626"/>
                </a:cubicBezTo>
                <a:cubicBezTo>
                  <a:pt x="22056" y="443805"/>
                  <a:pt x="32504" y="444341"/>
                  <a:pt x="41344" y="439876"/>
                </a:cubicBezTo>
                <a:lnTo>
                  <a:pt x="145018" y="387995"/>
                </a:lnTo>
                <a:lnTo>
                  <a:pt x="305217" y="441394"/>
                </a:lnTo>
                <a:cubicBezTo>
                  <a:pt x="312450" y="443805"/>
                  <a:pt x="320219" y="443270"/>
                  <a:pt x="327005" y="439876"/>
                </a:cubicBezTo>
                <a:lnTo>
                  <a:pt x="441305" y="382726"/>
                </a:lnTo>
                <a:cubicBezTo>
                  <a:pt x="450949" y="377904"/>
                  <a:pt x="457111" y="367992"/>
                  <a:pt x="457111" y="357187"/>
                </a:cubicBezTo>
                <a:lnTo>
                  <a:pt x="457111" y="42862"/>
                </a:lnTo>
                <a:close/>
                <a:moveTo>
                  <a:pt x="171450" y="336560"/>
                </a:moveTo>
                <a:lnTo>
                  <a:pt x="171450" y="82510"/>
                </a:lnTo>
                <a:lnTo>
                  <a:pt x="285750" y="120640"/>
                </a:lnTo>
                <a:lnTo>
                  <a:pt x="285750" y="374690"/>
                </a:lnTo>
                <a:lnTo>
                  <a:pt x="171450" y="336560"/>
                </a:lnTo>
                <a:close/>
              </a:path>
            </a:pathLst>
          </a:custGeom>
          <a:solidFill>
            <a:srgbClr val="C8A45C"/>
          </a:solidFill>
          <a:ln/>
        </p:spPr>
      </p:sp>
      <p:sp>
        <p:nvSpPr>
          <p:cNvPr id="7" name="Text 5"/>
          <p:cNvSpPr/>
          <p:nvPr/>
        </p:nvSpPr>
        <p:spPr>
          <a:xfrm>
            <a:off x="1016000" y="2159000"/>
            <a:ext cx="4191000" cy="355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600" b="1" dirty="0">
                <a:solidFill>
                  <a:srgbClr val="16213E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Карьерная карта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016000" y="2540000"/>
            <a:ext cx="4191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400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От 16 до 60+ лет с зарплатными вилками для преподавателя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778500" y="1397000"/>
            <a:ext cx="4699000" cy="20955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4D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032500" y="15875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7144"/>
                </a:moveTo>
                <a:cubicBezTo>
                  <a:pt x="106375" y="7144"/>
                  <a:pt x="7144" y="106375"/>
                  <a:pt x="7144" y="228600"/>
                </a:cubicBezTo>
                <a:cubicBezTo>
                  <a:pt x="7144" y="350825"/>
                  <a:pt x="106375" y="450056"/>
                  <a:pt x="228600" y="450056"/>
                </a:cubicBezTo>
                <a:cubicBezTo>
                  <a:pt x="350825" y="450056"/>
                  <a:pt x="450056" y="350825"/>
                  <a:pt x="450056" y="228600"/>
                </a:cubicBezTo>
                <a:cubicBezTo>
                  <a:pt x="450056" y="106375"/>
                  <a:pt x="350825" y="7144"/>
                  <a:pt x="228600" y="7144"/>
                </a:cubicBezTo>
                <a:close/>
                <a:moveTo>
                  <a:pt x="331291" y="157788"/>
                </a:moveTo>
                <a:cubicBezTo>
                  <a:pt x="327987" y="192792"/>
                  <a:pt x="313521" y="277803"/>
                  <a:pt x="306199" y="317004"/>
                </a:cubicBezTo>
                <a:cubicBezTo>
                  <a:pt x="303074" y="333613"/>
                  <a:pt x="297001" y="339150"/>
                  <a:pt x="291108" y="339685"/>
                </a:cubicBezTo>
                <a:cubicBezTo>
                  <a:pt x="278249" y="340846"/>
                  <a:pt x="268516" y="331202"/>
                  <a:pt x="256014" y="322987"/>
                </a:cubicBezTo>
                <a:cubicBezTo>
                  <a:pt x="236547" y="310217"/>
                  <a:pt x="225475" y="302270"/>
                  <a:pt x="206633" y="289768"/>
                </a:cubicBezTo>
                <a:cubicBezTo>
                  <a:pt x="184755" y="275392"/>
                  <a:pt x="198953" y="267444"/>
                  <a:pt x="211366" y="254496"/>
                </a:cubicBezTo>
                <a:cubicBezTo>
                  <a:pt x="214670" y="251103"/>
                  <a:pt x="271284" y="199579"/>
                  <a:pt x="272355" y="194935"/>
                </a:cubicBezTo>
                <a:cubicBezTo>
                  <a:pt x="272534" y="194310"/>
                  <a:pt x="272623" y="192167"/>
                  <a:pt x="271284" y="191006"/>
                </a:cubicBezTo>
                <a:cubicBezTo>
                  <a:pt x="269944" y="189845"/>
                  <a:pt x="268069" y="190292"/>
                  <a:pt x="266730" y="190560"/>
                </a:cubicBezTo>
                <a:cubicBezTo>
                  <a:pt x="264765" y="191006"/>
                  <a:pt x="233601" y="211544"/>
                  <a:pt x="173325" y="252264"/>
                </a:cubicBezTo>
                <a:cubicBezTo>
                  <a:pt x="164485" y="258336"/>
                  <a:pt x="156448" y="261283"/>
                  <a:pt x="149304" y="261104"/>
                </a:cubicBezTo>
                <a:cubicBezTo>
                  <a:pt x="141357" y="260925"/>
                  <a:pt x="126176" y="256639"/>
                  <a:pt x="114836" y="252978"/>
                </a:cubicBezTo>
                <a:cubicBezTo>
                  <a:pt x="100995" y="248513"/>
                  <a:pt x="89922" y="246102"/>
                  <a:pt x="90904" y="238423"/>
                </a:cubicBezTo>
                <a:cubicBezTo>
                  <a:pt x="91440" y="234404"/>
                  <a:pt x="96887" y="230386"/>
                  <a:pt x="107335" y="226189"/>
                </a:cubicBezTo>
                <a:cubicBezTo>
                  <a:pt x="171896" y="198060"/>
                  <a:pt x="214938" y="179487"/>
                  <a:pt x="236458" y="170557"/>
                </a:cubicBezTo>
                <a:cubicBezTo>
                  <a:pt x="297984" y="145018"/>
                  <a:pt x="310753" y="140553"/>
                  <a:pt x="319058" y="140375"/>
                </a:cubicBezTo>
                <a:cubicBezTo>
                  <a:pt x="320933" y="140375"/>
                  <a:pt x="324951" y="140821"/>
                  <a:pt x="327630" y="142964"/>
                </a:cubicBezTo>
                <a:cubicBezTo>
                  <a:pt x="329416" y="144482"/>
                  <a:pt x="330488" y="146625"/>
                  <a:pt x="330756" y="148947"/>
                </a:cubicBezTo>
                <a:cubicBezTo>
                  <a:pt x="331202" y="151805"/>
                  <a:pt x="331291" y="154751"/>
                  <a:pt x="331113" y="157698"/>
                </a:cubicBezTo>
                <a:close/>
              </a:path>
            </a:pathLst>
          </a:custGeom>
          <a:solidFill>
            <a:srgbClr val="C8A45C"/>
          </a:solidFill>
          <a:ln/>
        </p:spPr>
      </p:sp>
      <p:sp>
        <p:nvSpPr>
          <p:cNvPr id="11" name="Text 9"/>
          <p:cNvSpPr/>
          <p:nvPr/>
        </p:nvSpPr>
        <p:spPr>
          <a:xfrm>
            <a:off x="6032500" y="2159000"/>
            <a:ext cx="4191000" cy="355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600" b="1" dirty="0">
                <a:solidFill>
                  <a:srgbClr val="16213E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Телеграм-бот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032500" y="2540000"/>
            <a:ext cx="4191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400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Оперативное информирование о конкурсах, вакансиях, стажировках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10795000" y="1397000"/>
            <a:ext cx="4699000" cy="20955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4DC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1049000" y="15875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320040" y="57150"/>
                </a:moveTo>
                <a:cubicBezTo>
                  <a:pt x="395764" y="57150"/>
                  <a:pt x="457200" y="133945"/>
                  <a:pt x="457200" y="228600"/>
                </a:cubicBezTo>
                <a:cubicBezTo>
                  <a:pt x="457200" y="323255"/>
                  <a:pt x="395764" y="400050"/>
                  <a:pt x="320040" y="400050"/>
                </a:cubicBezTo>
                <a:lnTo>
                  <a:pt x="137160" y="400050"/>
                </a:lnTo>
                <a:cubicBezTo>
                  <a:pt x="61436" y="400050"/>
                  <a:pt x="0" y="323255"/>
                  <a:pt x="0" y="228600"/>
                </a:cubicBezTo>
                <a:cubicBezTo>
                  <a:pt x="0" y="133945"/>
                  <a:pt x="61436" y="57150"/>
                  <a:pt x="137160" y="57150"/>
                </a:cubicBezTo>
                <a:lnTo>
                  <a:pt x="320040" y="57150"/>
                </a:lnTo>
                <a:close/>
                <a:moveTo>
                  <a:pt x="137160" y="157163"/>
                </a:moveTo>
                <a:cubicBezTo>
                  <a:pt x="127659" y="157163"/>
                  <a:pt x="120015" y="166717"/>
                  <a:pt x="120015" y="178594"/>
                </a:cubicBezTo>
                <a:lnTo>
                  <a:pt x="120015" y="207169"/>
                </a:lnTo>
                <a:lnTo>
                  <a:pt x="97155" y="207169"/>
                </a:lnTo>
                <a:cubicBezTo>
                  <a:pt x="87654" y="207169"/>
                  <a:pt x="80010" y="216724"/>
                  <a:pt x="80010" y="228600"/>
                </a:cubicBezTo>
                <a:cubicBezTo>
                  <a:pt x="80010" y="240476"/>
                  <a:pt x="87654" y="250031"/>
                  <a:pt x="97155" y="250031"/>
                </a:cubicBezTo>
                <a:lnTo>
                  <a:pt x="120015" y="250031"/>
                </a:lnTo>
                <a:lnTo>
                  <a:pt x="120015" y="278606"/>
                </a:lnTo>
                <a:cubicBezTo>
                  <a:pt x="120015" y="290483"/>
                  <a:pt x="127659" y="300038"/>
                  <a:pt x="137160" y="300038"/>
                </a:cubicBezTo>
                <a:cubicBezTo>
                  <a:pt x="146661" y="300038"/>
                  <a:pt x="154305" y="290483"/>
                  <a:pt x="154305" y="278606"/>
                </a:cubicBezTo>
                <a:lnTo>
                  <a:pt x="154305" y="250031"/>
                </a:lnTo>
                <a:lnTo>
                  <a:pt x="177165" y="250031"/>
                </a:lnTo>
                <a:cubicBezTo>
                  <a:pt x="186666" y="250031"/>
                  <a:pt x="194310" y="240476"/>
                  <a:pt x="194310" y="228600"/>
                </a:cubicBezTo>
                <a:cubicBezTo>
                  <a:pt x="194310" y="216724"/>
                  <a:pt x="186666" y="207169"/>
                  <a:pt x="177165" y="207169"/>
                </a:cubicBezTo>
                <a:lnTo>
                  <a:pt x="154305" y="207169"/>
                </a:lnTo>
                <a:lnTo>
                  <a:pt x="154305" y="178594"/>
                </a:lnTo>
                <a:cubicBezTo>
                  <a:pt x="154305" y="166717"/>
                  <a:pt x="146661" y="157163"/>
                  <a:pt x="137160" y="157163"/>
                </a:cubicBezTo>
                <a:close/>
                <a:moveTo>
                  <a:pt x="308610" y="242888"/>
                </a:moveTo>
                <a:cubicBezTo>
                  <a:pt x="295993" y="242888"/>
                  <a:pt x="285750" y="255692"/>
                  <a:pt x="285750" y="271463"/>
                </a:cubicBezTo>
                <a:cubicBezTo>
                  <a:pt x="285750" y="287233"/>
                  <a:pt x="295993" y="300038"/>
                  <a:pt x="308610" y="300038"/>
                </a:cubicBezTo>
                <a:cubicBezTo>
                  <a:pt x="321227" y="300038"/>
                  <a:pt x="331470" y="287233"/>
                  <a:pt x="331470" y="271463"/>
                </a:cubicBezTo>
                <a:cubicBezTo>
                  <a:pt x="331470" y="255692"/>
                  <a:pt x="321227" y="242888"/>
                  <a:pt x="308610" y="242888"/>
                </a:cubicBezTo>
                <a:close/>
                <a:moveTo>
                  <a:pt x="354330" y="157163"/>
                </a:moveTo>
                <a:cubicBezTo>
                  <a:pt x="341713" y="157163"/>
                  <a:pt x="331470" y="169967"/>
                  <a:pt x="331470" y="185738"/>
                </a:cubicBezTo>
                <a:cubicBezTo>
                  <a:pt x="331470" y="201508"/>
                  <a:pt x="341713" y="214313"/>
                  <a:pt x="354330" y="214313"/>
                </a:cubicBezTo>
                <a:cubicBezTo>
                  <a:pt x="366947" y="214313"/>
                  <a:pt x="377190" y="201508"/>
                  <a:pt x="377190" y="185738"/>
                </a:cubicBezTo>
                <a:cubicBezTo>
                  <a:pt x="377190" y="169967"/>
                  <a:pt x="366947" y="157163"/>
                  <a:pt x="354330" y="157163"/>
                </a:cubicBezTo>
                <a:close/>
              </a:path>
            </a:pathLst>
          </a:custGeom>
          <a:solidFill>
            <a:srgbClr val="C8A45C"/>
          </a:solidFill>
          <a:ln/>
        </p:spPr>
      </p:sp>
      <p:sp>
        <p:nvSpPr>
          <p:cNvPr id="15" name="Text 13"/>
          <p:cNvSpPr/>
          <p:nvPr/>
        </p:nvSpPr>
        <p:spPr>
          <a:xfrm>
            <a:off x="11049000" y="2159000"/>
            <a:ext cx="4191000" cy="355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600" b="1" dirty="0">
                <a:solidFill>
                  <a:srgbClr val="16213E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Игра и комикс «Выбор профессии»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1049000" y="2540000"/>
            <a:ext cx="4191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400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Интерактивный формат для школьников и студентов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762000" y="3810000"/>
            <a:ext cx="4699000" cy="20955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4DC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16000" y="40005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44450" y="201454"/>
                </a:moveTo>
                <a:lnTo>
                  <a:pt x="25717" y="264497"/>
                </a:lnTo>
                <a:lnTo>
                  <a:pt x="25717" y="85725"/>
                </a:lnTo>
                <a:cubicBezTo>
                  <a:pt x="25717" y="54203"/>
                  <a:pt x="48498" y="28575"/>
                  <a:pt x="76518" y="28575"/>
                </a:cubicBezTo>
                <a:lnTo>
                  <a:pt x="186611" y="28575"/>
                </a:lnTo>
                <a:cubicBezTo>
                  <a:pt x="197564" y="28575"/>
                  <a:pt x="208280" y="32593"/>
                  <a:pt x="217091" y="40005"/>
                </a:cubicBezTo>
                <a:lnTo>
                  <a:pt x="247571" y="65723"/>
                </a:lnTo>
                <a:cubicBezTo>
                  <a:pt x="251936" y="69473"/>
                  <a:pt x="257334" y="71438"/>
                  <a:pt x="262811" y="71438"/>
                </a:cubicBezTo>
                <a:lnTo>
                  <a:pt x="355918" y="71438"/>
                </a:lnTo>
                <a:cubicBezTo>
                  <a:pt x="383937" y="71438"/>
                  <a:pt x="406718" y="97066"/>
                  <a:pt x="406718" y="128588"/>
                </a:cubicBezTo>
                <a:lnTo>
                  <a:pt x="406718" y="142875"/>
                </a:lnTo>
                <a:lnTo>
                  <a:pt x="116681" y="142875"/>
                </a:lnTo>
                <a:cubicBezTo>
                  <a:pt x="83899" y="142875"/>
                  <a:pt x="54769" y="166449"/>
                  <a:pt x="44371" y="201454"/>
                </a:cubicBezTo>
                <a:close/>
                <a:moveTo>
                  <a:pt x="379254" y="400050"/>
                </a:moveTo>
                <a:lnTo>
                  <a:pt x="78581" y="400050"/>
                </a:lnTo>
                <a:cubicBezTo>
                  <a:pt x="52546" y="400050"/>
                  <a:pt x="34211" y="371386"/>
                  <a:pt x="42466" y="343614"/>
                </a:cubicBezTo>
                <a:lnTo>
                  <a:pt x="80566" y="215027"/>
                </a:lnTo>
                <a:cubicBezTo>
                  <a:pt x="85725" y="197525"/>
                  <a:pt x="100330" y="185738"/>
                  <a:pt x="116681" y="185738"/>
                </a:cubicBezTo>
                <a:lnTo>
                  <a:pt x="417354" y="185738"/>
                </a:lnTo>
                <a:cubicBezTo>
                  <a:pt x="443389" y="185738"/>
                  <a:pt x="461724" y="214402"/>
                  <a:pt x="453469" y="242173"/>
                </a:cubicBezTo>
                <a:lnTo>
                  <a:pt x="415369" y="370761"/>
                </a:lnTo>
                <a:cubicBezTo>
                  <a:pt x="410210" y="388263"/>
                  <a:pt x="395605" y="400050"/>
                  <a:pt x="379254" y="400050"/>
                </a:cubicBezTo>
                <a:close/>
              </a:path>
            </a:pathLst>
          </a:custGeom>
          <a:solidFill>
            <a:srgbClr val="C8A45C"/>
          </a:solidFill>
          <a:ln/>
        </p:spPr>
      </p:sp>
      <p:sp>
        <p:nvSpPr>
          <p:cNvPr id="19" name="Text 17"/>
          <p:cNvSpPr/>
          <p:nvPr/>
        </p:nvSpPr>
        <p:spPr>
          <a:xfrm>
            <a:off x="1016000" y="4572000"/>
            <a:ext cx="4191000" cy="355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600" b="1" dirty="0">
                <a:solidFill>
                  <a:srgbClr val="16213E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Цифровое портфолио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1016000" y="4953000"/>
            <a:ext cx="4191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400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Достижения студента-лаборанта в цифровом формате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5778500" y="3810000"/>
            <a:ext cx="4699000" cy="20955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4DC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032500" y="40005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13439" y="76081"/>
                </a:moveTo>
                <a:lnTo>
                  <a:pt x="120888" y="191810"/>
                </a:lnTo>
                <a:cubicBezTo>
                  <a:pt x="117237" y="196364"/>
                  <a:pt x="117396" y="203418"/>
                  <a:pt x="121285" y="207794"/>
                </a:cubicBezTo>
                <a:cubicBezTo>
                  <a:pt x="145494" y="235029"/>
                  <a:pt x="184785" y="235029"/>
                  <a:pt x="208994" y="207794"/>
                </a:cubicBezTo>
                <a:lnTo>
                  <a:pt x="234236" y="179397"/>
                </a:lnTo>
                <a:cubicBezTo>
                  <a:pt x="237569" y="175647"/>
                  <a:pt x="241776" y="173593"/>
                  <a:pt x="246063" y="173236"/>
                </a:cubicBezTo>
                <a:cubicBezTo>
                  <a:pt x="251460" y="172700"/>
                  <a:pt x="257016" y="174754"/>
                  <a:pt x="261144" y="179397"/>
                </a:cubicBezTo>
                <a:lnTo>
                  <a:pt x="401320" y="335756"/>
                </a:lnTo>
                <a:lnTo>
                  <a:pt x="457200" y="285750"/>
                </a:lnTo>
                <a:lnTo>
                  <a:pt x="457200" y="28575"/>
                </a:lnTo>
                <a:lnTo>
                  <a:pt x="368300" y="85725"/>
                </a:lnTo>
                <a:lnTo>
                  <a:pt x="349409" y="71527"/>
                </a:lnTo>
                <a:cubicBezTo>
                  <a:pt x="336867" y="62151"/>
                  <a:pt x="322183" y="57150"/>
                  <a:pt x="307102" y="57150"/>
                </a:cubicBezTo>
                <a:lnTo>
                  <a:pt x="251222" y="57150"/>
                </a:lnTo>
                <a:cubicBezTo>
                  <a:pt x="250349" y="57150"/>
                  <a:pt x="249396" y="57150"/>
                  <a:pt x="248523" y="57239"/>
                </a:cubicBezTo>
                <a:cubicBezTo>
                  <a:pt x="235109" y="58043"/>
                  <a:pt x="222488" y="64830"/>
                  <a:pt x="213439" y="76081"/>
                </a:cubicBezTo>
                <a:close/>
                <a:moveTo>
                  <a:pt x="92551" y="163145"/>
                </a:moveTo>
                <a:lnTo>
                  <a:pt x="177324" y="57150"/>
                </a:lnTo>
                <a:lnTo>
                  <a:pt x="145891" y="57150"/>
                </a:lnTo>
                <a:cubicBezTo>
                  <a:pt x="125651" y="57150"/>
                  <a:pt x="106283" y="66169"/>
                  <a:pt x="91996" y="82242"/>
                </a:cubicBezTo>
                <a:lnTo>
                  <a:pt x="88900" y="85725"/>
                </a:lnTo>
                <a:lnTo>
                  <a:pt x="0" y="28575"/>
                </a:lnTo>
                <a:lnTo>
                  <a:pt x="0" y="285750"/>
                </a:lnTo>
                <a:lnTo>
                  <a:pt x="124143" y="402104"/>
                </a:lnTo>
                <a:cubicBezTo>
                  <a:pt x="142399" y="419249"/>
                  <a:pt x="165418" y="428625"/>
                  <a:pt x="189151" y="428625"/>
                </a:cubicBezTo>
                <a:lnTo>
                  <a:pt x="201613" y="428625"/>
                </a:lnTo>
                <a:lnTo>
                  <a:pt x="196056" y="422374"/>
                </a:lnTo>
                <a:cubicBezTo>
                  <a:pt x="188595" y="413980"/>
                  <a:pt x="188595" y="400407"/>
                  <a:pt x="196056" y="392103"/>
                </a:cubicBezTo>
                <a:cubicBezTo>
                  <a:pt x="203518" y="383798"/>
                  <a:pt x="215583" y="383709"/>
                  <a:pt x="222964" y="392103"/>
                </a:cubicBezTo>
                <a:lnTo>
                  <a:pt x="255508" y="428714"/>
                </a:lnTo>
                <a:lnTo>
                  <a:pt x="262652" y="428714"/>
                </a:lnTo>
                <a:cubicBezTo>
                  <a:pt x="277813" y="428714"/>
                  <a:pt x="292656" y="424875"/>
                  <a:pt x="306149" y="417731"/>
                </a:cubicBezTo>
                <a:lnTo>
                  <a:pt x="284956" y="393799"/>
                </a:lnTo>
                <a:cubicBezTo>
                  <a:pt x="277495" y="385405"/>
                  <a:pt x="277495" y="371832"/>
                  <a:pt x="284956" y="363528"/>
                </a:cubicBezTo>
                <a:cubicBezTo>
                  <a:pt x="292418" y="355223"/>
                  <a:pt x="304483" y="355134"/>
                  <a:pt x="311864" y="363528"/>
                </a:cubicBezTo>
                <a:lnTo>
                  <a:pt x="337264" y="392103"/>
                </a:lnTo>
                <a:lnTo>
                  <a:pt x="351155" y="376476"/>
                </a:lnTo>
                <a:cubicBezTo>
                  <a:pt x="358219" y="368528"/>
                  <a:pt x="360283" y="357009"/>
                  <a:pt x="357188" y="346918"/>
                </a:cubicBezTo>
                <a:lnTo>
                  <a:pt x="247729" y="224760"/>
                </a:lnTo>
                <a:lnTo>
                  <a:pt x="235903" y="238065"/>
                </a:lnTo>
                <a:cubicBezTo>
                  <a:pt x="196771" y="282089"/>
                  <a:pt x="133429" y="282089"/>
                  <a:pt x="94298" y="238065"/>
                </a:cubicBezTo>
                <a:cubicBezTo>
                  <a:pt x="76041" y="217527"/>
                  <a:pt x="75327" y="184577"/>
                  <a:pt x="92551" y="163056"/>
                </a:cubicBezTo>
                <a:close/>
              </a:path>
            </a:pathLst>
          </a:custGeom>
          <a:solidFill>
            <a:srgbClr val="C8A45C"/>
          </a:solidFill>
          <a:ln/>
        </p:spPr>
      </p:sp>
      <p:sp>
        <p:nvSpPr>
          <p:cNvPr id="23" name="Text 21"/>
          <p:cNvSpPr/>
          <p:nvPr/>
        </p:nvSpPr>
        <p:spPr>
          <a:xfrm>
            <a:off x="6032500" y="4572000"/>
            <a:ext cx="4191000" cy="355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600" b="1" dirty="0">
                <a:solidFill>
                  <a:srgbClr val="16213E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Наставничество с ИПА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6032500" y="4953000"/>
            <a:ext cx="4191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400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Индивидуальный план адаптации для молодых педагогов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10795000" y="3810000"/>
            <a:ext cx="4699000" cy="20955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4DC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049000" y="40005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cubicBezTo>
                  <a:pt x="232708" y="0"/>
                  <a:pt x="236815" y="893"/>
                  <a:pt x="240566" y="2590"/>
                </a:cubicBezTo>
                <a:lnTo>
                  <a:pt x="408801" y="73938"/>
                </a:lnTo>
                <a:cubicBezTo>
                  <a:pt x="428446" y="82242"/>
                  <a:pt x="443091" y="101620"/>
                  <a:pt x="443002" y="125016"/>
                </a:cubicBezTo>
                <a:cubicBezTo>
                  <a:pt x="442555" y="213598"/>
                  <a:pt x="406122" y="375672"/>
                  <a:pt x="252264" y="449342"/>
                </a:cubicBezTo>
                <a:cubicBezTo>
                  <a:pt x="237351" y="456486"/>
                  <a:pt x="220028" y="456486"/>
                  <a:pt x="205115" y="449342"/>
                </a:cubicBezTo>
                <a:cubicBezTo>
                  <a:pt x="51167" y="375672"/>
                  <a:pt x="14823" y="213598"/>
                  <a:pt x="14377" y="125016"/>
                </a:cubicBezTo>
                <a:cubicBezTo>
                  <a:pt x="14287" y="101620"/>
                  <a:pt x="28932" y="82242"/>
                  <a:pt x="48577" y="73938"/>
                </a:cubicBezTo>
                <a:lnTo>
                  <a:pt x="216724" y="2590"/>
                </a:lnTo>
                <a:cubicBezTo>
                  <a:pt x="220474" y="893"/>
                  <a:pt x="224492" y="0"/>
                  <a:pt x="228600" y="0"/>
                </a:cubicBezTo>
                <a:close/>
                <a:moveTo>
                  <a:pt x="228600" y="59650"/>
                </a:moveTo>
                <a:lnTo>
                  <a:pt x="228600" y="397282"/>
                </a:lnTo>
                <a:cubicBezTo>
                  <a:pt x="351830" y="337631"/>
                  <a:pt x="384959" y="205472"/>
                  <a:pt x="385763" y="126355"/>
                </a:cubicBezTo>
                <a:lnTo>
                  <a:pt x="228600" y="59740"/>
                </a:lnTo>
                <a:lnTo>
                  <a:pt x="228600" y="59740"/>
                </a:lnTo>
                <a:close/>
              </a:path>
            </a:pathLst>
          </a:custGeom>
          <a:solidFill>
            <a:srgbClr val="C8A45C"/>
          </a:solidFill>
          <a:ln/>
        </p:spPr>
      </p:sp>
      <p:sp>
        <p:nvSpPr>
          <p:cNvPr id="27" name="Text 25"/>
          <p:cNvSpPr/>
          <p:nvPr/>
        </p:nvSpPr>
        <p:spPr>
          <a:xfrm>
            <a:off x="11049000" y="4572000"/>
            <a:ext cx="4191000" cy="355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600" b="1" dirty="0">
                <a:solidFill>
                  <a:srgbClr val="16213E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Меры поддержки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11049000" y="4953000"/>
            <a:ext cx="4191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400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Закреплены в коллективном договоре и локальных актах</a:t>
            </a:r>
            <a:endParaRPr lang="en-US" sz="1400" dirty="0"/>
          </a:p>
        </p:txBody>
      </p:sp>
      <p:sp>
        <p:nvSpPr>
          <p:cNvPr id="29" name="Shape 27"/>
          <p:cNvSpPr/>
          <p:nvPr/>
        </p:nvSpPr>
        <p:spPr>
          <a:xfrm>
            <a:off x="762000" y="6286500"/>
            <a:ext cx="14732000" cy="762000"/>
          </a:xfrm>
          <a:prstGeom prst="rect">
            <a:avLst/>
          </a:prstGeom>
          <a:solidFill>
            <a:srgbClr val="16213E"/>
          </a:solidFill>
          <a:ln/>
        </p:spPr>
      </p:sp>
      <p:sp>
        <p:nvSpPr>
          <p:cNvPr id="30" name="Text 28"/>
          <p:cNvSpPr/>
          <p:nvPr/>
        </p:nvSpPr>
        <p:spPr>
          <a:xfrm>
            <a:off x="1016000" y="6286500"/>
            <a:ext cx="14224000" cy="762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800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Все инструменты — </a:t>
            </a:r>
            <a:r>
              <a:rPr lang="en-US" sz="1800" b="1" dirty="0">
                <a:solidFill>
                  <a:srgbClr val="C8A4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внедрены и работают</a:t>
            </a:r>
            <a:r>
              <a:rPr lang="en-US" sz="1800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в рамках проекта</a:t>
            </a:r>
            <a:endParaRPr lang="en-US" sz="1800" dirty="0"/>
          </a:p>
        </p:txBody>
      </p:sp>
      <p:sp>
        <p:nvSpPr>
          <p:cNvPr id="31" name="Text 29"/>
          <p:cNvSpPr/>
          <p:nvPr/>
        </p:nvSpPr>
        <p:spPr>
          <a:xfrm>
            <a:off x="762000" y="8636000"/>
            <a:ext cx="14732000" cy="317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300" dirty="0">
                <a:solidFill>
                  <a:srgbClr val="5A6A7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Березниковский политехнический техникум  |  Проект «Кадровый лифт»</a:t>
            </a:r>
            <a:endParaRPr lang="en-US" sz="1300" dirty="0"/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0F1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256000" cy="38100"/>
          </a:xfrm>
          <a:prstGeom prst="rect">
            <a:avLst/>
          </a:prstGeom>
          <a:solidFill>
            <a:srgbClr val="C8A45C"/>
          </a:solidFill>
          <a:ln/>
        </p:spPr>
      </p:sp>
      <p:sp>
        <p:nvSpPr>
          <p:cNvPr id="3" name="Text 1"/>
          <p:cNvSpPr/>
          <p:nvPr/>
        </p:nvSpPr>
        <p:spPr>
          <a:xfrm>
            <a:off x="762000" y="444500"/>
            <a:ext cx="11430000" cy="5334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3000" dirty="0">
                <a:solidFill>
                  <a:srgbClr val="16213E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Модель готова к тиражированию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762000" y="1041400"/>
            <a:ext cx="1016000" cy="38100"/>
          </a:xfrm>
          <a:prstGeom prst="rect">
            <a:avLst/>
          </a:prstGeom>
          <a:solidFill>
            <a:srgbClr val="C8A45C"/>
          </a:solidFill>
          <a:ln/>
        </p:spPr>
      </p:sp>
      <p:sp>
        <p:nvSpPr>
          <p:cNvPr id="5" name="Text 3"/>
          <p:cNvSpPr/>
          <p:nvPr/>
        </p:nvSpPr>
        <p:spPr>
          <a:xfrm>
            <a:off x="762000" y="1333500"/>
            <a:ext cx="6858000" cy="444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2200" b="1" dirty="0">
                <a:solidFill>
                  <a:srgbClr val="16213E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Почему легко внедрить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762000" y="1841500"/>
            <a:ext cx="6858000" cy="12700"/>
          </a:xfrm>
          <a:prstGeom prst="rect">
            <a:avLst/>
          </a:prstGeom>
          <a:solidFill>
            <a:srgbClr val="D0D4DC"/>
          </a:solidFill>
          <a:ln/>
        </p:spPr>
      </p:sp>
      <p:sp>
        <p:nvSpPr>
          <p:cNvPr id="7" name="Text 5"/>
          <p:cNvSpPr/>
          <p:nvPr/>
        </p:nvSpPr>
        <p:spPr>
          <a:xfrm>
            <a:off x="762000" y="2032000"/>
            <a:ext cx="6858000" cy="69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C8A4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▸</a:t>
            </a:r>
            <a:r>
              <a:rPr lang="en-US" sz="1600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Используются существующие ставки (лаборанты, преподаватели)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762000" y="2794000"/>
            <a:ext cx="6858000" cy="69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C8A4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▸</a:t>
            </a:r>
            <a:r>
              <a:rPr lang="en-US" sz="1600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Не требует дополнительного бюджета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762000" y="3556000"/>
            <a:ext cx="6858000" cy="69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C8A4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▸</a:t>
            </a:r>
            <a:r>
              <a:rPr lang="en-US" sz="1600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Опирается на типовую структуру любого техникума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762000" y="4318000"/>
            <a:ext cx="6858000" cy="69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C8A4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▸</a:t>
            </a:r>
            <a:r>
              <a:rPr lang="en-US" sz="1600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Апробирована на 3 специальностях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762000" y="5080000"/>
            <a:ext cx="6858000" cy="69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C8A4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▸</a:t>
            </a:r>
            <a:r>
              <a:rPr lang="en-US" sz="1600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Имеет полное документальное обеспечение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8128000" y="1333500"/>
            <a:ext cx="7366000" cy="4826000"/>
          </a:xfrm>
          <a:prstGeom prst="rect">
            <a:avLst/>
          </a:prstGeom>
          <a:solidFill>
            <a:srgbClr val="16213E"/>
          </a:solidFill>
          <a:ln/>
        </p:spPr>
      </p:sp>
      <p:sp>
        <p:nvSpPr>
          <p:cNvPr id="13" name="Text 11"/>
          <p:cNvSpPr/>
          <p:nvPr/>
        </p:nvSpPr>
        <p:spPr>
          <a:xfrm>
            <a:off x="8509000" y="1524000"/>
            <a:ext cx="6604000" cy="444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2200" b="1" dirty="0">
                <a:solidFill>
                  <a:srgbClr val="C8A4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План масштабирования</a:t>
            </a:r>
            <a:endParaRPr lang="en-US" sz="2200" dirty="0"/>
          </a:p>
        </p:txBody>
      </p:sp>
      <p:sp>
        <p:nvSpPr>
          <p:cNvPr id="14" name="Shape 12"/>
          <p:cNvSpPr/>
          <p:nvPr/>
        </p:nvSpPr>
        <p:spPr>
          <a:xfrm>
            <a:off x="8509000" y="2057400"/>
            <a:ext cx="6604000" cy="12700"/>
          </a:xfrm>
          <a:prstGeom prst="rect">
            <a:avLst/>
          </a:prstGeom>
          <a:solidFill>
            <a:srgbClr val="C8A45C"/>
          </a:solidFill>
          <a:ln/>
        </p:spPr>
      </p:sp>
      <p:sp>
        <p:nvSpPr>
          <p:cNvPr id="15" name="Text 13"/>
          <p:cNvSpPr/>
          <p:nvPr/>
        </p:nvSpPr>
        <p:spPr>
          <a:xfrm>
            <a:off x="8509000" y="2349500"/>
            <a:ext cx="1778000" cy="444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2800" b="1" dirty="0">
                <a:solidFill>
                  <a:srgbClr val="C8A4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2026–27</a:t>
            </a:r>
            <a:endParaRPr lang="en-US" sz="2800" dirty="0"/>
          </a:p>
        </p:txBody>
      </p:sp>
      <p:sp>
        <p:nvSpPr>
          <p:cNvPr id="16" name="Text 14"/>
          <p:cNvSpPr/>
          <p:nvPr/>
        </p:nvSpPr>
        <p:spPr>
          <a:xfrm>
            <a:off x="10414000" y="2349500"/>
            <a:ext cx="4699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600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Трансляция </a:t>
            </a:r>
            <a:r>
              <a:rPr lang="en-US" sz="1600" dirty="0" err="1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модели</a:t>
            </a:r>
            <a:r>
              <a:rPr lang="en-US" sz="1600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в</a:t>
            </a:r>
            <a:r>
              <a:rPr lang="en-US" sz="1600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</a:t>
            </a:r>
            <a:r>
              <a:rPr lang="en-US" sz="1600" b="1" dirty="0" err="1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техникум</a:t>
            </a:r>
            <a:r>
              <a:rPr lang="ru-RU" sz="1600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ы</a:t>
            </a:r>
            <a:r>
              <a:rPr lang="en-US" sz="1600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Пермского края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8509000" y="3683000"/>
            <a:ext cx="1524000" cy="444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2800" b="1" dirty="0">
                <a:solidFill>
                  <a:srgbClr val="C8A4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2028</a:t>
            </a:r>
            <a:endParaRPr lang="en-US" sz="2800" dirty="0"/>
          </a:p>
        </p:txBody>
      </p:sp>
      <p:sp>
        <p:nvSpPr>
          <p:cNvPr id="18" name="Text 16"/>
          <p:cNvSpPr/>
          <p:nvPr/>
        </p:nvSpPr>
        <p:spPr>
          <a:xfrm>
            <a:off x="10414000" y="3683000"/>
            <a:ext cx="4699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600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Методический кейс для </a:t>
            </a:r>
            <a:r>
              <a:rPr lang="en-US" sz="1600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всей системы СПО РФ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13716000" y="5080000"/>
            <a:ext cx="1016000" cy="1016000"/>
          </a:xfrm>
          <a:custGeom>
            <a:avLst/>
            <a:gdLst/>
            <a:ahLst/>
            <a:cxnLst/>
            <a:rect l="l" t="t" r="r" b="b"/>
            <a:pathLst>
              <a:path w="1016000" h="1016000">
                <a:moveTo>
                  <a:pt x="254000" y="635000"/>
                </a:moveTo>
                <a:lnTo>
                  <a:pt x="48617" y="635000"/>
                </a:lnTo>
                <a:cubicBezTo>
                  <a:pt x="-794" y="635000"/>
                  <a:pt x="-31155" y="581223"/>
                  <a:pt x="-5755" y="538758"/>
                </a:cubicBezTo>
                <a:lnTo>
                  <a:pt x="99219" y="363736"/>
                </a:lnTo>
                <a:cubicBezTo>
                  <a:pt x="116483" y="334963"/>
                  <a:pt x="147439" y="317500"/>
                  <a:pt x="180975" y="317500"/>
                </a:cubicBezTo>
                <a:lnTo>
                  <a:pt x="369491" y="317500"/>
                </a:lnTo>
                <a:cubicBezTo>
                  <a:pt x="520502" y="61714"/>
                  <a:pt x="745728" y="48816"/>
                  <a:pt x="896342" y="70842"/>
                </a:cubicBezTo>
                <a:cubicBezTo>
                  <a:pt x="921742" y="74613"/>
                  <a:pt x="941586" y="94456"/>
                  <a:pt x="945158" y="119658"/>
                </a:cubicBezTo>
                <a:cubicBezTo>
                  <a:pt x="967184" y="270272"/>
                  <a:pt x="954286" y="495498"/>
                  <a:pt x="698500" y="646509"/>
                </a:cubicBezTo>
                <a:lnTo>
                  <a:pt x="698500" y="835025"/>
                </a:lnTo>
                <a:cubicBezTo>
                  <a:pt x="698500" y="868561"/>
                  <a:pt x="681038" y="899517"/>
                  <a:pt x="652264" y="916781"/>
                </a:cubicBezTo>
                <a:lnTo>
                  <a:pt x="477242" y="1021755"/>
                </a:lnTo>
                <a:cubicBezTo>
                  <a:pt x="434975" y="1047155"/>
                  <a:pt x="381000" y="1016595"/>
                  <a:pt x="381000" y="967383"/>
                </a:cubicBezTo>
                <a:lnTo>
                  <a:pt x="381000" y="762000"/>
                </a:lnTo>
                <a:cubicBezTo>
                  <a:pt x="381000" y="691952"/>
                  <a:pt x="324048" y="635000"/>
                  <a:pt x="254000" y="635000"/>
                </a:cubicBezTo>
                <a:lnTo>
                  <a:pt x="253802" y="635000"/>
                </a:lnTo>
                <a:close/>
                <a:moveTo>
                  <a:pt x="793750" y="317500"/>
                </a:moveTo>
                <a:cubicBezTo>
                  <a:pt x="793750" y="264930"/>
                  <a:pt x="751070" y="222250"/>
                  <a:pt x="698500" y="222250"/>
                </a:cubicBezTo>
                <a:cubicBezTo>
                  <a:pt x="645930" y="222250"/>
                  <a:pt x="603250" y="264930"/>
                  <a:pt x="603250" y="317500"/>
                </a:cubicBezTo>
                <a:cubicBezTo>
                  <a:pt x="603250" y="370070"/>
                  <a:pt x="645930" y="412750"/>
                  <a:pt x="698500" y="412750"/>
                </a:cubicBezTo>
                <a:cubicBezTo>
                  <a:pt x="751070" y="412750"/>
                  <a:pt x="793750" y="370070"/>
                  <a:pt x="793750" y="317500"/>
                </a:cubicBezTo>
                <a:close/>
              </a:path>
            </a:pathLst>
          </a:custGeom>
          <a:solidFill>
            <a:srgbClr val="C8A45C">
              <a:alpha val="25098"/>
            </a:srgbClr>
          </a:solidFill>
          <a:ln/>
        </p:spPr>
      </p:sp>
      <p:sp>
        <p:nvSpPr>
          <p:cNvPr id="20" name="Shape 18"/>
          <p:cNvSpPr/>
          <p:nvPr/>
        </p:nvSpPr>
        <p:spPr>
          <a:xfrm>
            <a:off x="762000" y="6604000"/>
            <a:ext cx="14732000" cy="762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4D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016000" y="6604000"/>
            <a:ext cx="14224000" cy="762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800" dirty="0">
                <a:solidFill>
                  <a:srgbClr val="16213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Модель готова к </a:t>
            </a:r>
            <a:r>
              <a:rPr lang="en-US" sz="1800" b="1" dirty="0">
                <a:solidFill>
                  <a:srgbClr val="C8A4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тиражированию без дополнительных затрат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762000" y="8636000"/>
            <a:ext cx="14732000" cy="317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300" dirty="0">
                <a:solidFill>
                  <a:srgbClr val="5A6A7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Березниковский политехнический техникум  |  Проект «Кадровый лифт»</a:t>
            </a:r>
            <a:endParaRPr lang="en-US" sz="1300" dirty="0"/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0F1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256000" cy="38100"/>
          </a:xfrm>
          <a:prstGeom prst="rect">
            <a:avLst/>
          </a:prstGeom>
          <a:solidFill>
            <a:srgbClr val="C8A45C"/>
          </a:solidFill>
          <a:ln/>
        </p:spPr>
      </p:sp>
      <p:sp>
        <p:nvSpPr>
          <p:cNvPr id="3" name="Text 1"/>
          <p:cNvSpPr/>
          <p:nvPr/>
        </p:nvSpPr>
        <p:spPr>
          <a:xfrm>
            <a:off x="762000" y="444500"/>
            <a:ext cx="11430000" cy="5334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3000" dirty="0">
                <a:solidFill>
                  <a:srgbClr val="16213E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От Березников до Москвы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762000" y="1041400"/>
            <a:ext cx="1016000" cy="38100"/>
          </a:xfrm>
          <a:prstGeom prst="rect">
            <a:avLst/>
          </a:prstGeom>
          <a:solidFill>
            <a:srgbClr val="C8A45C"/>
          </a:solidFill>
          <a:ln/>
        </p:spPr>
      </p:sp>
      <p:sp>
        <p:nvSpPr>
          <p:cNvPr id="5" name="Shape 3"/>
          <p:cNvSpPr/>
          <p:nvPr/>
        </p:nvSpPr>
        <p:spPr>
          <a:xfrm>
            <a:off x="762000" y="13970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140345"/>
                </a:moveTo>
                <a:cubicBezTo>
                  <a:pt x="0" y="62805"/>
                  <a:pt x="85328" y="0"/>
                  <a:pt x="190500" y="0"/>
                </a:cubicBezTo>
                <a:cubicBezTo>
                  <a:pt x="295672" y="0"/>
                  <a:pt x="381000" y="62805"/>
                  <a:pt x="381000" y="140345"/>
                </a:cubicBezTo>
                <a:cubicBezTo>
                  <a:pt x="381000" y="229121"/>
                  <a:pt x="261739" y="335533"/>
                  <a:pt x="211931" y="376089"/>
                </a:cubicBezTo>
                <a:cubicBezTo>
                  <a:pt x="200223" y="385614"/>
                  <a:pt x="180677" y="385614"/>
                  <a:pt x="168970" y="376089"/>
                </a:cubicBezTo>
                <a:cubicBezTo>
                  <a:pt x="119162" y="335533"/>
                  <a:pt x="-99" y="229121"/>
                  <a:pt x="-99" y="140345"/>
                </a:cubicBezTo>
                <a:close/>
                <a:moveTo>
                  <a:pt x="190500" y="190500"/>
                </a:moveTo>
                <a:cubicBezTo>
                  <a:pt x="225547" y="190500"/>
                  <a:pt x="254000" y="169160"/>
                  <a:pt x="254000" y="142875"/>
                </a:cubicBezTo>
                <a:cubicBezTo>
                  <a:pt x="254000" y="116590"/>
                  <a:pt x="225547" y="95250"/>
                  <a:pt x="190500" y="95250"/>
                </a:cubicBezTo>
                <a:cubicBezTo>
                  <a:pt x="155453" y="95250"/>
                  <a:pt x="127000" y="116590"/>
                  <a:pt x="127000" y="142875"/>
                </a:cubicBezTo>
                <a:cubicBezTo>
                  <a:pt x="127000" y="169160"/>
                  <a:pt x="155453" y="190500"/>
                  <a:pt x="190500" y="190500"/>
                </a:cubicBezTo>
                <a:close/>
              </a:path>
            </a:pathLst>
          </a:custGeom>
          <a:solidFill>
            <a:srgbClr val="C8A45C"/>
          </a:solidFill>
          <a:ln/>
        </p:spPr>
      </p:sp>
      <p:sp>
        <p:nvSpPr>
          <p:cNvPr id="6" name="Text 4"/>
          <p:cNvSpPr/>
          <p:nvPr/>
        </p:nvSpPr>
        <p:spPr>
          <a:xfrm>
            <a:off x="1270000" y="1371600"/>
            <a:ext cx="2540000" cy="4064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800" b="1" dirty="0">
                <a:solidFill>
                  <a:srgbClr val="16213E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Локально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270000" y="1803400"/>
            <a:ext cx="6350000" cy="355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г. Березники, Пермский край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762000" y="24130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342900" y="35719"/>
                </a:moveTo>
                <a:cubicBezTo>
                  <a:pt x="342900" y="27459"/>
                  <a:pt x="339507" y="19794"/>
                  <a:pt x="333851" y="15478"/>
                </a:cubicBezTo>
                <a:cubicBezTo>
                  <a:pt x="328196" y="11162"/>
                  <a:pt x="321231" y="10716"/>
                  <a:pt x="315337" y="14436"/>
                </a:cubicBezTo>
                <a:lnTo>
                  <a:pt x="246162" y="57671"/>
                </a:lnTo>
                <a:lnTo>
                  <a:pt x="139363" y="13097"/>
                </a:lnTo>
                <a:cubicBezTo>
                  <a:pt x="134541" y="11088"/>
                  <a:pt x="129361" y="11534"/>
                  <a:pt x="124837" y="14362"/>
                </a:cubicBezTo>
                <a:lnTo>
                  <a:pt x="48637" y="61987"/>
                </a:lnTo>
                <a:cubicBezTo>
                  <a:pt x="42148" y="66080"/>
                  <a:pt x="38100" y="74340"/>
                  <a:pt x="38100" y="83344"/>
                </a:cubicBezTo>
                <a:lnTo>
                  <a:pt x="38100" y="345281"/>
                </a:lnTo>
                <a:cubicBezTo>
                  <a:pt x="38100" y="353541"/>
                  <a:pt x="41493" y="361206"/>
                  <a:pt x="47149" y="365522"/>
                </a:cubicBezTo>
                <a:cubicBezTo>
                  <a:pt x="52804" y="369838"/>
                  <a:pt x="59769" y="370284"/>
                  <a:pt x="65663" y="366564"/>
                </a:cubicBezTo>
                <a:lnTo>
                  <a:pt x="134779" y="323329"/>
                </a:lnTo>
                <a:lnTo>
                  <a:pt x="237946" y="366340"/>
                </a:lnTo>
                <a:cubicBezTo>
                  <a:pt x="235387" y="361578"/>
                  <a:pt x="232886" y="356592"/>
                  <a:pt x="230445" y="351532"/>
                </a:cubicBezTo>
                <a:cubicBezTo>
                  <a:pt x="223897" y="337914"/>
                  <a:pt x="217408" y="322287"/>
                  <a:pt x="212586" y="305544"/>
                </a:cubicBezTo>
                <a:lnTo>
                  <a:pt x="152340" y="280467"/>
                </a:lnTo>
                <a:lnTo>
                  <a:pt x="152340" y="68759"/>
                </a:lnTo>
                <a:lnTo>
                  <a:pt x="228540" y="100533"/>
                </a:lnTo>
                <a:lnTo>
                  <a:pt x="228540" y="174427"/>
                </a:lnTo>
                <a:cubicBezTo>
                  <a:pt x="246995" y="147786"/>
                  <a:pt x="274380" y="130969"/>
                  <a:pt x="304740" y="130969"/>
                </a:cubicBezTo>
                <a:cubicBezTo>
                  <a:pt x="318195" y="130969"/>
                  <a:pt x="331053" y="134243"/>
                  <a:pt x="342840" y="140271"/>
                </a:cubicBezTo>
                <a:lnTo>
                  <a:pt x="342900" y="35719"/>
                </a:lnTo>
                <a:close/>
                <a:moveTo>
                  <a:pt x="304800" y="166688"/>
                </a:moveTo>
                <a:cubicBezTo>
                  <a:pt x="265331" y="166688"/>
                  <a:pt x="233363" y="205978"/>
                  <a:pt x="233363" y="254422"/>
                </a:cubicBezTo>
                <a:cubicBezTo>
                  <a:pt x="233363" y="305693"/>
                  <a:pt x="271522" y="366340"/>
                  <a:pt x="292060" y="395288"/>
                </a:cubicBezTo>
                <a:cubicBezTo>
                  <a:pt x="298966" y="404961"/>
                  <a:pt x="310694" y="404961"/>
                  <a:pt x="317599" y="395288"/>
                </a:cubicBezTo>
                <a:cubicBezTo>
                  <a:pt x="338138" y="366340"/>
                  <a:pt x="376297" y="305693"/>
                  <a:pt x="376297" y="254422"/>
                </a:cubicBezTo>
                <a:cubicBezTo>
                  <a:pt x="376297" y="205978"/>
                  <a:pt x="344329" y="166688"/>
                  <a:pt x="304860" y="166688"/>
                </a:cubicBezTo>
                <a:close/>
                <a:moveTo>
                  <a:pt x="280987" y="255984"/>
                </a:moveTo>
                <a:cubicBezTo>
                  <a:pt x="280987" y="239556"/>
                  <a:pt x="291658" y="226219"/>
                  <a:pt x="304800" y="226219"/>
                </a:cubicBezTo>
                <a:cubicBezTo>
                  <a:pt x="317942" y="226219"/>
                  <a:pt x="328613" y="239556"/>
                  <a:pt x="328613" y="255984"/>
                </a:cubicBezTo>
                <a:cubicBezTo>
                  <a:pt x="328613" y="272412"/>
                  <a:pt x="317942" y="285750"/>
                  <a:pt x="304800" y="285750"/>
                </a:cubicBezTo>
                <a:cubicBezTo>
                  <a:pt x="291658" y="285750"/>
                  <a:pt x="280987" y="272412"/>
                  <a:pt x="280987" y="255984"/>
                </a:cubicBezTo>
                <a:close/>
              </a:path>
            </a:pathLst>
          </a:custGeom>
          <a:solidFill>
            <a:srgbClr val="C8A45C"/>
          </a:solidFill>
          <a:ln/>
        </p:spPr>
      </p:sp>
      <p:sp>
        <p:nvSpPr>
          <p:cNvPr id="9" name="Text 7"/>
          <p:cNvSpPr/>
          <p:nvPr/>
        </p:nvSpPr>
        <p:spPr>
          <a:xfrm>
            <a:off x="1270000" y="2387600"/>
            <a:ext cx="2540000" cy="4064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800" b="1" dirty="0">
                <a:solidFill>
                  <a:srgbClr val="16213E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Регионально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270000" y="2819400"/>
            <a:ext cx="6350000" cy="355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Участие в краевых конкурсах, стажировки для педагогов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762000" y="34290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261863" y="208359"/>
                </a:moveTo>
                <a:lnTo>
                  <a:pt x="119807" y="208359"/>
                </a:lnTo>
                <a:cubicBezTo>
                  <a:pt x="121965" y="256356"/>
                  <a:pt x="132606" y="300558"/>
                  <a:pt x="147712" y="332929"/>
                </a:cubicBezTo>
                <a:cubicBezTo>
                  <a:pt x="156195" y="351160"/>
                  <a:pt x="165348" y="364034"/>
                  <a:pt x="173831" y="371921"/>
                </a:cubicBezTo>
                <a:cubicBezTo>
                  <a:pt x="182166" y="379735"/>
                  <a:pt x="187896" y="381000"/>
                  <a:pt x="190872" y="381000"/>
                </a:cubicBezTo>
                <a:cubicBezTo>
                  <a:pt x="193849" y="381000"/>
                  <a:pt x="199579" y="379735"/>
                  <a:pt x="207913" y="371921"/>
                </a:cubicBezTo>
                <a:cubicBezTo>
                  <a:pt x="216396" y="364034"/>
                  <a:pt x="225549" y="351086"/>
                  <a:pt x="234032" y="332929"/>
                </a:cubicBezTo>
                <a:cubicBezTo>
                  <a:pt x="249138" y="300558"/>
                  <a:pt x="259779" y="256356"/>
                  <a:pt x="261937" y="208359"/>
                </a:cubicBezTo>
                <a:close/>
                <a:moveTo>
                  <a:pt x="119732" y="172641"/>
                </a:moveTo>
                <a:lnTo>
                  <a:pt x="261789" y="172641"/>
                </a:lnTo>
                <a:cubicBezTo>
                  <a:pt x="259705" y="124644"/>
                  <a:pt x="249064" y="80442"/>
                  <a:pt x="233958" y="48071"/>
                </a:cubicBezTo>
                <a:cubicBezTo>
                  <a:pt x="225475" y="29914"/>
                  <a:pt x="216322" y="16966"/>
                  <a:pt x="207838" y="9079"/>
                </a:cubicBezTo>
                <a:cubicBezTo>
                  <a:pt x="199504" y="1265"/>
                  <a:pt x="193774" y="0"/>
                  <a:pt x="190798" y="0"/>
                </a:cubicBezTo>
                <a:cubicBezTo>
                  <a:pt x="187821" y="0"/>
                  <a:pt x="182091" y="1265"/>
                  <a:pt x="173757" y="9079"/>
                </a:cubicBezTo>
                <a:cubicBezTo>
                  <a:pt x="165274" y="16966"/>
                  <a:pt x="156121" y="29914"/>
                  <a:pt x="147637" y="48071"/>
                </a:cubicBezTo>
                <a:cubicBezTo>
                  <a:pt x="132531" y="80442"/>
                  <a:pt x="121890" y="124644"/>
                  <a:pt x="119732" y="172641"/>
                </a:cubicBezTo>
                <a:close/>
                <a:moveTo>
                  <a:pt x="84013" y="172641"/>
                </a:moveTo>
                <a:cubicBezTo>
                  <a:pt x="86618" y="108942"/>
                  <a:pt x="103063" y="49783"/>
                  <a:pt x="127099" y="10939"/>
                </a:cubicBezTo>
                <a:cubicBezTo>
                  <a:pt x="58564" y="35198"/>
                  <a:pt x="8111" y="97631"/>
                  <a:pt x="1116" y="172641"/>
                </a:cubicBezTo>
                <a:lnTo>
                  <a:pt x="84013" y="172641"/>
                </a:lnTo>
                <a:close/>
                <a:moveTo>
                  <a:pt x="1116" y="208359"/>
                </a:moveTo>
                <a:cubicBezTo>
                  <a:pt x="8111" y="283369"/>
                  <a:pt x="58564" y="345802"/>
                  <a:pt x="127099" y="370061"/>
                </a:cubicBezTo>
                <a:cubicBezTo>
                  <a:pt x="103063" y="331217"/>
                  <a:pt x="86618" y="272058"/>
                  <a:pt x="84013" y="208359"/>
                </a:cubicBezTo>
                <a:lnTo>
                  <a:pt x="1116" y="208359"/>
                </a:lnTo>
                <a:close/>
                <a:moveTo>
                  <a:pt x="297582" y="208359"/>
                </a:moveTo>
                <a:cubicBezTo>
                  <a:pt x="294977" y="272058"/>
                  <a:pt x="278532" y="331217"/>
                  <a:pt x="254496" y="370061"/>
                </a:cubicBezTo>
                <a:cubicBezTo>
                  <a:pt x="323031" y="345728"/>
                  <a:pt x="373484" y="283369"/>
                  <a:pt x="380479" y="208359"/>
                </a:cubicBezTo>
                <a:lnTo>
                  <a:pt x="297582" y="208359"/>
                </a:lnTo>
                <a:close/>
                <a:moveTo>
                  <a:pt x="380479" y="172641"/>
                </a:moveTo>
                <a:cubicBezTo>
                  <a:pt x="373484" y="97631"/>
                  <a:pt x="323031" y="35198"/>
                  <a:pt x="254496" y="10939"/>
                </a:cubicBezTo>
                <a:cubicBezTo>
                  <a:pt x="278532" y="49783"/>
                  <a:pt x="294977" y="108942"/>
                  <a:pt x="297582" y="172641"/>
                </a:cubicBezTo>
                <a:lnTo>
                  <a:pt x="380479" y="172641"/>
                </a:lnTo>
                <a:close/>
              </a:path>
            </a:pathLst>
          </a:custGeom>
          <a:solidFill>
            <a:srgbClr val="C8A45C"/>
          </a:solidFill>
          <a:ln/>
        </p:spPr>
      </p:sp>
      <p:sp>
        <p:nvSpPr>
          <p:cNvPr id="12" name="Text 10"/>
          <p:cNvSpPr/>
          <p:nvPr/>
        </p:nvSpPr>
        <p:spPr>
          <a:xfrm>
            <a:off x="1270000" y="3403600"/>
            <a:ext cx="3175000" cy="4064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800" b="1" dirty="0">
                <a:solidFill>
                  <a:srgbClr val="16213E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Всероссийский уровень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270000" y="3873500"/>
            <a:ext cx="6350000" cy="177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C8A4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▸</a:t>
            </a:r>
            <a:r>
              <a:rPr lang="en-US" sz="1600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Финал конкурса «Мастер года»</a:t>
            </a:r>
            <a:endParaRPr lang="en-US" sz="1600" dirty="0"/>
          </a:p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C8A4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▸</a:t>
            </a:r>
            <a:r>
              <a:rPr lang="en-US" sz="1600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Победы в федеральном проекте «Профессионалитет»</a:t>
            </a:r>
            <a:endParaRPr lang="en-US" sz="1600" dirty="0"/>
          </a:p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C8A4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▸</a:t>
            </a:r>
            <a:r>
              <a:rPr lang="en-US" sz="1600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Участие в Молодёжном форуме Амбассадоров</a:t>
            </a:r>
            <a:endParaRPr lang="en-US" sz="1600" dirty="0"/>
          </a:p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C8A4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▸</a:t>
            </a:r>
            <a:r>
              <a:rPr lang="en-US" sz="1600" dirty="0">
                <a:solidFill>
                  <a:srgbClr val="1A1A2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Публикации в федеральных СМИ</a:t>
            </a:r>
            <a:endParaRPr lang="en-US" sz="1600" dirty="0"/>
          </a:p>
        </p:txBody>
      </p:sp>
      <p:pic>
        <p:nvPicPr>
          <p:cNvPr id="14" name="Image 0" descr="https://kimi-img.moonshot.cn/pub/slides/okc/3xqtoyzjz22zg/mnt/agents/output/lider-spo/images/5_Map_Russia_Perm_Region_Stock_Vector.png"/>
          <p:cNvPicPr>
            <a:picLocks noChangeAspect="1"/>
          </p:cNvPicPr>
          <p:nvPr/>
        </p:nvPicPr>
        <p:blipFill>
          <a:blip r:embed="rId3"/>
          <a:srcRect b="6842"/>
          <a:stretch/>
        </p:blipFill>
        <p:spPr>
          <a:xfrm>
            <a:off x="8382000" y="1270000"/>
            <a:ext cx="6858000" cy="4495800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8382000" y="6223000"/>
            <a:ext cx="6858000" cy="317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300" dirty="0">
                <a:solidFill>
                  <a:srgbClr val="5A6A7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Пермский край на карте России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762000" y="8636000"/>
            <a:ext cx="14732000" cy="317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300" dirty="0">
                <a:solidFill>
                  <a:srgbClr val="5A6A7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Березниковский политехнический техникум  |  Проект «Кадровый лифт»</a:t>
            </a:r>
            <a:endParaRPr lang="en-US" sz="1300" dirty="0"/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787</Words>
  <Application>Microsoft Office PowerPoint</Application>
  <PresentationFormat>Произвольный</PresentationFormat>
  <Paragraphs>149</Paragraphs>
  <Slides>12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Liter</vt:lpstr>
      <vt:lpstr>Quattrocento Sans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Moonshot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Кадровый лифт — Лидер СПО 2026</dc:title>
  <dc:subject>Кадровый лифт — Лидер СПО 2026</dc:subject>
  <dc:creator>Kimi</dc:creator>
  <cp:lastModifiedBy>user</cp:lastModifiedBy>
  <cp:revision>3</cp:revision>
  <dcterms:created xsi:type="dcterms:W3CDTF">2026-07-03T11:32:39Z</dcterms:created>
  <dcterms:modified xsi:type="dcterms:W3CDTF">2026-07-24T12:43:24Z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{"Label":"Кадровый лифт — Лидер СПО 2026","ContentProducer":"001191110108MACG2KBH8F10000","ProduceID":"19f271e9-8e22-83c3-8000-0000e9ede3ae","ReservedCode1":"","ContentPropagator":"001191110108MACG2KBH8F20000","PropagateID":"19f2717c-7bd2-8ada-8000-09703713cd8a","ReservedCode2":""}</vt:lpwstr>
  </property>
</Properties>
</file>