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35" r:id="rId2"/>
    <p:sldId id="271" r:id="rId3"/>
    <p:sldId id="282" r:id="rId4"/>
    <p:sldId id="293" r:id="rId5"/>
    <p:sldId id="296" r:id="rId6"/>
    <p:sldId id="292" r:id="rId7"/>
    <p:sldId id="310" r:id="rId8"/>
    <p:sldId id="328" r:id="rId9"/>
    <p:sldId id="323" r:id="rId10"/>
    <p:sldId id="352" r:id="rId11"/>
    <p:sldId id="353" r:id="rId12"/>
    <p:sldId id="316" r:id="rId13"/>
    <p:sldId id="368" r:id="rId14"/>
    <p:sldId id="385" r:id="rId15"/>
    <p:sldId id="407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1C94A4-E93F-446B-BFA5-7F662386FC2E}" v="604" dt="2023-06-07T16:46:48.9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38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133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03645-DCFE-47FC-8A66-F9A45A42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1150" y="1247140"/>
            <a:ext cx="7891760" cy="3450844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D509FA-7BD7-4D45-998F-0E43038F1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1150" y="4818126"/>
            <a:ext cx="7891760" cy="126898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03A0B2-4A2F-D846-A5E6-FB7CB9A031F7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573F1D-73A7-FB41-BCAD-FC9AA7DEF4F5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FA51C-E4FE-4BF2-A2DD-E32DE57D8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1449AA12-8195-4182-A7AC-2E7E59DFBDAF}" type="datetimeFigureOut">
              <a:rPr lang="en-US" smtClean="0"/>
              <a:pPr algn="r"/>
              <a:t>7/10/2025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438448-FC2D-4A2F-B7C0-04AC50311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B07C67E-EAD9-47D8-9559-4E091BC03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43714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C5DD8-8608-4B55-96D8-0AB848C02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3CC0B-7B21-422D-937D-FBD49EE93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0EAFA-89BC-43E9-8EB9-B6B3CD136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50944-70C2-487F-A102-58CDFB94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7B7B8-A972-455E-9D8C-9B8026A53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CC95119-6D9D-3542-9E0E-4171B33DC9C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FC92F19-7317-314C-81B7-43B8B687F4E4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98595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087F2-AA0E-4F0C-9AD6-23530215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1150" y="1251674"/>
            <a:ext cx="7891760" cy="2914688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37807-96B8-4061-A845-1287216BF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1150" y="4818126"/>
            <a:ext cx="7891760" cy="127152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AF346-9503-4767-BCB4-84B823E27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9605B-A39D-4BEE-B46F-16CF13FA0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5834A-942D-410B-A430-43F9E01FC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D199D5-C485-D449-9804-F755E0907B51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90D1A7-C550-2540-86C9-EB0FB2EB2E71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509098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FCAD2-C321-4E81-AEBE-696A90E2D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20CD1-0E09-4415-911C-0F5B7341DD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87709" y="2160016"/>
            <a:ext cx="4425437" cy="39270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63EDD-031A-49CA-9130-067550BD0D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8963" y="2160016"/>
            <a:ext cx="4425437" cy="39270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08E79-A0BE-49F3-AE92-7EE5CC78F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8B87C-BF1E-47CF-9A4E-FD4BE32C0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C06E71-46F6-469C-A9CA-E707EBE51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2659F6-6B3B-A545-A45F-FAD238210D47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0637F8-15DE-2240-8BF8-D6E57A337B1A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484407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3B26D-64DE-4314-8BD2-25FD618FB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056" y="457200"/>
            <a:ext cx="9521854" cy="15544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D77613-5CEE-4B05-A937-CD43EAAAB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1057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3E4779-3B5A-4993-9C7F-FB19F1633F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91056" y="2988998"/>
            <a:ext cx="4425697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1081A-685C-4C18-9AE9-425106A02F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87214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80F424-FE3A-4B7D-B60C-7AEA2118A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87214" y="2988998"/>
            <a:ext cx="4425696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4D2A96-CD7D-41BC-BDBE-5E29B7C0B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1471D-6DDE-4E56-84E9-48136966A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A3F451-CF28-4F57-B844-52A665440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1FA03E-7A83-AB41-BB4B-25B04946559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702630-3C98-A142-9D04-1D852974DC2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842921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22D7A-4502-49C3-BAFB-6D46F7A2E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AB67EE-A167-43D1-9C58-7B736CF28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5605B7-599B-450E-9E8D-2A9AE3F3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5BD2B1-8C5F-430B-A0F2-CD5281AB7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BA877B-B45A-BD48-8FC8-E752E7D7174F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F3343D-2AFA-B544-B40A-315F5EC680B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770925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308016-71BA-4CD3-918D-51613F7F4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B24F46-0425-47C6-9FFB-F69AFFFE8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E7A99-1593-4189-A514-8209CC32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15DFD-AB97-AB43-A6C9-2808708C91B4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05BA89-ECA6-2247-ABBB-3C67160202E9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877919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E933B-3FC6-4B08-9FBE-2DD48307A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2" y="455362"/>
            <a:ext cx="4043440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FBD4A-4514-4DCE-8F18-914DF3F4E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1232" y="565151"/>
            <a:ext cx="5358384" cy="552196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18C85-0675-4202-B796-352766854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2" y="2039874"/>
            <a:ext cx="4043440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079E5-F934-4D04-866F-F7CB5B08A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05FC94-7915-439A-B937-F02D1BB03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B69B19-4156-4584-B1DC-4F42F200B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1B6031-8ABE-F648-8E05-3D08D0D54B53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ABD855-35E6-BE4F-8B03-FD12DDB32E10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806408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E1F3B-090C-4BB5-84BE-8ED0FC59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1" y="455362"/>
            <a:ext cx="4043436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97C49E-9426-4B24-B2A7-C54B89DA60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1232" y="565150"/>
            <a:ext cx="5355607" cy="5522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7F011-0A5F-44E9-88CD-C95A33351B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1" y="2039874"/>
            <a:ext cx="4043436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721C85-27BB-4533-A21B-C379FE03A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18850-01F1-4247-9BFD-1DDC5DDDC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B365A9-4C28-480F-B370-2DFF234B7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0EAFF3-0A84-F84B-90E4-A596F00B3DC2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392559-3C15-B249-93C9-B0F7E9E5DDD8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373759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C53B0-59B2-4B39-93E0-DCFBB932C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525200" cy="15504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8C5F7B-98AC-425B-80BD-6C6F3032D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2160016"/>
            <a:ext cx="9525200" cy="392615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8C2EE-2433-424A-878C-24514FF5D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EFD20-ADE2-40F3-A071-6D1E97F8F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7D1D5-5E92-48E1-9475-EC122D3FE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FCF945-5CF3-5542-A36A-9CBB738E735E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7D61B-66C5-4341-8F2D-129A9E4D8283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198719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47FBCF-6EDB-4883-92D4-612F4D1C55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6380" y="565149"/>
            <a:ext cx="2266530" cy="56118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9D2DF8-B588-416F-AA11-9F3A0DDE6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565149"/>
            <a:ext cx="7088929" cy="56118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F7B1D-405D-4EE7-9A23-3F21916C9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B9304-686C-431A-8E7F-D9DD19F4D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A240B-DB2E-46ED-8AC6-744B2C1C7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275F2C-778B-864A-8379-6D0726B18FDC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0051C8-76B3-384B-BCF1-60BB80301FCD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51753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7ACD69-D2F4-4938-B590-C41404901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62BD4-BA0F-4CA4-BAE3-DF2B5087C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7710" y="2160016"/>
            <a:ext cx="9486690" cy="3926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0B2FEE-249E-42F1-94D8-A8C0759EF4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18632" y="6292850"/>
            <a:ext cx="30942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9AA12-8195-4182-A7AC-2E7E59DFBDAF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0C617-A890-4920-83B0-143C03349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711" y="62928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1B4F1-B06B-4BBE-BFFF-C0B386E244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9574" y="6292850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FC975-2FD7-44A5-9E78-ECBA461560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525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ransition spd="slow">
    <p:wipe/>
  </p:transition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583CEB-AC2B-2640-94F6-5958E6BC5B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8403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C68F39-5E8A-844C-A8FD-394F253C1E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8403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Рисунок 9" descr="Изображение выглядит как текст, Карминный цвет, дизайн, иллюстрация">
            <a:extLst>
              <a:ext uri="{FF2B5EF4-FFF2-40B4-BE49-F238E27FC236}">
                <a16:creationId xmlns:a16="http://schemas.microsoft.com/office/drawing/2014/main" id="{CD598B16-6494-0E69-C738-07F469CE8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1479210" y="2558539"/>
            <a:ext cx="8806097" cy="172822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волонтерского клуба</a:t>
            </a:r>
          </a:p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Vita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 «Служить другим, чтобы найти себя»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C:\Users\7\Downloads\лого11111111 (1)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06149" y="149583"/>
            <a:ext cx="2707044" cy="2672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688379" y="285747"/>
            <a:ext cx="74556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Министерство здравоохранения Республики Башкортостан</a:t>
            </a:r>
          </a:p>
          <a:p>
            <a:pPr algn="ctr"/>
            <a:r>
              <a:rPr lang="ru-RU" cap="all" dirty="0">
                <a:latin typeface="Times New Roman" pitchFamily="18" charset="0"/>
                <a:cs typeface="Times New Roman" pitchFamily="18" charset="0"/>
              </a:rPr>
              <a:t>Государственное автономное профессиональное образовательное учреждение Республики Башкортостан</a:t>
            </a:r>
            <a:endParaRPr lang="en-US" cap="all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cap="all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cap="all" dirty="0" err="1">
                <a:latin typeface="Times New Roman" pitchFamily="18" charset="0"/>
                <a:cs typeface="Times New Roman" pitchFamily="18" charset="0"/>
              </a:rPr>
              <a:t>Бирский</a:t>
            </a:r>
            <a:r>
              <a:rPr lang="ru-RU" cap="all" dirty="0">
                <a:latin typeface="Times New Roman" pitchFamily="18" charset="0"/>
                <a:cs typeface="Times New Roman" pitchFamily="18" charset="0"/>
              </a:rPr>
              <a:t> медико-фармацевтический колледж»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5805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4" r="18755"/>
          <a:stretch/>
        </p:blipFill>
        <p:spPr>
          <a:xfrm>
            <a:off x="565150" y="-3283"/>
            <a:ext cx="6259133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36">
            <a:extLst>
              <a:ext uri="{FF2B5EF4-FFF2-40B4-BE49-F238E27FC236}">
                <a16:creationId xmlns:a16="http://schemas.microsoft.com/office/drawing/2014/main" id="{FF6BECB9-A7FC-400F-8502-97A13BB879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AD77B2DF-AF44-4996-BBFD-5DF9162BE4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24283" y="2331077"/>
            <a:ext cx="5367717" cy="4526920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 социальная самореализация студентов посредством вовлечения в волонтерскую деятельность,  направленную на оказание безвозмездной помощи больным, находящимся на стационарном лечении в условиях больницы.</a:t>
            </a:r>
          </a:p>
          <a:p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6100133" y="565153"/>
            <a:ext cx="6091867" cy="1550419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Рука помощи»</a:t>
            </a:r>
            <a:endParaRPr lang="ru-RU" dirty="0"/>
          </a:p>
        </p:txBody>
      </p:sp>
      <p:pic>
        <p:nvPicPr>
          <p:cNvPr id="9" name="Рисунок 8" descr="Изображение выглядит как Графика, снимок экрана, графический дизайн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B6E914D7-C1EC-AC0C-0BCE-A4599B098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7337" y="-3283"/>
            <a:ext cx="1381378" cy="1149503"/>
          </a:xfrm>
          <a:prstGeom prst="rect">
            <a:avLst/>
          </a:prstGeom>
        </p:spPr>
      </p:pic>
      <p:pic>
        <p:nvPicPr>
          <p:cNvPr id="10" name="Рисунок 9" descr="Изображение выглядит как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9808932A-96BB-300F-4B2B-41DC58FAF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0670" y="4952046"/>
            <a:ext cx="2481330" cy="190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1686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C68F39-5E8A-844C-A8FD-394F253C1E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9512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583CEB-AC2B-2640-94F6-5958E6BC5B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9512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BC583CEB-AC2B-2640-94F6-5958E6BC5B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8403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D8C68F39-5E8A-844C-A8FD-394F253C1E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8403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1E78CB-8053-FE7E-57F7-6FA1E20F7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8588" y="319936"/>
            <a:ext cx="6300127" cy="155041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дороги ведут к людям»</a:t>
            </a:r>
            <a:r>
              <a:rPr lang="ru-RU" dirty="0"/>
              <a:t> </a:t>
            </a:r>
            <a:br>
              <a:rPr lang="ru-RU" dirty="0"/>
            </a:b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7F2BB7-58C6-4113-C22A-CDBC0D8F1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2021" y="2438796"/>
            <a:ext cx="6306694" cy="4422487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социализации детей и выпускников детей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сирот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Детского дома за счёт внедрения наставничества.</a:t>
            </a:r>
          </a:p>
          <a:p>
            <a:pPr algn="ctr"/>
            <a:endParaRPr lang="ru-RU" dirty="0">
              <a:latin typeface="Times New Roman"/>
              <a:cs typeface="Times New Roman"/>
            </a:endParaRPr>
          </a:p>
        </p:txBody>
      </p:sp>
      <p:pic>
        <p:nvPicPr>
          <p:cNvPr id="15" name="Рисунок 14" descr="Изображение выглядит как Графика, снимок экрана, графический дизайн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B6E914D7-C1EC-AC0C-0BCE-A4599B098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9954" y="-3283"/>
            <a:ext cx="1458761" cy="1213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9808932A-96BB-300F-4B2B-41DC58FAF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7840" y="5679582"/>
            <a:ext cx="1534160" cy="117841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6" r="24977"/>
          <a:stretch/>
        </p:blipFill>
        <p:spPr>
          <a:xfrm>
            <a:off x="294402" y="0"/>
            <a:ext cx="5293217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40570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0" t="1189" r="9941"/>
          <a:stretch/>
        </p:blipFill>
        <p:spPr>
          <a:xfrm>
            <a:off x="5254581" y="0"/>
            <a:ext cx="6934372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C583CEB-AC2B-2640-94F6-5958E6BC5B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8403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C68F39-5E8A-844C-A8FD-394F253C1E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8403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01E78CB-8053-FE7E-57F7-6FA1E20F76DF}"/>
              </a:ext>
            </a:extLst>
          </p:cNvPr>
          <p:cNvSpPr txBox="1">
            <a:spLocks/>
          </p:cNvSpPr>
          <p:nvPr/>
        </p:nvSpPr>
        <p:spPr>
          <a:xfrm>
            <a:off x="-4488" y="527742"/>
            <a:ext cx="4752892" cy="15504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«Все мы звезды»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-4488" y="2571515"/>
            <a:ext cx="4742171" cy="3520191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</a:t>
            </a:r>
            <a:r>
              <a:rPr lang="ru-RU" sz="3100" dirty="0" smtClean="0"/>
              <a:t> </a:t>
            </a:r>
          </a:p>
          <a:p>
            <a:pPr algn="ctr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компетентного, креативного, социально и профессионально мобильного специалиста способного к самообразованию, саморазвитию и самовоспитанию посредством организации культурно-массовых мероприятий.</a:t>
            </a:r>
          </a:p>
          <a:p>
            <a:endParaRPr lang="ru-RU" sz="2400" dirty="0"/>
          </a:p>
        </p:txBody>
      </p:sp>
      <p:pic>
        <p:nvPicPr>
          <p:cNvPr id="14" name="Объект 4" descr="Изображение выглядит как круг&#10;&#10;Автоматически созданное описание">
            <a:extLst>
              <a:ext uri="{FF2B5EF4-FFF2-40B4-BE49-F238E27FC236}">
                <a16:creationId xmlns:a16="http://schemas.microsoft.com/office/drawing/2014/main" id="{F44B677F-9229-8B28-3AEF-A688D66C5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4387"/>
            <a:ext cx="1146220" cy="71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6422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8">
            <a:extLst>
              <a:ext uri="{FF2B5EF4-FFF2-40B4-BE49-F238E27FC236}">
                <a16:creationId xmlns:a16="http://schemas.microsoft.com/office/drawing/2014/main" id="{2D03A0B2-4A2F-D846-A5E6-FB7CB9A031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7F573F1D-73A7-FB41-BCAD-FC9AA7DEF4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 useBgFill="1">
        <p:nvSpPr>
          <p:cNvPr id="23" name="Rectangle 12">
            <a:extLst>
              <a:ext uri="{FF2B5EF4-FFF2-40B4-BE49-F238E27FC236}">
                <a16:creationId xmlns:a16="http://schemas.microsoft.com/office/drawing/2014/main" id="{A88F843D-1C1B-C740-AC27-E3238D0F5F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">
            <a:extLst>
              <a:ext uri="{FF2B5EF4-FFF2-40B4-BE49-F238E27FC236}">
                <a16:creationId xmlns:a16="http://schemas.microsoft.com/office/drawing/2014/main" id="{44037D61-FFBD-0342-90C5-D1AD7C899B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02095"/>
            <a:ext cx="12188949" cy="2190751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/>
            <a:endParaRPr sz="2600" cap="all" dirty="0">
              <a:solidFill>
                <a:srgbClr val="FFFFFF"/>
              </a:solidFill>
              <a:sym typeface="Avenir Next"/>
            </a:endParaRPr>
          </a:p>
        </p:txBody>
      </p:sp>
      <p:sp>
        <p:nvSpPr>
          <p:cNvPr id="26" name="Rectangle 16">
            <a:extLst>
              <a:ext uri="{FF2B5EF4-FFF2-40B4-BE49-F238E27FC236}">
                <a16:creationId xmlns:a16="http://schemas.microsoft.com/office/drawing/2014/main" id="{D5B0F748-7FA7-4DDF-89A3-7F1D8EE1F7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58144" y="-1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1903E872-C07A-4030-B584-D321D40CAB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26850" y="1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8" descr="https://sun9-58.userapi.com/c841328/v841328403/22bf7/5htTz1Z8Dn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8" r="23977"/>
          <a:stretch/>
        </p:blipFill>
        <p:spPr bwMode="auto">
          <a:xfrm>
            <a:off x="0" y="0"/>
            <a:ext cx="12191999" cy="685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848" y="-7"/>
            <a:ext cx="10283252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737536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583CEB-AC2B-2640-94F6-5958E6BC5B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8403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C68F39-5E8A-844C-A8FD-394F253C1E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8403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01E78CB-8053-FE7E-57F7-6FA1E20F76DF}"/>
              </a:ext>
            </a:extLst>
          </p:cNvPr>
          <p:cNvSpPr txBox="1">
            <a:spLocks/>
          </p:cNvSpPr>
          <p:nvPr/>
        </p:nvSpPr>
        <p:spPr>
          <a:xfrm>
            <a:off x="-4488" y="527742"/>
            <a:ext cx="4752892" cy="15504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Направление: «Здравушка»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-4488" y="2605903"/>
            <a:ext cx="4742171" cy="297462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</a:t>
            </a:r>
            <a:r>
              <a:rPr lang="ru-RU" sz="2600" dirty="0" smtClean="0"/>
              <a:t>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для ознакомления населения с миром лекарственных растений, правилами их сбора, применением для лечения человека.</a:t>
            </a: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/>
          </a:p>
        </p:txBody>
      </p:sp>
      <p:pic>
        <p:nvPicPr>
          <p:cNvPr id="14" name="Объект 4" descr="Изображение выглядит как круг&#10;&#10;Автоматически созданное описание">
            <a:extLst>
              <a:ext uri="{FF2B5EF4-FFF2-40B4-BE49-F238E27FC236}">
                <a16:creationId xmlns:a16="http://schemas.microsoft.com/office/drawing/2014/main" id="{F44B677F-9229-8B28-3AEF-A688D66C5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4387"/>
            <a:ext cx="1146220" cy="7133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61" r="15251"/>
          <a:stretch/>
        </p:blipFill>
        <p:spPr>
          <a:xfrm>
            <a:off x="5577346" y="34387"/>
            <a:ext cx="5525037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87208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"/>
            <a:ext cx="4748402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C583CEB-AC2B-2640-94F6-5958E6BC5B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8403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C68F39-5E8A-844C-A8FD-394F253C1E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8403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01E78CB-8053-FE7E-57F7-6FA1E20F76DF}"/>
              </a:ext>
            </a:extLst>
          </p:cNvPr>
          <p:cNvSpPr txBox="1">
            <a:spLocks/>
          </p:cNvSpPr>
          <p:nvPr/>
        </p:nvSpPr>
        <p:spPr>
          <a:xfrm>
            <a:off x="6656796" y="996478"/>
            <a:ext cx="4752892" cy="155041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Дай руку мне - чтоб легче было нам идти»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6667517" y="2930395"/>
            <a:ext cx="4742171" cy="29746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</a:t>
            </a:r>
            <a:r>
              <a:rPr lang="ru-RU" sz="2600" dirty="0" smtClean="0"/>
              <a:t> 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Оказание </a:t>
            </a:r>
            <a:r>
              <a:rPr lang="ru-RU" dirty="0" smtClean="0"/>
              <a:t>помощи пожилым </a:t>
            </a:r>
            <a:r>
              <a:rPr lang="ru-RU" dirty="0"/>
              <a:t>людям </a:t>
            </a:r>
            <a:r>
              <a:rPr lang="ru-RU" dirty="0" smtClean="0"/>
              <a:t>в адаптации </a:t>
            </a:r>
            <a:r>
              <a:rPr lang="ru-RU" dirty="0"/>
              <a:t>и самореализации в современном обществе.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/>
          </a:p>
        </p:txBody>
      </p:sp>
      <p:pic>
        <p:nvPicPr>
          <p:cNvPr id="10" name="Рисунок 9" descr="Изображение выглядит как Графика, снимок экрана, графический дизайн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B6E914D7-C1EC-AC0C-0BCE-A4599B098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0662" y="-3283"/>
            <a:ext cx="1558053" cy="1296522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9808932A-96BB-300F-4B2B-41DC58FAF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0670" y="4952046"/>
            <a:ext cx="2481330" cy="190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130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583CEB-AC2B-2640-94F6-5958E6BC5B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8403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C68F39-5E8A-844C-A8FD-394F253C1E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8403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01E78CB-8053-FE7E-57F7-6FA1E20F76DF}"/>
              </a:ext>
            </a:extLst>
          </p:cNvPr>
          <p:cNvSpPr txBox="1">
            <a:spLocks/>
          </p:cNvSpPr>
          <p:nvPr/>
        </p:nvSpPr>
        <p:spPr>
          <a:xfrm>
            <a:off x="6656796" y="1144360"/>
            <a:ext cx="4752892" cy="155041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Измерь Артериальное давление»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6181859" y="2930395"/>
            <a:ext cx="5602310" cy="29746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</a:t>
            </a:r>
            <a:r>
              <a:rPr lang="ru-RU" sz="2600" dirty="0" smtClean="0"/>
              <a:t> </a:t>
            </a:r>
          </a:p>
          <a:p>
            <a:pPr algn="ctr"/>
            <a:r>
              <a:rPr lang="ru-RU" dirty="0" smtClean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 населения о величине своего артериального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давления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факторах риска АГ и уменьшения их воздействия на организм.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/>
          </a:p>
        </p:txBody>
      </p:sp>
      <p:pic>
        <p:nvPicPr>
          <p:cNvPr id="14" name="Объект 4" descr="Изображение выглядит как круг&#10;&#10;Автоматически созданное описание">
            <a:extLst>
              <a:ext uri="{FF2B5EF4-FFF2-40B4-BE49-F238E27FC236}">
                <a16:creationId xmlns:a16="http://schemas.microsoft.com/office/drawing/2014/main" id="{F44B677F-9229-8B28-3AEF-A688D66C5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4387"/>
            <a:ext cx="1146220" cy="713332"/>
          </a:xfrm>
          <a:prstGeom prst="rect">
            <a:avLst/>
          </a:prstGeom>
        </p:spPr>
      </p:pic>
      <p:pic>
        <p:nvPicPr>
          <p:cNvPr id="10" name="Рисунок 9" descr="Изображение выглядит как Графика, снимок экрана, графический дизайн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B6E914D7-C1EC-AC0C-0BCE-A4599B098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0662" y="-3283"/>
            <a:ext cx="1558053" cy="1296522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9808932A-96BB-300F-4B2B-41DC58FAF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0670" y="4952046"/>
            <a:ext cx="2481330" cy="190595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2" r="11314"/>
          <a:stretch/>
        </p:blipFill>
        <p:spPr>
          <a:xfrm>
            <a:off x="343830" y="34387"/>
            <a:ext cx="5550794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728462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8">
            <a:extLst>
              <a:ext uri="{FF2B5EF4-FFF2-40B4-BE49-F238E27FC236}">
                <a16:creationId xmlns:a16="http://schemas.microsoft.com/office/drawing/2014/main" id="{2D03A0B2-4A2F-D846-A5E6-FB7CB9A031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7F573F1D-73A7-FB41-BCAD-FC9AA7DEF4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 useBgFill="1">
        <p:nvSpPr>
          <p:cNvPr id="23" name="Rectangle 12">
            <a:extLst>
              <a:ext uri="{FF2B5EF4-FFF2-40B4-BE49-F238E27FC236}">
                <a16:creationId xmlns:a16="http://schemas.microsoft.com/office/drawing/2014/main" id="{A88F843D-1C1B-C740-AC27-E3238D0F5F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">
            <a:extLst>
              <a:ext uri="{FF2B5EF4-FFF2-40B4-BE49-F238E27FC236}">
                <a16:creationId xmlns:a16="http://schemas.microsoft.com/office/drawing/2014/main" id="{44037D61-FFBD-0342-90C5-D1AD7C899B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02095"/>
            <a:ext cx="12188949" cy="2190751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/>
            <a:endParaRPr sz="2600" cap="all" dirty="0">
              <a:solidFill>
                <a:srgbClr val="FFFFFF"/>
              </a:solidFill>
              <a:sym typeface="Avenir Next"/>
            </a:endParaRPr>
          </a:p>
        </p:txBody>
      </p:sp>
      <p:sp>
        <p:nvSpPr>
          <p:cNvPr id="26" name="Rectangle 16">
            <a:extLst>
              <a:ext uri="{FF2B5EF4-FFF2-40B4-BE49-F238E27FC236}">
                <a16:creationId xmlns:a16="http://schemas.microsoft.com/office/drawing/2014/main" id="{D5B0F748-7FA7-4DDF-89A3-7F1D8EE1F7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58144" y="-1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1903E872-C07A-4030-B584-D321D40CAB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26850" y="1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8" descr="https://sun9-58.userapi.com/c841328/v841328403/22bf7/5htTz1Z8Dn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8" r="23977"/>
          <a:stretch/>
        </p:blipFill>
        <p:spPr bwMode="auto">
          <a:xfrm>
            <a:off x="0" y="0"/>
            <a:ext cx="12191999" cy="685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33"/>
          <a:stretch/>
        </p:blipFill>
        <p:spPr>
          <a:xfrm>
            <a:off x="918759" y="-7"/>
            <a:ext cx="10594193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44830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583CEB-AC2B-2640-94F6-5958E6BC5B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8403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C68F39-5E8A-844C-A8FD-394F253C1E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8403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01E78CB-8053-FE7E-57F7-6FA1E20F76DF}"/>
              </a:ext>
            </a:extLst>
          </p:cNvPr>
          <p:cNvSpPr txBox="1">
            <a:spLocks/>
          </p:cNvSpPr>
          <p:nvPr/>
        </p:nvSpPr>
        <p:spPr>
          <a:xfrm>
            <a:off x="0" y="782106"/>
            <a:ext cx="4752892" cy="155041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«Здоровым быть здорово!!!»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-1" y="2916296"/>
            <a:ext cx="4742171" cy="29746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</a:t>
            </a:r>
            <a:r>
              <a:rPr lang="ru-RU" sz="2600" dirty="0" smtClean="0"/>
              <a:t> </a:t>
            </a:r>
          </a:p>
          <a:p>
            <a:pPr algn="ctr"/>
            <a:r>
              <a:rPr lang="ru-RU" dirty="0" smtClean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сохранения, формирования и укрепления функционального здоровья  и профилактики заболеваний.</a:t>
            </a: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/>
          </a:p>
        </p:txBody>
      </p:sp>
      <p:pic>
        <p:nvPicPr>
          <p:cNvPr id="14" name="Объект 4" descr="Изображение выглядит как круг&#10;&#10;Автоматически созданное описание">
            <a:extLst>
              <a:ext uri="{FF2B5EF4-FFF2-40B4-BE49-F238E27FC236}">
                <a16:creationId xmlns:a16="http://schemas.microsoft.com/office/drawing/2014/main" id="{F44B677F-9229-8B28-3AEF-A688D66C5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4387"/>
            <a:ext cx="1146220" cy="7133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6" r="17239"/>
          <a:stretch/>
        </p:blipFill>
        <p:spPr>
          <a:xfrm>
            <a:off x="5882259" y="151947"/>
            <a:ext cx="5164428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038783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583CEB-AC2B-2640-94F6-5958E6BC5B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8403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C68F39-5E8A-844C-A8FD-394F253C1E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8403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01E78CB-8053-FE7E-57F7-6FA1E20F76DF}"/>
              </a:ext>
            </a:extLst>
          </p:cNvPr>
          <p:cNvSpPr txBox="1">
            <a:spLocks/>
          </p:cNvSpPr>
          <p:nvPr/>
        </p:nvSpPr>
        <p:spPr>
          <a:xfrm>
            <a:off x="0" y="821703"/>
            <a:ext cx="4919730" cy="181942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«Своих не бросаем»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0" y="2272937"/>
            <a:ext cx="4755940" cy="3599367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/>
              <a:t>Оказание комплексной поддержки участникам СВО и  семьям мобилизованных и добровольцев, участников СВО, проживающим в г. Бирск, Республики Башкортостан, через создание "Корпуса поддержки"  направленного на проведение мастер-классов по изготовлению блиндажных свечей, вязание шарфов, носков, сухого душа, плетение   маскировочных   сетей и оказание социально-бытовой и психологической помощи.</a:t>
            </a:r>
            <a:endParaRPr lang="ru-RU" sz="2400" dirty="0"/>
          </a:p>
        </p:txBody>
      </p:sp>
      <p:pic>
        <p:nvPicPr>
          <p:cNvPr id="14" name="Объект 4" descr="Изображение выглядит как круг&#10;&#10;Автоматически созданное описание">
            <a:extLst>
              <a:ext uri="{FF2B5EF4-FFF2-40B4-BE49-F238E27FC236}">
                <a16:creationId xmlns:a16="http://schemas.microsoft.com/office/drawing/2014/main" id="{F44B677F-9229-8B28-3AEF-A688D66C5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4387"/>
            <a:ext cx="1146220" cy="7133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904" y="1045028"/>
            <a:ext cx="7626943" cy="5081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281833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8">
            <a:extLst>
              <a:ext uri="{FF2B5EF4-FFF2-40B4-BE49-F238E27FC236}">
                <a16:creationId xmlns:a16="http://schemas.microsoft.com/office/drawing/2014/main" id="{2D03A0B2-4A2F-D846-A5E6-FB7CB9A031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7F573F1D-73A7-FB41-BCAD-FC9AA7DEF4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 useBgFill="1">
        <p:nvSpPr>
          <p:cNvPr id="23" name="Rectangle 12">
            <a:extLst>
              <a:ext uri="{FF2B5EF4-FFF2-40B4-BE49-F238E27FC236}">
                <a16:creationId xmlns:a16="http://schemas.microsoft.com/office/drawing/2014/main" id="{A88F843D-1C1B-C740-AC27-E3238D0F5F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">
            <a:extLst>
              <a:ext uri="{FF2B5EF4-FFF2-40B4-BE49-F238E27FC236}">
                <a16:creationId xmlns:a16="http://schemas.microsoft.com/office/drawing/2014/main" id="{44037D61-FFBD-0342-90C5-D1AD7C899B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02095"/>
            <a:ext cx="12188949" cy="2190751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/>
            <a:endParaRPr sz="2600" cap="all" dirty="0">
              <a:solidFill>
                <a:srgbClr val="FFFFFF"/>
              </a:solidFill>
              <a:sym typeface="Avenir Next"/>
            </a:endParaRPr>
          </a:p>
        </p:txBody>
      </p:sp>
      <p:sp>
        <p:nvSpPr>
          <p:cNvPr id="26" name="Rectangle 16">
            <a:extLst>
              <a:ext uri="{FF2B5EF4-FFF2-40B4-BE49-F238E27FC236}">
                <a16:creationId xmlns:a16="http://schemas.microsoft.com/office/drawing/2014/main" id="{D5B0F748-7FA7-4DDF-89A3-7F1D8EE1F7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58144" y="-1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1903E872-C07A-4030-B584-D321D40CAB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26850" y="1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8" descr="https://sun9-58.userapi.com/c841328/v841328403/22bf7/5htTz1Z8Dn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8" r="23977"/>
          <a:stretch/>
        </p:blipFill>
        <p:spPr bwMode="auto">
          <a:xfrm>
            <a:off x="0" y="0"/>
            <a:ext cx="12191999" cy="685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50" y="0"/>
            <a:ext cx="1030309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62104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583CEB-AC2B-2640-94F6-5958E6BC5B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8403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C68F39-5E8A-844C-A8FD-394F253C1E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8403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01E78CB-8053-FE7E-57F7-6FA1E20F76DF}"/>
              </a:ext>
            </a:extLst>
          </p:cNvPr>
          <p:cNvSpPr txBox="1">
            <a:spLocks/>
          </p:cNvSpPr>
          <p:nvPr/>
        </p:nvSpPr>
        <p:spPr>
          <a:xfrm>
            <a:off x="6181859" y="689988"/>
            <a:ext cx="5602309" cy="155041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Меняем сигарету на конфету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6181859" y="2930395"/>
            <a:ext cx="5602310" cy="29746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</a:t>
            </a:r>
            <a:r>
              <a:rPr lang="ru-RU" sz="2600" dirty="0" smtClean="0"/>
              <a:t> </a:t>
            </a:r>
          </a:p>
          <a:p>
            <a:pPr algn="ctr"/>
            <a:r>
              <a:rPr lang="ru-RU" dirty="0" smtClean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волонтерского движения в колледже с целью профилактики среди молодежи зависимостей от вредных привычек и пропаганды здорового образа жизни.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 descr="Изображение выглядит как Графика, снимок экрана, графический дизайн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B6E914D7-C1EC-AC0C-0BCE-A4599B098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0662" y="-3283"/>
            <a:ext cx="1558053" cy="1296522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9808932A-96BB-300F-4B2B-41DC58FAF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670" y="4952046"/>
            <a:ext cx="2481330" cy="19059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1" r="22019"/>
          <a:stretch/>
        </p:blipFill>
        <p:spPr>
          <a:xfrm>
            <a:off x="723451" y="-130629"/>
            <a:ext cx="4939667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4532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583CEB-AC2B-2640-94F6-5958E6BC5B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8403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C68F39-5E8A-844C-A8FD-394F253C1E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8403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01E78CB-8053-FE7E-57F7-6FA1E20F76DF}"/>
              </a:ext>
            </a:extLst>
          </p:cNvPr>
          <p:cNvSpPr txBox="1">
            <a:spLocks/>
          </p:cNvSpPr>
          <p:nvPr/>
        </p:nvSpPr>
        <p:spPr>
          <a:xfrm>
            <a:off x="6181859" y="689988"/>
            <a:ext cx="5602309" cy="15504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«Зелёная Башкирия»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5882259" y="2930394"/>
            <a:ext cx="6306456" cy="35863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</a:t>
            </a:r>
            <a:r>
              <a:rPr lang="ru-RU" sz="2800" dirty="0" smtClean="0"/>
              <a:t>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озеленение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благоустройство территорий колледжа, учебно-опытного участка и территорий города Бирск, с целью улучшения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 descr="Изображение выглядит как Графика, снимок экрана, графический дизайн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B6E914D7-C1EC-AC0C-0BCE-A4599B098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0662" y="-3283"/>
            <a:ext cx="1558053" cy="1296522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9808932A-96BB-300F-4B2B-41DC58FAF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670" y="4952046"/>
            <a:ext cx="2481330" cy="190595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53" y="0"/>
            <a:ext cx="51435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06683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1191869"/>
              </p:ext>
            </p:extLst>
          </p:nvPr>
        </p:nvGraphicFramePr>
        <p:xfrm>
          <a:off x="1106906" y="0"/>
          <a:ext cx="10587789" cy="67218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Acrobat Document" r:id="rId3" imgW="47253168" imgH="33413496" progId="AcroExch.Document.DC">
                  <p:embed/>
                </p:oleObj>
              </mc:Choice>
              <mc:Fallback>
                <p:oleObj name="Acrobat Document" r:id="rId3" imgW="47253168" imgH="33413496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6906" y="0"/>
                        <a:ext cx="10587789" cy="67218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6672042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InterweaveVTI">
  <a:themeElements>
    <a:clrScheme name="Другая 7">
      <a:dk1>
        <a:srgbClr val="39302A"/>
      </a:dk1>
      <a:lt1>
        <a:sysClr val="window" lastClr="FFFFFF"/>
      </a:lt1>
      <a:dk2>
        <a:srgbClr val="39302A"/>
      </a:dk2>
      <a:lt2>
        <a:srgbClr val="E5DEDB"/>
      </a:lt2>
      <a:accent1>
        <a:srgbClr val="EF917B"/>
      </a:accent1>
      <a:accent2>
        <a:srgbClr val="F8931D"/>
      </a:accent2>
      <a:accent3>
        <a:srgbClr val="CE8D3E"/>
      </a:accent3>
      <a:accent4>
        <a:srgbClr val="B23214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Interweave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rweaveVTI" id="{2A5AE21D-FC75-4AD0-BC12-FA563BC24905}" vid="{9A4A41B8-EB69-44BB-8E15-B517E25CF8C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1748</TotalTime>
  <Words>351</Words>
  <Application>Microsoft Office PowerPoint</Application>
  <PresentationFormat>Широкоэкранный</PresentationFormat>
  <Paragraphs>43</Paragraphs>
  <Slides>15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Avenir Next</vt:lpstr>
      <vt:lpstr>Neue Haas Grotesk Text Pro</vt:lpstr>
      <vt:lpstr>Times New Roman</vt:lpstr>
      <vt:lpstr>InterweaveVTI</vt:lpstr>
      <vt:lpstr>Acrobat Document</vt:lpstr>
      <vt:lpstr>Презентация PowerPoint</vt:lpstr>
      <vt:lpstr>Направление:  «Рука помощи»</vt:lpstr>
      <vt:lpstr>Направление:  «Все дороги ведут к людям»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Home-PC</dc:creator>
  <cp:lastModifiedBy>Пользователь Windows</cp:lastModifiedBy>
  <cp:revision>435</cp:revision>
  <dcterms:created xsi:type="dcterms:W3CDTF">2023-06-07T14:59:10Z</dcterms:created>
  <dcterms:modified xsi:type="dcterms:W3CDTF">2025-07-10T05:41:52Z</dcterms:modified>
</cp:coreProperties>
</file>