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notesMasterIdLst>
    <p:notesMasterId r:id="rId33"/>
  </p:notesMasterIdLst>
  <p:handoutMasterIdLst>
    <p:handoutMasterId r:id="rId34"/>
  </p:handoutMasterIdLst>
  <p:sldIdLst>
    <p:sldId id="342" r:id="rId2"/>
    <p:sldId id="273" r:id="rId3"/>
    <p:sldId id="343" r:id="rId4"/>
    <p:sldId id="283" r:id="rId5"/>
    <p:sldId id="311" r:id="rId6"/>
    <p:sldId id="341" r:id="rId7"/>
    <p:sldId id="329" r:id="rId8"/>
    <p:sldId id="276" r:id="rId9"/>
    <p:sldId id="330" r:id="rId10"/>
    <p:sldId id="274" r:id="rId11"/>
    <p:sldId id="317" r:id="rId12"/>
    <p:sldId id="332" r:id="rId13"/>
    <p:sldId id="284" r:id="rId14"/>
    <p:sldId id="316" r:id="rId15"/>
    <p:sldId id="315" r:id="rId16"/>
    <p:sldId id="320" r:id="rId17"/>
    <p:sldId id="338" r:id="rId18"/>
    <p:sldId id="326" r:id="rId19"/>
    <p:sldId id="287" r:id="rId20"/>
    <p:sldId id="275" r:id="rId21"/>
    <p:sldId id="318" r:id="rId22"/>
    <p:sldId id="340" r:id="rId23"/>
    <p:sldId id="286" r:id="rId24"/>
    <p:sldId id="339" r:id="rId25"/>
    <p:sldId id="285" r:id="rId26"/>
    <p:sldId id="327" r:id="rId27"/>
    <p:sldId id="310" r:id="rId28"/>
    <p:sldId id="345" r:id="rId29"/>
    <p:sldId id="346" r:id="rId30"/>
    <p:sldId id="347" r:id="rId31"/>
    <p:sldId id="344" r:id="rId32"/>
  </p:sldIdLst>
  <p:sldSz cx="10691813" cy="7559675"/>
  <p:notesSz cx="6797675" cy="9928225"/>
  <p:defaultTextStyle>
    <a:defPPr>
      <a:defRPr lang="en-US"/>
    </a:defPPr>
    <a:lvl1pPr marL="0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01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608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412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217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021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825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631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435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гарита Печерских" initials="М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88"/>
    <a:srgbClr val="00BDD6"/>
    <a:srgbClr val="00642D"/>
    <a:srgbClr val="EBEFF6"/>
    <a:srgbClr val="0048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83866" autoAdjust="0"/>
  </p:normalViewPr>
  <p:slideViewPr>
    <p:cSldViewPr snapToGrid="0" showGuides="1">
      <p:cViewPr>
        <p:scale>
          <a:sx n="77" d="100"/>
          <a:sy n="77" d="100"/>
        </p:scale>
        <p:origin x="-780" y="-666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 sz="1200" kern="12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defRPr>
            </a:pPr>
            <a:r>
              <a:rPr lang="ru-RU" sz="1200" kern="12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Количество мероприятий, </a:t>
            </a:r>
          </a:p>
          <a:p>
            <a:pPr>
              <a:defRPr lang="en-US" sz="1200" kern="12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defRPr>
            </a:pPr>
            <a:r>
              <a:rPr lang="ru-RU" sz="1200" kern="12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проведенных студентами</a:t>
            </a:r>
            <a:endParaRPr lang="en-US" sz="1200" kern="12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</c:rich>
      </c:tx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10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3117056"/>
        <c:axId val="133118592"/>
        <c:axId val="0"/>
      </c:bar3DChart>
      <c:catAx>
        <c:axId val="133117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3118592"/>
        <c:crosses val="autoZero"/>
        <c:auto val="1"/>
        <c:lblAlgn val="ctr"/>
        <c:lblOffset val="100"/>
        <c:noMultiLvlLbl val="0"/>
      </c:catAx>
      <c:valAx>
        <c:axId val="13311859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31170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 sz="1200" kern="12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defRPr>
            </a:pPr>
            <a:r>
              <a:rPr lang="ru-RU" sz="1200" kern="12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Уровень экологической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культуры,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2025 </a:t>
            </a:r>
            <a:r>
              <a:rPr lang="ru-RU" sz="1200" kern="12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г.</a:t>
            </a:r>
            <a:endParaRPr lang="en-US" sz="1200" kern="12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</c:rich>
      </c:tx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  <c:pt idx="0">
                  <c:v>2018</c:v>
                </c:pt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3576192"/>
        <c:axId val="132931968"/>
        <c:axId val="0"/>
      </c:bar3DChart>
      <c:catAx>
        <c:axId val="1335761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2931968"/>
        <c:crosses val="autoZero"/>
        <c:auto val="1"/>
        <c:lblAlgn val="ctr"/>
        <c:lblOffset val="100"/>
        <c:noMultiLvlLbl val="0"/>
      </c:catAx>
      <c:valAx>
        <c:axId val="1329319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5761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ru-RU" sz="1200" kern="1200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defRPr>
            </a:pPr>
            <a:r>
              <a:rPr lang="ru-RU" sz="1200" kern="1200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  <a:t>Мониторинг заболеваемости студентов</a:t>
            </a:r>
          </a:p>
        </c:rich>
      </c:tx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часто болеющих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60</c:v>
                </c:pt>
                <c:pt idx="1">
                  <c:v>50</c:v>
                </c:pt>
                <c:pt idx="2">
                  <c:v>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3308416"/>
        <c:axId val="133309952"/>
        <c:axId val="0"/>
      </c:bar3DChart>
      <c:catAx>
        <c:axId val="133308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3309952"/>
        <c:crosses val="autoZero"/>
        <c:auto val="1"/>
        <c:lblAlgn val="ctr"/>
        <c:lblOffset val="100"/>
        <c:noMultiLvlLbl val="0"/>
      </c:catAx>
      <c:valAx>
        <c:axId val="13330995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33084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 algn="ctr" rtl="0">
            <a:defRPr lang="ru-RU" sz="1200" b="1" i="0" u="none" strike="noStrike" kern="1200" baseline="0">
              <a:solidFill>
                <a:schemeClr val="tx1"/>
              </a:solidFill>
              <a:latin typeface="Times New Roman"/>
              <a:ea typeface="Times New Roman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lang="ru-RU" sz="1200" b="1" i="0" u="none" strike="noStrike" kern="1200" baseline="0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defRPr>
            </a:pPr>
            <a:r>
              <a:rPr lang="ru-RU" sz="1200" b="1" i="0" u="none" strike="noStrike" kern="1200" baseline="0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  <a:t>Количество бизнес-проектов/</a:t>
            </a:r>
          </a:p>
          <a:p>
            <a:pPr algn="ctr" rtl="0">
              <a:defRPr lang="ru-RU" sz="1200" b="1" i="0" u="none" strike="noStrike" kern="1200" baseline="0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defRPr>
            </a:pPr>
            <a:r>
              <a:rPr lang="ru-RU" sz="1200" b="1" i="0" u="none" strike="noStrike" kern="1200" baseline="0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  <a:t>реализованных бизнес-проектов, 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  <a:t>2025 </a:t>
            </a:r>
            <a:r>
              <a:rPr lang="ru-RU" sz="1200" b="1" i="0" u="none" strike="noStrike" kern="1200" baseline="0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  <a:t>г.</a:t>
            </a:r>
          </a:p>
        </c:rich>
      </c:tx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Бизнес-проекты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  <c:pt idx="0">
                  <c:v>2018</c:v>
                </c:pt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Реализованные бизнес-проекты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  <c:pt idx="0">
                  <c:v>2018</c:v>
                </c:pt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3558272"/>
        <c:axId val="133559808"/>
        <c:axId val="0"/>
      </c:bar3DChart>
      <c:catAx>
        <c:axId val="13355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crossAx val="133559808"/>
        <c:crosses val="autoZero"/>
        <c:auto val="1"/>
        <c:lblAlgn val="ctr"/>
        <c:lblOffset val="100"/>
        <c:noMultiLvlLbl val="0"/>
      </c:catAx>
      <c:valAx>
        <c:axId val="13355980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35582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 algn="ctr" rtl="0">
            <a:defRPr lang="ru-RU" sz="1200" b="1" i="0" u="none" strike="noStrike" kern="1200" baseline="0">
              <a:solidFill>
                <a:schemeClr val="tx1"/>
              </a:solidFill>
              <a:latin typeface="Times New Roman"/>
              <a:ea typeface="Times New Roman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Уровень ценностных ориентаций студентов, </a:t>
            </a:r>
            <a:r>
              <a:rPr lang="ru-RU" dirty="0" smtClean="0"/>
              <a:t>2025 </a:t>
            </a:r>
            <a:r>
              <a:rPr lang="ru-RU" dirty="0"/>
              <a:t>г.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ценностных ориентаций студентов, 2018 г.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Лист1!$A$2:$A$5</c:f>
              <c:strCache>
                <c:ptCount val="4"/>
                <c:pt idx="0">
                  <c:v>социально-экономические ценности</c:v>
                </c:pt>
                <c:pt idx="1">
                  <c:v>забота о здоровье</c:v>
                </c:pt>
                <c:pt idx="2">
                  <c:v>духовно-нравственные ценности</c:v>
                </c:pt>
                <c:pt idx="3">
                  <c:v>прочие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</c:v>
                </c:pt>
                <c:pt idx="1">
                  <c:v>20</c:v>
                </c:pt>
                <c:pt idx="2">
                  <c:v>30</c:v>
                </c:pt>
                <c:pt idx="3">
                  <c:v>20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5609728"/>
        <c:axId val="65611264"/>
        <c:axId val="0"/>
      </c:bar3DChart>
      <c:catAx>
        <c:axId val="656097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65611264"/>
        <c:crosses val="autoZero"/>
        <c:auto val="1"/>
        <c:lblAlgn val="ctr"/>
        <c:lblOffset val="100"/>
        <c:noMultiLvlLbl val="0"/>
      </c:catAx>
      <c:valAx>
        <c:axId val="656112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5609728"/>
        <c:crosses val="autoZero"/>
        <c:crossBetween val="between"/>
      </c:valAx>
      <c:spPr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C17A4-F06F-4426-B953-2357D2A5A7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49ADE1-BF6C-47F9-A0B4-4355DACE9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64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2E961-3E15-4799-B498-503FFDB52FA1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4AD6F-0DC6-4317-A461-E070DA4C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15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18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0913" algn="l" defTabSz="10418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1825" algn="l" defTabSz="10418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2738" algn="l" defTabSz="10418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3651" algn="l" defTabSz="10418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4564" algn="l" defTabSz="10418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5476" algn="l" defTabSz="10418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6391" algn="l" defTabSz="10418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67304" algn="l" defTabSz="10418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2353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11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11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2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1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2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10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2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1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2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10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2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1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2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1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8945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9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2353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990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2624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262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D2259-0473-4195-B331-640336A2756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59965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D2259-0473-4195-B331-640336A2756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59965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8058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D2259-0473-4195-B331-640336A2756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6570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D2259-0473-4195-B331-640336A2756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6570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D2259-0473-4195-B331-640336A2756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657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D2259-0473-4195-B331-640336A2756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090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D2259-0473-4195-B331-640336A2756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090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D2259-0473-4195-B331-640336A2756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090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3D2259-0473-4195-B331-640336A2756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090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174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174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4AD6F-0DC6-4317-A461-E070DA4C960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11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5141358"/>
            <a:ext cx="1070010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287" tIns="52144" rIns="104287" bIns="52144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801886" y="1931918"/>
            <a:ext cx="9088041" cy="2016973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55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801886" y="3981128"/>
            <a:ext cx="9088041" cy="1322451"/>
          </a:xfrm>
        </p:spPr>
        <p:txBody>
          <a:bodyPr lIns="52144" rIns="52144"/>
          <a:lstStyle>
            <a:lvl1pPr marL="0" marR="73001" indent="0" algn="r">
              <a:buNone/>
              <a:defRPr>
                <a:solidFill>
                  <a:schemeClr val="tx2"/>
                </a:solidFill>
              </a:defRPr>
            </a:lvl1pPr>
            <a:lvl2pPr marL="521437" indent="0" algn="ctr">
              <a:buNone/>
            </a:lvl2pPr>
            <a:lvl3pPr marL="1042873" indent="0" algn="ctr">
              <a:buNone/>
            </a:lvl3pPr>
            <a:lvl4pPr marL="1564310" indent="0" algn="ctr">
              <a:buNone/>
            </a:lvl4pPr>
            <a:lvl5pPr marL="2085746" indent="0" algn="ctr">
              <a:buNone/>
            </a:lvl5pPr>
            <a:lvl6pPr marL="2607183" indent="0" algn="ctr">
              <a:buNone/>
            </a:lvl6pPr>
            <a:lvl7pPr marL="3128620" indent="0" algn="ctr">
              <a:buNone/>
            </a:lvl7pPr>
            <a:lvl8pPr marL="3650056" indent="0" algn="ctr">
              <a:buNone/>
            </a:lvl8pPr>
            <a:lvl9pPr marL="4171493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4402" y="5459765"/>
            <a:ext cx="10696215" cy="2107723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B6045C8-6C97-4068-B145-4F76EDE09570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1" y="1632891"/>
            <a:ext cx="9622632" cy="483483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325DA-0528-4253-BCE6-8D01F5A9533B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002505" y="302740"/>
            <a:ext cx="2078344" cy="616498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0" y="302741"/>
            <a:ext cx="7395171" cy="616498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6904AA-E024-41B7-AE7D-B3C775175C32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в 1 строку, основно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29"/>
          <p:cNvSpPr>
            <a:spLocks noGrp="1"/>
          </p:cNvSpPr>
          <p:nvPr>
            <p:ph type="body" sz="quarter" idx="13" hasCustomPrompt="1"/>
          </p:nvPr>
        </p:nvSpPr>
        <p:spPr>
          <a:xfrm>
            <a:off x="789506" y="1725575"/>
            <a:ext cx="9597506" cy="4402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800" dirty="0" smtClean="0">
                <a:solidFill>
                  <a:schemeClr val="accent2"/>
                </a:solidFill>
              </a:defRPr>
            </a:lvl1pPr>
            <a:lvl2pPr marL="503534" indent="0">
              <a:buNone/>
              <a:defRPr sz="1600">
                <a:solidFill>
                  <a:schemeClr val="accent2"/>
                </a:solidFill>
                <a:latin typeface="+mn-lt"/>
              </a:defRPr>
            </a:lvl2pPr>
            <a:lvl3pPr marL="1007071" indent="0">
              <a:buNone/>
              <a:defRPr sz="1600">
                <a:solidFill>
                  <a:schemeClr val="accent2"/>
                </a:solidFill>
                <a:latin typeface="+mn-lt"/>
              </a:defRPr>
            </a:lvl3pPr>
            <a:lvl4pPr marL="1510605" indent="0">
              <a:buNone/>
              <a:defRPr sz="1600">
                <a:solidFill>
                  <a:schemeClr val="accent2"/>
                </a:solidFill>
                <a:latin typeface="+mn-lt"/>
              </a:defRPr>
            </a:lvl4pPr>
            <a:lvl5pPr marL="2014141" indent="0">
              <a:buNone/>
              <a:defRPr sz="16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Основной текст</a:t>
            </a:r>
          </a:p>
          <a:p>
            <a:pPr lvl="0"/>
            <a:endParaRPr lang="ru-RU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 Вариант размещения в 1 строку</a:t>
            </a:r>
            <a:endParaRPr lang="en-US" dirty="0"/>
          </a:p>
        </p:txBody>
      </p:sp>
      <p:sp>
        <p:nvSpPr>
          <p:cNvPr id="19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20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45434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2" pos="6543">
          <p15:clr>
            <a:srgbClr val="FBAE40"/>
          </p15:clr>
        </p15:guide>
        <p15:guide id="3" orient="horz" pos="680">
          <p15:clr>
            <a:srgbClr val="FBAE40"/>
          </p15:clr>
        </p15:guide>
        <p15:guide id="4" orient="horz" pos="4536">
          <p15:clr>
            <a:srgbClr val="FBAE40"/>
          </p15:clr>
        </p15:guide>
        <p15:guide id="5" orient="horz" pos="1088">
          <p15:clr>
            <a:srgbClr val="FBAE40"/>
          </p15:clr>
        </p15:guide>
        <p15:guide id="6" pos="55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в 2 строки, булли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18" y="2087563"/>
            <a:ext cx="9613898" cy="4315588"/>
          </a:xfrm>
          <a:prstGeom prst="rect">
            <a:avLst/>
          </a:prstGeom>
        </p:spPr>
        <p:txBody>
          <a:bodyPr/>
          <a:lstStyle>
            <a:lvl1pPr marL="285503" indent="-285503"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Буллит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1595326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буллитов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заголовка в две строки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36191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998">
          <p15:clr>
            <a:srgbClr val="FBAE40"/>
          </p15:clr>
        </p15:guide>
        <p15:guide id="5" orient="horz" pos="1315" userDrawn="1">
          <p15:clr>
            <a:srgbClr val="FBAE40"/>
          </p15:clr>
        </p15:guide>
        <p15:guide id="6" pos="55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в 3 строки, подзаголовок в 2 строки, нумера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67" y="7200900"/>
            <a:ext cx="1996798" cy="21809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83536"/>
            <a:ext cx="9577387" cy="131972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длинного заголовка</a:t>
            </a:r>
            <a:br>
              <a:rPr lang="ru-RU" dirty="0"/>
            </a:br>
            <a:r>
              <a:rPr lang="ru-RU" dirty="0"/>
              <a:t>в три строки</a:t>
            </a:r>
            <a:endParaRPr lang="en-US" dirty="0"/>
          </a:p>
        </p:txBody>
      </p:sp>
      <p:sp>
        <p:nvSpPr>
          <p:cNvPr id="7" name="Объект 2"/>
          <p:cNvSpPr>
            <a:spLocks noGrp="1"/>
          </p:cNvSpPr>
          <p:nvPr>
            <p:ph sz="quarter" idx="18" hasCustomPrompt="1"/>
          </p:nvPr>
        </p:nvSpPr>
        <p:spPr>
          <a:xfrm>
            <a:off x="773118" y="1859286"/>
            <a:ext cx="9613898" cy="596900"/>
          </a:xfrm>
          <a:prstGeom prst="rect">
            <a:avLst/>
          </a:prstGeom>
        </p:spPr>
        <p:txBody>
          <a:bodyPr anchor="ctr"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100" b="0" i="1" kern="1200" baseline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Подзаголовок.</a:t>
            </a:r>
            <a:b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</a:br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Вариант размещения длинного подзаголовка слайда в две строки</a:t>
            </a:r>
            <a:endParaRPr lang="ru-RU" sz="2100" i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8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14" y="3095406"/>
            <a:ext cx="3071098" cy="3810175"/>
          </a:xfrm>
          <a:prstGeom prst="rect">
            <a:avLst/>
          </a:prstGeom>
        </p:spPr>
        <p:txBody>
          <a:bodyPr/>
          <a:lstStyle>
            <a:lvl1pPr marL="342604" indent="-342604"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Список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2599327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списка нумерации</a:t>
            </a: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1268963" y="7400335"/>
            <a:ext cx="8766807" cy="18660"/>
          </a:xfrm>
          <a:prstGeom prst="line">
            <a:avLst/>
          </a:prstGeom>
          <a:ln w="25400" cap="rnd">
            <a:solidFill>
              <a:schemeClr val="accent2">
                <a:lumMod val="20000"/>
                <a:lumOff val="8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16"/>
          <p:cNvSpPr>
            <a:spLocks noGrp="1"/>
          </p:cNvSpPr>
          <p:nvPr>
            <p:ph type="body" sz="quarter" idx="19" hasCustomPrompt="1"/>
          </p:nvPr>
        </p:nvSpPr>
        <p:spPr>
          <a:xfrm>
            <a:off x="4044518" y="3090712"/>
            <a:ext cx="3071098" cy="3810175"/>
          </a:xfrm>
          <a:prstGeom prst="rect">
            <a:avLst/>
          </a:prstGeom>
        </p:spPr>
        <p:txBody>
          <a:bodyPr/>
          <a:lstStyle>
            <a:lvl1pPr marL="342604" indent="-342604"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Список</a:t>
            </a: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20" hasCustomPrompt="1"/>
          </p:nvPr>
        </p:nvSpPr>
        <p:spPr>
          <a:xfrm>
            <a:off x="7315918" y="3090712"/>
            <a:ext cx="3071098" cy="3810175"/>
          </a:xfrm>
          <a:prstGeom prst="rect">
            <a:avLst/>
          </a:prstGeom>
        </p:spPr>
        <p:txBody>
          <a:bodyPr/>
          <a:lstStyle>
            <a:lvl1pPr marL="342604" indent="-342604"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Список</a:t>
            </a:r>
          </a:p>
        </p:txBody>
      </p:sp>
    </p:spTree>
    <p:extLst>
      <p:ext uri="{BB962C8B-B14F-4D97-AF65-F5344CB8AC3E}">
        <p14:creationId xmlns:p14="http://schemas.microsoft.com/office/powerpoint/2010/main" val="178500692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55">
          <p15:clr>
            <a:srgbClr val="FBAE40"/>
          </p15:clr>
        </p15:guide>
        <p15:guide id="2" pos="6543">
          <p15:clr>
            <a:srgbClr val="FBAE40"/>
          </p15:clr>
        </p15:guide>
        <p15:guide id="3" orient="horz" pos="1315">
          <p15:clr>
            <a:srgbClr val="FBAE40"/>
          </p15:clr>
        </p15:guide>
        <p15:guide id="4" orient="horz" pos="4536">
          <p15:clr>
            <a:srgbClr val="FBAE40"/>
          </p15:clr>
        </p15:guide>
        <p15:guide id="5" orient="horz" pos="975">
          <p15:clr>
            <a:srgbClr val="FBAE40"/>
          </p15:clr>
        </p15:guide>
        <p15:guide id="6" orient="horz" pos="1633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в 2 строки, графи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291" y="315012"/>
            <a:ext cx="9628729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заголовка в две строки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4" name="Диаграмма 3"/>
          <p:cNvSpPr>
            <a:spLocks noGrp="1"/>
          </p:cNvSpPr>
          <p:nvPr>
            <p:ph type="chart" sz="quarter" idx="10" hasCustomPrompt="1"/>
          </p:nvPr>
        </p:nvSpPr>
        <p:spPr>
          <a:xfrm>
            <a:off x="881063" y="1727200"/>
            <a:ext cx="9505950" cy="4764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Графики и диаграммы</a:t>
            </a:r>
          </a:p>
        </p:txBody>
      </p:sp>
    </p:spTree>
    <p:extLst>
      <p:ext uri="{BB962C8B-B14F-4D97-AF65-F5344CB8AC3E}">
        <p14:creationId xmlns:p14="http://schemas.microsoft.com/office/powerpoint/2010/main" val="9144315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1088">
          <p15:clr>
            <a:srgbClr val="FBAE40"/>
          </p15:clr>
        </p15:guide>
        <p15:guide id="5" pos="55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Заголовок в 3 строки, подзаголовок в 2 строки, булли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83536"/>
            <a:ext cx="9577387" cy="131972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длинного заголовка</a:t>
            </a:r>
            <a:br>
              <a:rPr lang="ru-RU" dirty="0"/>
            </a:br>
            <a:r>
              <a:rPr lang="ru-RU" dirty="0"/>
              <a:t>в три строки</a:t>
            </a:r>
            <a:endParaRPr lang="en-US" dirty="0"/>
          </a:p>
        </p:txBody>
      </p:sp>
      <p:sp>
        <p:nvSpPr>
          <p:cNvPr id="7" name="Объект 2"/>
          <p:cNvSpPr>
            <a:spLocks noGrp="1"/>
          </p:cNvSpPr>
          <p:nvPr>
            <p:ph sz="quarter" idx="18" hasCustomPrompt="1"/>
          </p:nvPr>
        </p:nvSpPr>
        <p:spPr>
          <a:xfrm>
            <a:off x="773118" y="1859286"/>
            <a:ext cx="9613898" cy="596900"/>
          </a:xfrm>
          <a:prstGeom prst="rect">
            <a:avLst/>
          </a:prstGeom>
        </p:spPr>
        <p:txBody>
          <a:bodyPr anchor="ctr"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100" b="0" i="1" kern="1200" baseline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Подзаголовок.</a:t>
            </a:r>
            <a:b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</a:br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Вариант размещения длинного подзаголовка слайда в две строки</a:t>
            </a:r>
            <a:endParaRPr lang="ru-RU" sz="2100" i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8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18" y="3095406"/>
            <a:ext cx="9613898" cy="3810175"/>
          </a:xfrm>
          <a:prstGeom prst="rect">
            <a:avLst/>
          </a:prstGeom>
        </p:spPr>
        <p:txBody>
          <a:bodyPr/>
          <a:lstStyle>
            <a:lvl1pPr marL="285503" indent="-285503"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Буллит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2599327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буллитов</a:t>
            </a:r>
          </a:p>
        </p:txBody>
      </p:sp>
    </p:spTree>
    <p:extLst>
      <p:ext uri="{BB962C8B-B14F-4D97-AF65-F5344CB8AC3E}">
        <p14:creationId xmlns:p14="http://schemas.microsoft.com/office/powerpoint/2010/main" val="281971804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55">
          <p15:clr>
            <a:srgbClr val="FBAE40"/>
          </p15:clr>
        </p15:guide>
        <p15:guide id="2" pos="6543">
          <p15:clr>
            <a:srgbClr val="FBAE40"/>
          </p15:clr>
        </p15:guide>
        <p15:guide id="3" orient="horz" pos="1315">
          <p15:clr>
            <a:srgbClr val="FBAE40"/>
          </p15:clr>
        </p15:guide>
        <p15:guide id="4" orient="horz" pos="4536">
          <p15:clr>
            <a:srgbClr val="FBAE40"/>
          </p15:clr>
        </p15:guide>
        <p15:guide id="5" orient="horz" pos="975">
          <p15:clr>
            <a:srgbClr val="FBAE40"/>
          </p15:clr>
        </p15:guide>
        <p15:guide id="6" orient="horz" pos="163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в 2 строки, основно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29"/>
          <p:cNvSpPr>
            <a:spLocks noGrp="1"/>
          </p:cNvSpPr>
          <p:nvPr>
            <p:ph type="body" sz="quarter" idx="13" hasCustomPrompt="1"/>
          </p:nvPr>
        </p:nvSpPr>
        <p:spPr>
          <a:xfrm>
            <a:off x="789506" y="1727203"/>
            <a:ext cx="9597506" cy="44288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800" dirty="0" smtClean="0">
                <a:solidFill>
                  <a:schemeClr val="accent2"/>
                </a:solidFill>
              </a:defRPr>
            </a:lvl1pPr>
            <a:lvl2pPr marL="503534" indent="0">
              <a:buNone/>
              <a:defRPr sz="1600">
                <a:solidFill>
                  <a:schemeClr val="accent2"/>
                </a:solidFill>
                <a:latin typeface="+mn-lt"/>
              </a:defRPr>
            </a:lvl2pPr>
            <a:lvl3pPr marL="1007071" indent="0">
              <a:buNone/>
              <a:defRPr sz="1600">
                <a:solidFill>
                  <a:schemeClr val="accent2"/>
                </a:solidFill>
                <a:latin typeface="+mn-lt"/>
              </a:defRPr>
            </a:lvl3pPr>
            <a:lvl4pPr marL="1510605" indent="0">
              <a:buNone/>
              <a:defRPr sz="1600">
                <a:solidFill>
                  <a:schemeClr val="accent2"/>
                </a:solidFill>
                <a:latin typeface="+mn-lt"/>
              </a:defRPr>
            </a:lvl4pPr>
            <a:lvl5pPr marL="2014141" indent="0">
              <a:buNone/>
              <a:defRPr sz="16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Основной текст</a:t>
            </a:r>
          </a:p>
          <a:p>
            <a:pPr lvl="0"/>
            <a:endParaRPr lang="ru-RU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заголовка в две строки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84076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2" pos="6543">
          <p15:clr>
            <a:srgbClr val="FBAE40"/>
          </p15:clr>
        </p15:guide>
        <p15:guide id="3" orient="horz" pos="680">
          <p15:clr>
            <a:srgbClr val="FBAE40"/>
          </p15:clr>
        </p15:guide>
        <p15:guide id="4" orient="horz" pos="4536">
          <p15:clr>
            <a:srgbClr val="FBAE40"/>
          </p15:clr>
        </p15:guide>
        <p15:guide id="5" orient="horz" pos="1088" userDrawn="1">
          <p15:clr>
            <a:srgbClr val="FBAE40"/>
          </p15:clr>
        </p15:guide>
        <p15:guide id="6" pos="55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в 3 строки, основно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29"/>
          <p:cNvSpPr>
            <a:spLocks noGrp="1"/>
          </p:cNvSpPr>
          <p:nvPr>
            <p:ph type="body" sz="quarter" idx="13" hasCustomPrompt="1"/>
          </p:nvPr>
        </p:nvSpPr>
        <p:spPr>
          <a:xfrm>
            <a:off x="789506" y="2087565"/>
            <a:ext cx="9597506" cy="4550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800" dirty="0" smtClean="0">
                <a:solidFill>
                  <a:schemeClr val="accent2"/>
                </a:solidFill>
              </a:defRPr>
            </a:lvl1pPr>
            <a:lvl2pPr marL="503534" indent="0">
              <a:buNone/>
              <a:defRPr sz="1600">
                <a:solidFill>
                  <a:schemeClr val="accent2"/>
                </a:solidFill>
                <a:latin typeface="+mn-lt"/>
              </a:defRPr>
            </a:lvl2pPr>
            <a:lvl3pPr marL="1007071" indent="0">
              <a:buNone/>
              <a:defRPr sz="1600">
                <a:solidFill>
                  <a:schemeClr val="accent2"/>
                </a:solidFill>
                <a:latin typeface="+mn-lt"/>
              </a:defRPr>
            </a:lvl3pPr>
            <a:lvl4pPr marL="1510605" indent="0">
              <a:buNone/>
              <a:defRPr sz="1600">
                <a:solidFill>
                  <a:schemeClr val="accent2"/>
                </a:solidFill>
                <a:latin typeface="+mn-lt"/>
              </a:defRPr>
            </a:lvl4pPr>
            <a:lvl5pPr marL="2014141" indent="0">
              <a:buNone/>
              <a:defRPr sz="16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Основной текст</a:t>
            </a:r>
          </a:p>
          <a:p>
            <a:pPr lvl="0"/>
            <a:endParaRPr lang="ru-RU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83536"/>
            <a:ext cx="9577387" cy="131972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длинного заголовка</a:t>
            </a:r>
            <a:br>
              <a:rPr lang="ru-RU" dirty="0"/>
            </a:br>
            <a:r>
              <a:rPr lang="ru-RU" dirty="0"/>
              <a:t>в три строки</a:t>
            </a:r>
            <a:endParaRPr lang="en-US" dirty="0"/>
          </a:p>
        </p:txBody>
      </p:sp>
      <p:sp>
        <p:nvSpPr>
          <p:cNvPr id="19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20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7165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975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pos="555">
          <p15:clr>
            <a:srgbClr val="FBAE40"/>
          </p15:clr>
        </p15:guide>
        <p15:guide id="5" orient="horz" pos="131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в 1 строку, подзаголовок в 1 строку, основно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29"/>
          <p:cNvSpPr>
            <a:spLocks noGrp="1"/>
          </p:cNvSpPr>
          <p:nvPr>
            <p:ph type="body" sz="quarter" idx="13" hasCustomPrompt="1"/>
          </p:nvPr>
        </p:nvSpPr>
        <p:spPr>
          <a:xfrm>
            <a:off x="789506" y="2088050"/>
            <a:ext cx="9597506" cy="40493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800" dirty="0" smtClean="0">
                <a:solidFill>
                  <a:schemeClr val="accent2"/>
                </a:solidFill>
              </a:defRPr>
            </a:lvl1pPr>
            <a:lvl2pPr marL="503534" indent="0">
              <a:buNone/>
              <a:defRPr sz="1600">
                <a:solidFill>
                  <a:schemeClr val="accent2"/>
                </a:solidFill>
                <a:latin typeface="+mn-lt"/>
              </a:defRPr>
            </a:lvl2pPr>
            <a:lvl3pPr marL="1007071" indent="0">
              <a:buNone/>
              <a:defRPr sz="1600">
                <a:solidFill>
                  <a:schemeClr val="accent2"/>
                </a:solidFill>
                <a:latin typeface="+mn-lt"/>
              </a:defRPr>
            </a:lvl3pPr>
            <a:lvl4pPr marL="1510605" indent="0">
              <a:buNone/>
              <a:defRPr sz="1600">
                <a:solidFill>
                  <a:schemeClr val="accent2"/>
                </a:solidFill>
                <a:latin typeface="+mn-lt"/>
              </a:defRPr>
            </a:lvl4pPr>
            <a:lvl5pPr marL="2014141" indent="0">
              <a:buNone/>
              <a:defRPr sz="16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Основной текст</a:t>
            </a:r>
          </a:p>
          <a:p>
            <a:pPr lvl="0"/>
            <a:endParaRPr lang="ru-RU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05681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 Вариант размещения в 1 строку</a:t>
            </a:r>
            <a:endParaRPr lang="en-US" dirty="0"/>
          </a:p>
        </p:txBody>
      </p:sp>
      <p:sp>
        <p:nvSpPr>
          <p:cNvPr id="19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20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quarter" idx="18" hasCustomPrompt="1"/>
          </p:nvPr>
        </p:nvSpPr>
        <p:spPr>
          <a:xfrm>
            <a:off x="773118" y="1358791"/>
            <a:ext cx="9613898" cy="596900"/>
          </a:xfrm>
          <a:prstGeom prst="rect">
            <a:avLst/>
          </a:prstGeom>
        </p:spPr>
        <p:txBody>
          <a:bodyPr anchor="ctr"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100" b="0" i="1" kern="120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Подзаголовок. Вариант размещения подзаголовка слайда в одну строку </a:t>
            </a:r>
            <a:endParaRPr lang="ru-RU" sz="2100" i="1" dirty="0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8123838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1088">
          <p15:clr>
            <a:srgbClr val="FBAE40"/>
          </p15:clr>
        </p15:guide>
        <p15:guide id="5" pos="555">
          <p15:clr>
            <a:srgbClr val="FBAE40"/>
          </p15:clr>
        </p15:guide>
        <p15:guide id="0" orient="horz" pos="131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8BDEF1-70C2-40F3-8B7F-E136B2036DC3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8E3F4F-51B2-42EE-AFA2-40C4572185C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в 2 строки, подзаголовок в 2 строки, основно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29"/>
          <p:cNvSpPr>
            <a:spLocks noGrp="1"/>
          </p:cNvSpPr>
          <p:nvPr>
            <p:ph type="body" sz="quarter" idx="13" hasCustomPrompt="1"/>
          </p:nvPr>
        </p:nvSpPr>
        <p:spPr>
          <a:xfrm>
            <a:off x="789509" y="2097380"/>
            <a:ext cx="4687563" cy="40493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800" dirty="0" smtClean="0">
                <a:solidFill>
                  <a:schemeClr val="accent2"/>
                </a:solidFill>
              </a:defRPr>
            </a:lvl1pPr>
            <a:lvl2pPr marL="503534" indent="0">
              <a:buNone/>
              <a:defRPr sz="1600">
                <a:solidFill>
                  <a:schemeClr val="accent2"/>
                </a:solidFill>
                <a:latin typeface="+mn-lt"/>
              </a:defRPr>
            </a:lvl2pPr>
            <a:lvl3pPr marL="1007071" indent="0">
              <a:buNone/>
              <a:defRPr sz="1600">
                <a:solidFill>
                  <a:schemeClr val="accent2"/>
                </a:solidFill>
                <a:latin typeface="+mn-lt"/>
              </a:defRPr>
            </a:lvl3pPr>
            <a:lvl4pPr marL="1510605" indent="0">
              <a:buNone/>
              <a:defRPr sz="1600">
                <a:solidFill>
                  <a:schemeClr val="accent2"/>
                </a:solidFill>
                <a:latin typeface="+mn-lt"/>
              </a:defRPr>
            </a:lvl4pPr>
            <a:lvl5pPr marL="2014141" indent="0">
              <a:buNone/>
              <a:defRPr sz="16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Основной текст</a:t>
            </a:r>
          </a:p>
          <a:p>
            <a:pPr lvl="0"/>
            <a:endParaRPr lang="ru-RU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заголовка в две строки</a:t>
            </a:r>
            <a:endParaRPr lang="en-US" dirty="0"/>
          </a:p>
        </p:txBody>
      </p:sp>
      <p:sp>
        <p:nvSpPr>
          <p:cNvPr id="19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20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quarter" idx="18" hasCustomPrompt="1"/>
          </p:nvPr>
        </p:nvSpPr>
        <p:spPr>
          <a:xfrm>
            <a:off x="773118" y="1358791"/>
            <a:ext cx="9613898" cy="596900"/>
          </a:xfrm>
          <a:prstGeom prst="rect">
            <a:avLst/>
          </a:prstGeom>
        </p:spPr>
        <p:txBody>
          <a:bodyPr anchor="ctr"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100" b="0" i="1" kern="1200" baseline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Подзаголовок.</a:t>
            </a:r>
            <a:b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</a:br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Вариант размещения длинного подзаголовка слайда в две строки</a:t>
            </a:r>
            <a:endParaRPr lang="ru-RU" sz="2100" i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5" name="Текст 29"/>
          <p:cNvSpPr>
            <a:spLocks noGrp="1"/>
          </p:cNvSpPr>
          <p:nvPr>
            <p:ph type="body" sz="quarter" idx="19" hasCustomPrompt="1"/>
          </p:nvPr>
        </p:nvSpPr>
        <p:spPr>
          <a:xfrm>
            <a:off x="5699454" y="2096895"/>
            <a:ext cx="4687563" cy="40493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800" dirty="0" smtClean="0">
                <a:solidFill>
                  <a:schemeClr val="accent2"/>
                </a:solidFill>
              </a:defRPr>
            </a:lvl1pPr>
            <a:lvl2pPr marL="503534" indent="0">
              <a:buNone/>
              <a:defRPr sz="1600">
                <a:solidFill>
                  <a:schemeClr val="accent2"/>
                </a:solidFill>
                <a:latin typeface="+mn-lt"/>
              </a:defRPr>
            </a:lvl2pPr>
            <a:lvl3pPr marL="1007071" indent="0">
              <a:buNone/>
              <a:defRPr sz="1600">
                <a:solidFill>
                  <a:schemeClr val="accent2"/>
                </a:solidFill>
                <a:latin typeface="+mn-lt"/>
              </a:defRPr>
            </a:lvl3pPr>
            <a:lvl4pPr marL="1510605" indent="0">
              <a:buNone/>
              <a:defRPr sz="1600">
                <a:solidFill>
                  <a:schemeClr val="accent2"/>
                </a:solidFill>
                <a:latin typeface="+mn-lt"/>
              </a:defRPr>
            </a:lvl4pPr>
            <a:lvl5pPr marL="2014141" indent="0">
              <a:buNone/>
              <a:defRPr sz="16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Основной текст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974413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998" userDrawn="1">
          <p15:clr>
            <a:srgbClr val="FBAE40"/>
          </p15:clr>
        </p15:guide>
        <p15:guide id="5" pos="555">
          <p15:clr>
            <a:srgbClr val="FBAE40"/>
          </p15:clr>
        </p15:guide>
        <p15:guide id="6" orient="horz" pos="1315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в 3 строки, подзаголовок в 2 строки, основно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29"/>
          <p:cNvSpPr>
            <a:spLocks noGrp="1"/>
          </p:cNvSpPr>
          <p:nvPr>
            <p:ph type="body" sz="quarter" idx="13" hasCustomPrompt="1"/>
          </p:nvPr>
        </p:nvSpPr>
        <p:spPr>
          <a:xfrm>
            <a:off x="789506" y="2588544"/>
            <a:ext cx="9597506" cy="40493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800" dirty="0" smtClean="0">
                <a:solidFill>
                  <a:schemeClr val="accent2"/>
                </a:solidFill>
              </a:defRPr>
            </a:lvl1pPr>
            <a:lvl2pPr marL="503534" indent="0">
              <a:buNone/>
              <a:defRPr sz="1600">
                <a:solidFill>
                  <a:schemeClr val="accent2"/>
                </a:solidFill>
                <a:latin typeface="+mn-lt"/>
              </a:defRPr>
            </a:lvl2pPr>
            <a:lvl3pPr marL="1007071" indent="0">
              <a:buNone/>
              <a:defRPr sz="1600">
                <a:solidFill>
                  <a:schemeClr val="accent2"/>
                </a:solidFill>
                <a:latin typeface="+mn-lt"/>
              </a:defRPr>
            </a:lvl3pPr>
            <a:lvl4pPr marL="1510605" indent="0">
              <a:buNone/>
              <a:defRPr sz="1600">
                <a:solidFill>
                  <a:schemeClr val="accent2"/>
                </a:solidFill>
                <a:latin typeface="+mn-lt"/>
              </a:defRPr>
            </a:lvl4pPr>
            <a:lvl5pPr marL="2014141" indent="0">
              <a:buNone/>
              <a:defRPr sz="16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Основной текст</a:t>
            </a:r>
          </a:p>
          <a:p>
            <a:pPr lvl="0"/>
            <a:endParaRPr lang="ru-RU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83536"/>
            <a:ext cx="9577387" cy="131972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длинного заголовка</a:t>
            </a:r>
            <a:br>
              <a:rPr lang="ru-RU" dirty="0"/>
            </a:br>
            <a:r>
              <a:rPr lang="ru-RU" dirty="0"/>
              <a:t>в три строки</a:t>
            </a:r>
            <a:endParaRPr lang="en-US" dirty="0"/>
          </a:p>
        </p:txBody>
      </p:sp>
      <p:sp>
        <p:nvSpPr>
          <p:cNvPr id="19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20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quarter" idx="18" hasCustomPrompt="1"/>
          </p:nvPr>
        </p:nvSpPr>
        <p:spPr>
          <a:xfrm>
            <a:off x="773118" y="1859286"/>
            <a:ext cx="9613898" cy="596900"/>
          </a:xfrm>
          <a:prstGeom prst="rect">
            <a:avLst/>
          </a:prstGeom>
        </p:spPr>
        <p:txBody>
          <a:bodyPr anchor="ctr"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100" b="0" i="1" kern="1200" baseline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Подзаголовок.</a:t>
            </a:r>
            <a:b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</a:br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Вариант размещения длинного подзаголовка слайда в две строки</a:t>
            </a:r>
            <a:endParaRPr lang="ru-RU" sz="2100" i="1" dirty="0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26958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975" userDrawn="1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1633" userDrawn="1">
          <p15:clr>
            <a:srgbClr val="FBAE40"/>
          </p15:clr>
        </p15:guide>
        <p15:guide id="5" pos="555">
          <p15:clr>
            <a:srgbClr val="FBAE40"/>
          </p15:clr>
        </p15:guide>
        <p15:guide id="6" orient="horz" pos="1315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в 1 строку, булли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18" y="2087563"/>
            <a:ext cx="9613898" cy="4315588"/>
          </a:xfrm>
          <a:prstGeom prst="rect">
            <a:avLst/>
          </a:prstGeom>
        </p:spPr>
        <p:txBody>
          <a:bodyPr/>
          <a:lstStyle>
            <a:lvl1pPr marL="285503" indent="-285503"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Буллит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1595326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буллитов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 Вариант размещения в 1 строку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66652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2" pos="6543" userDrawn="1">
          <p15:clr>
            <a:srgbClr val="FBAE40"/>
          </p15:clr>
        </p15:guide>
        <p15:guide id="3" orient="horz" pos="680" userDrawn="1">
          <p15:clr>
            <a:srgbClr val="FBAE40"/>
          </p15:clr>
        </p15:guide>
        <p15:guide id="4" orient="horz" pos="4536">
          <p15:clr>
            <a:srgbClr val="FBAE40"/>
          </p15:clr>
        </p15:guide>
        <p15:guide id="0" orient="horz" pos="998" userDrawn="1">
          <p15:clr>
            <a:srgbClr val="FBAE40"/>
          </p15:clr>
        </p15:guide>
        <p15:guide id="5" orient="horz" pos="1315" userDrawn="1">
          <p15:clr>
            <a:srgbClr val="FBAE40"/>
          </p15:clr>
        </p15:guide>
        <p15:guide id="6" pos="555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в 3 строки, булли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21" y="2349508"/>
            <a:ext cx="4675965" cy="4063175"/>
          </a:xfrm>
          <a:prstGeom prst="rect">
            <a:avLst/>
          </a:prstGeom>
        </p:spPr>
        <p:txBody>
          <a:bodyPr/>
          <a:lstStyle>
            <a:lvl1pPr marL="285503" indent="-285503"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Буллит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1847391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буллитов</a:t>
            </a: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83536"/>
            <a:ext cx="9577387" cy="131972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длинного заголовка</a:t>
            </a:r>
            <a:br>
              <a:rPr lang="ru-RU" dirty="0"/>
            </a:br>
            <a:r>
              <a:rPr lang="ru-RU" dirty="0"/>
              <a:t>в три строки</a:t>
            </a:r>
            <a:endParaRPr lang="en-US" dirty="0"/>
          </a:p>
        </p:txBody>
      </p:sp>
      <p:sp>
        <p:nvSpPr>
          <p:cNvPr id="16" name="Текст 16"/>
          <p:cNvSpPr>
            <a:spLocks noGrp="1"/>
          </p:cNvSpPr>
          <p:nvPr>
            <p:ph type="body" sz="quarter" idx="18" hasCustomPrompt="1"/>
          </p:nvPr>
        </p:nvSpPr>
        <p:spPr>
          <a:xfrm>
            <a:off x="5711056" y="2339983"/>
            <a:ext cx="4675965" cy="4063175"/>
          </a:xfrm>
          <a:prstGeom prst="rect">
            <a:avLst/>
          </a:prstGeom>
        </p:spPr>
        <p:txBody>
          <a:bodyPr/>
          <a:lstStyle>
            <a:lvl1pPr marL="285503" indent="-285503"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Буллит</a:t>
            </a:r>
          </a:p>
        </p:txBody>
      </p:sp>
    </p:spTree>
    <p:extLst>
      <p:ext uri="{BB962C8B-B14F-4D97-AF65-F5344CB8AC3E}">
        <p14:creationId xmlns:p14="http://schemas.microsoft.com/office/powerpoint/2010/main" val="420404887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975" userDrawn="1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1156" userDrawn="1">
          <p15:clr>
            <a:srgbClr val="FBAE40"/>
          </p15:clr>
        </p15:guide>
        <p15:guide id="5" orient="horz" pos="1474" userDrawn="1">
          <p15:clr>
            <a:srgbClr val="FBAE40"/>
          </p15:clr>
        </p15:guide>
        <p15:guide id="6" pos="555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в 1 строку, подзаголовок в 1 строку, булли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13" y="2592975"/>
            <a:ext cx="3108422" cy="3810175"/>
          </a:xfrm>
          <a:prstGeom prst="rect">
            <a:avLst/>
          </a:prstGeom>
        </p:spPr>
        <p:txBody>
          <a:bodyPr/>
          <a:lstStyle>
            <a:lvl1pPr marL="285503" indent="-285503"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Буллит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2092634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буллитов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 Вариант размещения в 1 строку</a:t>
            </a:r>
            <a:endParaRPr lang="en-US" dirty="0"/>
          </a:p>
        </p:txBody>
      </p:sp>
      <p:sp>
        <p:nvSpPr>
          <p:cNvPr id="13" name="Объект 2"/>
          <p:cNvSpPr>
            <a:spLocks noGrp="1"/>
          </p:cNvSpPr>
          <p:nvPr>
            <p:ph sz="quarter" idx="18" hasCustomPrompt="1"/>
          </p:nvPr>
        </p:nvSpPr>
        <p:spPr>
          <a:xfrm>
            <a:off x="773116" y="1358791"/>
            <a:ext cx="9604375" cy="596900"/>
          </a:xfrm>
          <a:prstGeom prst="rect">
            <a:avLst/>
          </a:prstGeom>
        </p:spPr>
        <p:txBody>
          <a:bodyPr anchor="ctr"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100" b="0" i="1" kern="1200" baseline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Подзаголовок.</a:t>
            </a:r>
            <a:r>
              <a:rPr lang="en-US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 </a:t>
            </a:r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Вариант размещения подзаголовка слайда в одну строку </a:t>
            </a:r>
            <a:endParaRPr lang="ru-RU" sz="2100" i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19" name="Текст 16"/>
          <p:cNvSpPr>
            <a:spLocks noGrp="1"/>
          </p:cNvSpPr>
          <p:nvPr>
            <p:ph type="body" sz="quarter" idx="19" hasCustomPrompt="1"/>
          </p:nvPr>
        </p:nvSpPr>
        <p:spPr>
          <a:xfrm>
            <a:off x="4007596" y="2592974"/>
            <a:ext cx="3108422" cy="3810175"/>
          </a:xfrm>
          <a:prstGeom prst="rect">
            <a:avLst/>
          </a:prstGeom>
        </p:spPr>
        <p:txBody>
          <a:bodyPr/>
          <a:lstStyle>
            <a:lvl1pPr marL="285503" indent="-285503"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Буллит</a:t>
            </a:r>
          </a:p>
        </p:txBody>
      </p:sp>
      <p:sp>
        <p:nvSpPr>
          <p:cNvPr id="20" name="Текст 16"/>
          <p:cNvSpPr>
            <a:spLocks noGrp="1"/>
          </p:cNvSpPr>
          <p:nvPr>
            <p:ph type="body" sz="quarter" idx="20" hasCustomPrompt="1"/>
          </p:nvPr>
        </p:nvSpPr>
        <p:spPr>
          <a:xfrm>
            <a:off x="7242077" y="2592974"/>
            <a:ext cx="3108422" cy="3810175"/>
          </a:xfrm>
          <a:prstGeom prst="rect">
            <a:avLst/>
          </a:prstGeom>
        </p:spPr>
        <p:txBody>
          <a:bodyPr/>
          <a:lstStyle>
            <a:lvl1pPr marL="285503" indent="-285503"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Буллит</a:t>
            </a:r>
          </a:p>
        </p:txBody>
      </p:sp>
    </p:spTree>
    <p:extLst>
      <p:ext uri="{BB962C8B-B14F-4D97-AF65-F5344CB8AC3E}">
        <p14:creationId xmlns:p14="http://schemas.microsoft.com/office/powerpoint/2010/main" val="143373732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1088" userDrawn="1">
          <p15:clr>
            <a:srgbClr val="FBAE40"/>
          </p15:clr>
        </p15:guide>
        <p15:guide id="5" orient="horz" pos="1315" userDrawn="1">
          <p15:clr>
            <a:srgbClr val="FBAE40"/>
          </p15:clr>
        </p15:guide>
        <p15:guide id="6" pos="555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Заголовок в 2 строки, подзаголовок в 2 строки, булли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18" y="2592975"/>
            <a:ext cx="9613898" cy="3810175"/>
          </a:xfrm>
          <a:prstGeom prst="rect">
            <a:avLst/>
          </a:prstGeom>
        </p:spPr>
        <p:txBody>
          <a:bodyPr/>
          <a:lstStyle>
            <a:lvl1pPr marL="285503" indent="-285503"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Буллит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2087377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буллитов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заголовка в две строки</a:t>
            </a:r>
            <a:endParaRPr lang="en-US" dirty="0"/>
          </a:p>
        </p:txBody>
      </p:sp>
      <p:sp>
        <p:nvSpPr>
          <p:cNvPr id="13" name="Объект 2"/>
          <p:cNvSpPr>
            <a:spLocks noGrp="1"/>
          </p:cNvSpPr>
          <p:nvPr>
            <p:ph sz="quarter" idx="18" hasCustomPrompt="1"/>
          </p:nvPr>
        </p:nvSpPr>
        <p:spPr>
          <a:xfrm>
            <a:off x="773116" y="1358791"/>
            <a:ext cx="9604375" cy="596900"/>
          </a:xfrm>
          <a:prstGeom prst="rect">
            <a:avLst/>
          </a:prstGeom>
        </p:spPr>
        <p:txBody>
          <a:bodyPr anchor="ctr"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100" b="0" i="1" kern="120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Подзаголовок.</a:t>
            </a:r>
            <a:b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</a:br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Вариант размещения длинного подзаголовка слайда в две строки </a:t>
            </a:r>
            <a:endParaRPr lang="ru-RU" sz="2100" i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669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998">
          <p15:clr>
            <a:srgbClr val="FBAE40"/>
          </p15:clr>
        </p15:guide>
        <p15:guide id="5" orient="horz" pos="1315" userDrawn="1">
          <p15:clr>
            <a:srgbClr val="FBAE40"/>
          </p15:clr>
        </p15:guide>
        <p15:guide id="6" pos="555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в 1 строку, нумера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18" y="2087563"/>
            <a:ext cx="9613898" cy="4315588"/>
          </a:xfrm>
          <a:prstGeom prst="rect">
            <a:avLst/>
          </a:prstGeom>
        </p:spPr>
        <p:txBody>
          <a:bodyPr/>
          <a:lstStyle>
            <a:lvl1pPr marL="342604" indent="-342604"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Список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1595326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списка нумерации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 Вариант размещения в 1 строку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3256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998">
          <p15:clr>
            <a:srgbClr val="FBAE40"/>
          </p15:clr>
        </p15:guide>
        <p15:guide id="5" orient="horz" pos="1315">
          <p15:clr>
            <a:srgbClr val="FBAE40"/>
          </p15:clr>
        </p15:guide>
        <p15:guide id="6" pos="555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в 2 строки, нумера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18" y="2087563"/>
            <a:ext cx="9613898" cy="4315588"/>
          </a:xfrm>
          <a:prstGeom prst="rect">
            <a:avLst/>
          </a:prstGeom>
        </p:spPr>
        <p:txBody>
          <a:bodyPr/>
          <a:lstStyle>
            <a:lvl1pPr marL="342604" indent="-342604"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Список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1585995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списка нумерации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заголовка в две строки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56139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998">
          <p15:clr>
            <a:srgbClr val="FBAE40"/>
          </p15:clr>
        </p15:guide>
        <p15:guide id="5" orient="horz" pos="1315">
          <p15:clr>
            <a:srgbClr val="FBAE40"/>
          </p15:clr>
        </p15:guide>
        <p15:guide id="6" pos="555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в 3 строки, нумера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18" y="2349508"/>
            <a:ext cx="9613898" cy="4063175"/>
          </a:xfrm>
          <a:prstGeom prst="rect">
            <a:avLst/>
          </a:prstGeom>
        </p:spPr>
        <p:txBody>
          <a:bodyPr/>
          <a:lstStyle>
            <a:lvl1pPr marL="342604" indent="-342604"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Список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1847391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списка нумерации</a:t>
            </a: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83536"/>
            <a:ext cx="9577387" cy="131972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длинного заголовка</a:t>
            </a:r>
            <a:br>
              <a:rPr lang="ru-RU" dirty="0"/>
            </a:br>
            <a:r>
              <a:rPr lang="ru-RU" dirty="0"/>
              <a:t>в три строки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29359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975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1156">
          <p15:clr>
            <a:srgbClr val="FBAE40"/>
          </p15:clr>
        </p15:guide>
        <p15:guide id="5" orient="horz" pos="1474">
          <p15:clr>
            <a:srgbClr val="FBAE40"/>
          </p15:clr>
        </p15:guide>
        <p15:guide id="6" pos="55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в 1 строку, подзаголовок в 1 строку, нумера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18" y="2592975"/>
            <a:ext cx="9613898" cy="3810175"/>
          </a:xfrm>
          <a:prstGeom prst="rect">
            <a:avLst/>
          </a:prstGeom>
        </p:spPr>
        <p:txBody>
          <a:bodyPr/>
          <a:lstStyle>
            <a:lvl1pPr marL="342604" indent="-342604"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Список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2092634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списка нумерации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 Вариант размещения в 1 строку</a:t>
            </a:r>
            <a:endParaRPr lang="en-US" dirty="0"/>
          </a:p>
        </p:txBody>
      </p:sp>
      <p:sp>
        <p:nvSpPr>
          <p:cNvPr id="13" name="Объект 2"/>
          <p:cNvSpPr>
            <a:spLocks noGrp="1"/>
          </p:cNvSpPr>
          <p:nvPr>
            <p:ph sz="quarter" idx="18" hasCustomPrompt="1"/>
          </p:nvPr>
        </p:nvSpPr>
        <p:spPr>
          <a:xfrm>
            <a:off x="773116" y="1358791"/>
            <a:ext cx="9604375" cy="596900"/>
          </a:xfrm>
          <a:prstGeom prst="rect">
            <a:avLst/>
          </a:prstGeom>
        </p:spPr>
        <p:txBody>
          <a:bodyPr anchor="ctr"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100" b="0" i="1" kern="1200" baseline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Подзаголовок.</a:t>
            </a:r>
            <a:r>
              <a:rPr lang="en-US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 </a:t>
            </a:r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Вариант размещения подзаголовка слайда в одну строку </a:t>
            </a:r>
            <a:endParaRPr lang="ru-RU" sz="2100" i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349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1088">
          <p15:clr>
            <a:srgbClr val="FBAE40"/>
          </p15:clr>
        </p15:guide>
        <p15:guide id="5" orient="horz" pos="1315">
          <p15:clr>
            <a:srgbClr val="FBAE40"/>
          </p15:clr>
        </p15:guide>
        <p15:guide id="6" pos="55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653" y="1168136"/>
            <a:ext cx="9088041" cy="2015913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55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86714" y="3231669"/>
            <a:ext cx="5345907" cy="1603745"/>
          </a:xfrm>
        </p:spPr>
        <p:txBody>
          <a:bodyPr lIns="104287" rIns="104287" anchor="t"/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5C152C-D12B-46AA-95A3-03146EFB0D18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Нашивка 6"/>
          <p:cNvSpPr/>
          <p:nvPr/>
        </p:nvSpPr>
        <p:spPr>
          <a:xfrm>
            <a:off x="4252264" y="3312976"/>
            <a:ext cx="213836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87" tIns="52144" rIns="104287" bIns="52144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034293" y="3312976"/>
            <a:ext cx="213836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87" tIns="52144" rIns="104287" bIns="52144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в 2 строки, подзаголовок в 2 строки, нумера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6"/>
          <p:cNvSpPr>
            <a:spLocks noGrp="1"/>
          </p:cNvSpPr>
          <p:nvPr>
            <p:ph type="body" sz="quarter" idx="17" hasCustomPrompt="1"/>
          </p:nvPr>
        </p:nvSpPr>
        <p:spPr>
          <a:xfrm>
            <a:off x="773122" y="2592975"/>
            <a:ext cx="4703955" cy="3810175"/>
          </a:xfrm>
          <a:prstGeom prst="rect">
            <a:avLst/>
          </a:prstGeom>
        </p:spPr>
        <p:txBody>
          <a:bodyPr/>
          <a:lstStyle>
            <a:lvl1pPr marL="342604" indent="-342604"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Список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2087377"/>
            <a:ext cx="9613900" cy="423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Заголовок для списка нумерации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заголовка в две строки</a:t>
            </a:r>
            <a:endParaRPr lang="en-US" dirty="0"/>
          </a:p>
        </p:txBody>
      </p:sp>
      <p:sp>
        <p:nvSpPr>
          <p:cNvPr id="13" name="Объект 2"/>
          <p:cNvSpPr>
            <a:spLocks noGrp="1"/>
          </p:cNvSpPr>
          <p:nvPr>
            <p:ph sz="quarter" idx="18" hasCustomPrompt="1"/>
          </p:nvPr>
        </p:nvSpPr>
        <p:spPr>
          <a:xfrm>
            <a:off x="773116" y="1358791"/>
            <a:ext cx="9604375" cy="596900"/>
          </a:xfrm>
          <a:prstGeom prst="rect">
            <a:avLst/>
          </a:prstGeom>
        </p:spPr>
        <p:txBody>
          <a:bodyPr anchor="ctr"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100" b="0" i="1" kern="120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Подзаголовок.</a:t>
            </a:r>
            <a:b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</a:br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Вариант размещения длинного подзаголовка слайда в две строки </a:t>
            </a:r>
            <a:endParaRPr lang="ru-RU" sz="2100" i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9" hasCustomPrompt="1"/>
          </p:nvPr>
        </p:nvSpPr>
        <p:spPr>
          <a:xfrm>
            <a:off x="5683066" y="2592974"/>
            <a:ext cx="4703955" cy="3810175"/>
          </a:xfrm>
          <a:prstGeom prst="rect">
            <a:avLst/>
          </a:prstGeom>
        </p:spPr>
        <p:txBody>
          <a:bodyPr/>
          <a:lstStyle>
            <a:lvl1pPr marL="342604" indent="-342604"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Список</a:t>
            </a:r>
          </a:p>
        </p:txBody>
      </p:sp>
    </p:spTree>
    <p:extLst>
      <p:ext uri="{BB962C8B-B14F-4D97-AF65-F5344CB8AC3E}">
        <p14:creationId xmlns:p14="http://schemas.microsoft.com/office/powerpoint/2010/main" val="320482219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orient="horz" pos="998">
          <p15:clr>
            <a:srgbClr val="FBAE40"/>
          </p15:clr>
        </p15:guide>
        <p15:guide id="5" orient="horz" pos="1315">
          <p15:clr>
            <a:srgbClr val="FBAE40"/>
          </p15:clr>
        </p15:guide>
        <p15:guide id="6" pos="555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Заголовок в 1 строку, ик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6"/>
          <p:cNvSpPr>
            <a:spLocks noGrp="1"/>
          </p:cNvSpPr>
          <p:nvPr>
            <p:ph type="body" sz="quarter" idx="15" hasCustomPrompt="1"/>
          </p:nvPr>
        </p:nvSpPr>
        <p:spPr>
          <a:xfrm>
            <a:off x="1530227" y="2237609"/>
            <a:ext cx="8856793" cy="42922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98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1585995"/>
            <a:ext cx="9613900" cy="423801"/>
          </a:xfrm>
          <a:prstGeom prst="rect">
            <a:avLst/>
          </a:prstGeom>
        </p:spPr>
        <p:txBody>
          <a:bodyPr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marL="0" marR="0" lvl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Заголовок для текста с иконками</a:t>
            </a:r>
          </a:p>
          <a:p>
            <a:pPr lvl="0"/>
            <a:endParaRPr lang="ru-RU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 Вариант размещения в 1 строку</a:t>
            </a:r>
            <a:endParaRPr lang="en-US" dirty="0"/>
          </a:p>
        </p:txBody>
      </p:sp>
      <p:sp>
        <p:nvSpPr>
          <p:cNvPr id="15" name="Текст 18"/>
          <p:cNvSpPr>
            <a:spLocks noGrp="1"/>
          </p:cNvSpPr>
          <p:nvPr>
            <p:ph type="body" sz="quarter" idx="22" hasCustomPrompt="1"/>
          </p:nvPr>
        </p:nvSpPr>
        <p:spPr>
          <a:xfrm>
            <a:off x="881063" y="2237606"/>
            <a:ext cx="562501" cy="55767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Иконка</a:t>
            </a:r>
          </a:p>
        </p:txBody>
      </p:sp>
    </p:spTree>
    <p:extLst>
      <p:ext uri="{BB962C8B-B14F-4D97-AF65-F5344CB8AC3E}">
        <p14:creationId xmlns:p14="http://schemas.microsoft.com/office/powerpoint/2010/main" val="198805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2" pos="6543" userDrawn="1">
          <p15:clr>
            <a:srgbClr val="FBAE40"/>
          </p15:clr>
        </p15:guide>
        <p15:guide id="3" orient="horz" pos="680" userDrawn="1">
          <p15:clr>
            <a:srgbClr val="FBAE40"/>
          </p15:clr>
        </p15:guide>
        <p15:guide id="4" orient="horz" pos="4536">
          <p15:clr>
            <a:srgbClr val="FBAE40"/>
          </p15:clr>
        </p15:guide>
        <p15:guide id="6" pos="555" userDrawn="1">
          <p15:clr>
            <a:srgbClr val="FBAE40"/>
          </p15:clr>
        </p15:guide>
        <p15:guide id="7" orient="horz" pos="1406" userDrawn="1">
          <p15:clr>
            <a:srgbClr val="FBAE40"/>
          </p15:clr>
        </p15:guide>
        <p15:guide id="8" orient="horz" pos="998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Заголовок в 2 строки, ик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6"/>
          <p:cNvSpPr>
            <a:spLocks noGrp="1"/>
          </p:cNvSpPr>
          <p:nvPr>
            <p:ph type="body" sz="quarter" idx="15" hasCustomPrompt="1"/>
          </p:nvPr>
        </p:nvSpPr>
        <p:spPr>
          <a:xfrm>
            <a:off x="1530227" y="2237609"/>
            <a:ext cx="8856793" cy="42922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98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1585995"/>
            <a:ext cx="9613900" cy="423801"/>
          </a:xfrm>
          <a:prstGeom prst="rect">
            <a:avLst/>
          </a:prstGeom>
        </p:spPr>
        <p:txBody>
          <a:bodyPr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marL="0" marR="0" lvl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Заголовок для текста с иконками</a:t>
            </a:r>
          </a:p>
          <a:p>
            <a:pPr lvl="0"/>
            <a:endParaRPr lang="ru-RU" dirty="0"/>
          </a:p>
        </p:txBody>
      </p:sp>
      <p:sp>
        <p:nvSpPr>
          <p:cNvPr id="16" name="Текст 18"/>
          <p:cNvSpPr>
            <a:spLocks noGrp="1"/>
          </p:cNvSpPr>
          <p:nvPr>
            <p:ph type="body" sz="quarter" idx="22" hasCustomPrompt="1"/>
          </p:nvPr>
        </p:nvSpPr>
        <p:spPr>
          <a:xfrm>
            <a:off x="881063" y="2237606"/>
            <a:ext cx="562501" cy="55767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Иконка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заголовка в две строки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87178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pos="555">
          <p15:clr>
            <a:srgbClr val="FBAE40"/>
          </p15:clr>
        </p15:guide>
        <p15:guide id="5" orient="horz" pos="1406">
          <p15:clr>
            <a:srgbClr val="FBAE40"/>
          </p15:clr>
        </p15:guide>
        <p15:guide id="6" orient="horz" pos="998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Заголовок в 3 строки, ик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6"/>
          <p:cNvSpPr>
            <a:spLocks noGrp="1"/>
          </p:cNvSpPr>
          <p:nvPr>
            <p:ph type="body" sz="quarter" idx="15" hasCustomPrompt="1"/>
          </p:nvPr>
        </p:nvSpPr>
        <p:spPr>
          <a:xfrm>
            <a:off x="1530227" y="2486580"/>
            <a:ext cx="8856793" cy="42922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98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1844489"/>
            <a:ext cx="9613900" cy="423801"/>
          </a:xfrm>
          <a:prstGeom prst="rect">
            <a:avLst/>
          </a:prstGeom>
        </p:spPr>
        <p:txBody>
          <a:bodyPr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marL="0" marR="0" lvl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Заголовок для текста с иконками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83536"/>
            <a:ext cx="9577387" cy="131972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</a:t>
            </a:r>
            <a:br>
              <a:rPr lang="ru-RU" dirty="0"/>
            </a:br>
            <a:r>
              <a:rPr lang="ru-RU" dirty="0"/>
              <a:t>Вариант размещения длинного заголовка</a:t>
            </a:r>
            <a:br>
              <a:rPr lang="ru-RU" dirty="0"/>
            </a:br>
            <a:r>
              <a:rPr lang="ru-RU" dirty="0"/>
              <a:t>в три строки</a:t>
            </a:r>
            <a:endParaRPr lang="en-US" dirty="0"/>
          </a:p>
        </p:txBody>
      </p:sp>
      <p:sp>
        <p:nvSpPr>
          <p:cNvPr id="15" name="Текст 18"/>
          <p:cNvSpPr>
            <a:spLocks noGrp="1"/>
          </p:cNvSpPr>
          <p:nvPr>
            <p:ph type="body" sz="quarter" idx="22" hasCustomPrompt="1"/>
          </p:nvPr>
        </p:nvSpPr>
        <p:spPr>
          <a:xfrm>
            <a:off x="881063" y="2495906"/>
            <a:ext cx="562501" cy="55767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Иконка</a:t>
            </a:r>
          </a:p>
        </p:txBody>
      </p:sp>
    </p:spTree>
    <p:extLst>
      <p:ext uri="{BB962C8B-B14F-4D97-AF65-F5344CB8AC3E}">
        <p14:creationId xmlns:p14="http://schemas.microsoft.com/office/powerpoint/2010/main" val="241362015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1156" userDrawn="1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pos="555">
          <p15:clr>
            <a:srgbClr val="FBAE40"/>
          </p15:clr>
        </p15:guide>
        <p15:guide id="5" orient="horz" pos="1565" userDrawn="1">
          <p15:clr>
            <a:srgbClr val="FBAE40"/>
          </p15:clr>
        </p15:guide>
        <p15:guide id="6" orient="horz" pos="975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Заголовок в 1 строку, подзаголовок в 1 строку, ик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6"/>
          <p:cNvSpPr>
            <a:spLocks noGrp="1"/>
          </p:cNvSpPr>
          <p:nvPr>
            <p:ph type="body" sz="quarter" idx="15" hasCustomPrompt="1"/>
          </p:nvPr>
        </p:nvSpPr>
        <p:spPr>
          <a:xfrm>
            <a:off x="1530227" y="2731477"/>
            <a:ext cx="8856793" cy="39023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98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 marL="789039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2pPr>
            <a:lvl3pPr marL="1292574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3pPr>
            <a:lvl4pPr marL="1796108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4pPr>
            <a:lvl5pPr marL="2299646" indent="-285503">
              <a:buFont typeface="Arial" panose="020B0604020202020204" pitchFamily="34" charset="0"/>
              <a:buChar char="•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10035770" y="7148274"/>
            <a:ext cx="484123" cy="271523"/>
          </a:xfrm>
          <a:prstGeom prst="rect">
            <a:avLst/>
          </a:prstGeom>
        </p:spPr>
        <p:txBody>
          <a:bodyPr lIns="91360" tIns="45680" rIns="91360" bIns="45680"/>
          <a:lstStyle>
            <a:defPPr>
              <a:defRPr lang="ru-RU"/>
            </a:defPPr>
            <a:lvl1pPr marL="0" algn="l" defTabSz="1042727" rtl="0" eaLnBrk="1" latinLnBrk="0" hangingPunct="1">
              <a:defRPr sz="16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364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727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09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456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6820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18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9549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913" algn="l" defTabSz="1042727" rtl="0" eaLnBrk="1" latinLnBrk="0" hangingPunct="1">
              <a:defRPr sz="20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18D96-32B6-41B3-9B50-75D95C1FB02B}" type="slidenum">
              <a:rPr lang="ru-RU" sz="1800" smtClean="0">
                <a:solidFill>
                  <a:schemeClr val="accent2"/>
                </a:solidFill>
              </a:rPr>
              <a:pPr/>
              <a:t>‹#›</a:t>
            </a:fld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773114" y="2089391"/>
            <a:ext cx="9613900" cy="423801"/>
          </a:xfrm>
          <a:prstGeom prst="rect">
            <a:avLst/>
          </a:prstGeom>
        </p:spPr>
        <p:txBody>
          <a:bodyPr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 baseline="0">
                <a:solidFill>
                  <a:schemeClr val="accent2"/>
                </a:solidFill>
              </a:defRPr>
            </a:lvl1pPr>
            <a:lvl2pPr marL="503534" indent="0">
              <a:buNone/>
              <a:defRPr sz="1600" b="1">
                <a:solidFill>
                  <a:schemeClr val="accent2"/>
                </a:solidFill>
              </a:defRPr>
            </a:lvl2pPr>
            <a:lvl3pPr marL="1007071" indent="0">
              <a:buNone/>
              <a:defRPr sz="1600" b="1">
                <a:solidFill>
                  <a:schemeClr val="accent2"/>
                </a:solidFill>
              </a:defRPr>
            </a:lvl3pPr>
            <a:lvl4pPr marL="1510605" indent="0">
              <a:buNone/>
              <a:defRPr sz="1600" b="1">
                <a:solidFill>
                  <a:schemeClr val="accent2"/>
                </a:solidFill>
              </a:defRPr>
            </a:lvl4pPr>
            <a:lvl5pPr marL="2014141" indent="0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marL="0" marR="0" lvl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Заголовок для текста с иконками</a:t>
            </a:r>
          </a:p>
          <a:p>
            <a:pPr lvl="0"/>
            <a:endParaRPr lang="ru-RU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773121" y="315012"/>
            <a:ext cx="9577387" cy="9207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2900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заголовка. Вариант размещения в 1 строку</a:t>
            </a:r>
            <a:endParaRPr lang="en-US" dirty="0"/>
          </a:p>
        </p:txBody>
      </p:sp>
      <p:sp>
        <p:nvSpPr>
          <p:cNvPr id="8" name="Объект 2"/>
          <p:cNvSpPr>
            <a:spLocks noGrp="1"/>
          </p:cNvSpPr>
          <p:nvPr>
            <p:ph sz="quarter" idx="18" hasCustomPrompt="1"/>
          </p:nvPr>
        </p:nvSpPr>
        <p:spPr>
          <a:xfrm>
            <a:off x="773116" y="1358791"/>
            <a:ext cx="9604375" cy="596900"/>
          </a:xfrm>
          <a:prstGeom prst="rect">
            <a:avLst/>
          </a:prstGeom>
        </p:spPr>
        <p:txBody>
          <a:bodyPr anchor="ctr"/>
          <a:lstStyle>
            <a:lvl1pPr marL="0" marR="0" indent="0" algn="l" defTabSz="1007071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100" b="0" i="1" kern="1200" baseline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Подзаголовок.</a:t>
            </a:r>
            <a:r>
              <a:rPr lang="en-US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 </a:t>
            </a:r>
            <a:r>
              <a:rPr lang="ru-RU" sz="2100" b="0" i="1" kern="1200" dirty="0">
                <a:solidFill>
                  <a:schemeClr val="accent2"/>
                </a:solidFill>
                <a:effectLst/>
                <a:latin typeface="+mn-lt"/>
                <a:ea typeface="+mj-ea"/>
                <a:cs typeface="+mj-cs"/>
              </a:rPr>
              <a:t>Вариант размещения подзаголовка слайда в одну строку </a:t>
            </a:r>
            <a:endParaRPr lang="ru-RU" sz="2100" i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6" name="Текст 18"/>
          <p:cNvSpPr>
            <a:spLocks noGrp="1"/>
          </p:cNvSpPr>
          <p:nvPr>
            <p:ph type="body" sz="quarter" idx="22" hasCustomPrompt="1"/>
          </p:nvPr>
        </p:nvSpPr>
        <p:spPr>
          <a:xfrm>
            <a:off x="881063" y="2743106"/>
            <a:ext cx="562501" cy="55767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Иконка</a:t>
            </a:r>
          </a:p>
        </p:txBody>
      </p:sp>
    </p:spTree>
    <p:extLst>
      <p:ext uri="{BB962C8B-B14F-4D97-AF65-F5344CB8AC3E}">
        <p14:creationId xmlns:p14="http://schemas.microsoft.com/office/powerpoint/2010/main" val="222452969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543">
          <p15:clr>
            <a:srgbClr val="FBAE40"/>
          </p15:clr>
        </p15:guide>
        <p15:guide id="2" orient="horz" pos="680">
          <p15:clr>
            <a:srgbClr val="FBAE40"/>
          </p15:clr>
        </p15:guide>
        <p15:guide id="3" orient="horz" pos="4536">
          <p15:clr>
            <a:srgbClr val="FBAE40"/>
          </p15:clr>
        </p15:guide>
        <p15:guide id="4" pos="555">
          <p15:clr>
            <a:srgbClr val="FBAE40"/>
          </p15:clr>
        </p15:guide>
        <p15:guide id="5" orient="horz" pos="1315" userDrawn="1">
          <p15:clr>
            <a:srgbClr val="FBAE40"/>
          </p15:clr>
        </p15:guide>
        <p15:guide id="6" orient="horz" pos="108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1" y="1632890"/>
            <a:ext cx="4722217" cy="498903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632890"/>
            <a:ext cx="4722217" cy="498903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1FBEB1-A0C2-4B6E-8472-12D43E4BEA7D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0987"/>
            <a:ext cx="9622632" cy="1259946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5963744"/>
            <a:ext cx="4724074" cy="839964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8575" anchor="ctr"/>
          <a:lstStyle>
            <a:lvl1pPr marL="0" indent="0">
              <a:buNone/>
              <a:defRPr sz="2700" b="0">
                <a:solidFill>
                  <a:schemeClr val="bg1"/>
                </a:solidFill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431294" y="5963744"/>
            <a:ext cx="4725930" cy="839964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8575" anchor="ctr"/>
          <a:lstStyle>
            <a:lvl1pPr marL="0" indent="0">
              <a:buNone/>
              <a:defRPr sz="2700" b="0">
                <a:solidFill>
                  <a:schemeClr val="bg1"/>
                </a:solidFill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534591" y="1592067"/>
            <a:ext cx="4724074" cy="434506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1592067"/>
            <a:ext cx="4725930" cy="434506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CE6D48-76CA-409B-87CA-F403295E1E3F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7CBA4D-43EE-4EFF-B0BD-C6C3E4F778D6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05569-9397-41A0-B431-F179ED25DD18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181" y="5375769"/>
            <a:ext cx="8748223" cy="503978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9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67709" y="5903008"/>
            <a:ext cx="4647375" cy="1007957"/>
          </a:xfrm>
        </p:spPr>
        <p:txBody>
          <a:bodyPr/>
          <a:lstStyle>
            <a:lvl1pPr marL="0" indent="0" algn="r">
              <a:buNone/>
              <a:defRPr sz="1800"/>
            </a:lvl1pPr>
            <a:lvl2pPr>
              <a:buNone/>
              <a:defRPr sz="14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69181" y="302387"/>
            <a:ext cx="8745903" cy="50397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865723" y="7063571"/>
            <a:ext cx="2245281" cy="403183"/>
          </a:xfrm>
        </p:spPr>
        <p:txBody>
          <a:bodyPr/>
          <a:lstStyle>
            <a:extLst/>
          </a:lstStyle>
          <a:p>
            <a:fld id="{DEA3D7AD-951F-47E4-9DA9-F57107E2552B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34409" y="6000343"/>
            <a:ext cx="8375254" cy="714556"/>
          </a:xfrm>
          <a:noFill/>
        </p:spPr>
        <p:txBody>
          <a:bodyPr lIns="104287" tIns="0" rIns="104287" anchor="t"/>
          <a:lstStyle>
            <a:lvl1pPr marL="0" marR="20857" indent="0" algn="r">
              <a:buNone/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7296" y="209405"/>
            <a:ext cx="10157222" cy="483819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6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5C51A1C-1D91-458E-BA7D-E9F0E9217D7A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121491" y="7063572"/>
            <a:ext cx="2748583" cy="4024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295" y="5362896"/>
            <a:ext cx="9442368" cy="62024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4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3785" y="6553191"/>
            <a:ext cx="5776928" cy="101531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87" tIns="52144" rIns="104287" bIns="52144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567935" y="6546660"/>
            <a:ext cx="4315137" cy="102895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87" tIns="52144" rIns="104287" bIns="52144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7065" y="6383784"/>
            <a:ext cx="3978227" cy="1191457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4287" tIns="52144" rIns="104287" bIns="52144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0800" y="6379910"/>
            <a:ext cx="3981963" cy="1195331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0130694" y="5498831"/>
            <a:ext cx="213836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87" tIns="52144" rIns="104287" bIns="52144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9912723" y="5498831"/>
            <a:ext cx="213836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87" tIns="52144" rIns="104287" bIns="52144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83785" y="6553191"/>
            <a:ext cx="5776928" cy="101531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87" tIns="52144" rIns="104287" bIns="52144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567935" y="6546660"/>
            <a:ext cx="4315137" cy="102895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87" tIns="52144" rIns="104287" bIns="52144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7065" y="6383784"/>
            <a:ext cx="3978227" cy="1191457"/>
          </a:xfrm>
          <a:prstGeom prst="rtTriangle">
            <a:avLst/>
          </a:prstGeom>
          <a:blipFill>
            <a:blip r:embed="rId36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4287" tIns="52144" rIns="104287" bIns="52144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0800" y="6379910"/>
            <a:ext cx="3981963" cy="1195331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104287" tIns="52144" rIns="104287" bIns="52144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534591" y="1632890"/>
            <a:ext cx="9622632" cy="4989036"/>
          </a:xfrm>
          <a:prstGeom prst="rect">
            <a:avLst/>
          </a:prstGeom>
        </p:spPr>
        <p:txBody>
          <a:bodyPr vert="horz" lIns="104287" tIns="52144" rIns="104287" bIns="52144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7865723" y="7063571"/>
            <a:ext cx="2245281" cy="403183"/>
          </a:xfrm>
          <a:prstGeom prst="rect">
            <a:avLst/>
          </a:prstGeom>
        </p:spPr>
        <p:txBody>
          <a:bodyPr vert="horz" lIns="104287" tIns="52144" rIns="104287" bIns="52144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fld id="{4057D20B-6BAC-48E1-84E5-44E2BCBEE066}" type="datetime1">
              <a:rPr lang="en-US" smtClean="0"/>
              <a:t>6/25/2026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121491" y="7063572"/>
            <a:ext cx="2748583" cy="402483"/>
          </a:xfrm>
          <a:prstGeom prst="rect">
            <a:avLst/>
          </a:prstGeom>
        </p:spPr>
        <p:txBody>
          <a:bodyPr vert="horz" lIns="104287" tIns="52144" rIns="104287" bIns="52144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111003" y="7063572"/>
            <a:ext cx="427673" cy="402483"/>
          </a:xfrm>
          <a:prstGeom prst="rect">
            <a:avLst/>
          </a:prstGeom>
        </p:spPr>
        <p:txBody>
          <a:bodyPr vert="horz" lIns="104287" tIns="52144" rIns="104287" bIns="52144" anchor="b"/>
          <a:lstStyle>
            <a:lvl1pPr algn="r" eaLnBrk="1" latinLnBrk="0" hangingPunct="1">
              <a:defRPr kumimoji="0" sz="1100" b="0">
                <a:solidFill>
                  <a:schemeClr val="tx1"/>
                </a:solidFill>
              </a:defRPr>
            </a:lvl1pPr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788" r:id="rId14"/>
    <p:sldLayoutId id="2147483790" r:id="rId15"/>
    <p:sldLayoutId id="2147483772" r:id="rId16"/>
    <p:sldLayoutId id="2147483726" r:id="rId17"/>
    <p:sldLayoutId id="2147483731" r:id="rId18"/>
    <p:sldLayoutId id="2147483728" r:id="rId19"/>
    <p:sldLayoutId id="2147483729" r:id="rId20"/>
    <p:sldLayoutId id="2147483730" r:id="rId21"/>
    <p:sldLayoutId id="2147483712" r:id="rId22"/>
    <p:sldLayoutId id="2147483734" r:id="rId23"/>
    <p:sldLayoutId id="2147483732" r:id="rId24"/>
    <p:sldLayoutId id="2147483735" r:id="rId25"/>
    <p:sldLayoutId id="2147483752" r:id="rId26"/>
    <p:sldLayoutId id="2147483753" r:id="rId27"/>
    <p:sldLayoutId id="2147483754" r:id="rId28"/>
    <p:sldLayoutId id="2147483755" r:id="rId29"/>
    <p:sldLayoutId id="2147483756" r:id="rId30"/>
    <p:sldLayoutId id="2147483711" r:id="rId31"/>
    <p:sldLayoutId id="2147483736" r:id="rId32"/>
    <p:sldLayoutId id="2147483737" r:id="rId33"/>
    <p:sldLayoutId id="2147483738" r:id="rId34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7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7149" indent="-292004" algn="l" rtl="0" eaLnBrk="1" latinLnBrk="0" hangingPunct="1">
        <a:spcBef>
          <a:spcPts val="456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09154" indent="-260718" algn="l" rtl="0" eaLnBrk="1" latinLnBrk="0" hangingPunct="1">
        <a:spcBef>
          <a:spcPts val="370"/>
        </a:spcBef>
        <a:buClr>
          <a:schemeClr val="accent1"/>
        </a:buClr>
        <a:buFont typeface="Verdana"/>
        <a:buChar char="◦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0301" indent="-260718" algn="l" rtl="0" eaLnBrk="1" latinLnBrk="0" hangingPunct="1">
        <a:spcBef>
          <a:spcPts val="399"/>
        </a:spcBef>
        <a:buClr>
          <a:schemeClr val="accent2"/>
        </a:buClr>
        <a:buSzPct val="100000"/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03592" indent="-260718" algn="l" rtl="0" eaLnBrk="1" latinLnBrk="0" hangingPunct="1">
        <a:spcBef>
          <a:spcPts val="399"/>
        </a:spcBef>
        <a:buClr>
          <a:schemeClr val="accent2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310" indent="-260718" algn="l" rtl="0" eaLnBrk="1" latinLnBrk="0" hangingPunct="1">
        <a:spcBef>
          <a:spcPts val="399"/>
        </a:spcBef>
        <a:buClr>
          <a:schemeClr val="accent2"/>
        </a:buClr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825028" indent="-260718" algn="l" rtl="0" eaLnBrk="1" latinLnBrk="0" hangingPunct="1">
        <a:spcBef>
          <a:spcPts val="399"/>
        </a:spcBef>
        <a:buClr>
          <a:schemeClr val="accent3"/>
        </a:buClr>
        <a:buFont typeface="Wingdings 2"/>
        <a:buChar char="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085746" indent="-260718" algn="l" rtl="0" eaLnBrk="1" latinLnBrk="0" hangingPunct="1">
        <a:spcBef>
          <a:spcPts val="399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346465" indent="-260718" algn="l" rtl="0" eaLnBrk="1" latinLnBrk="0" hangingPunct="1">
        <a:spcBef>
          <a:spcPts val="399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607183" indent="-260718" algn="l" rtl="0" eaLnBrk="1" latinLnBrk="0" hangingPunct="1">
        <a:spcBef>
          <a:spcPts val="399"/>
        </a:spcBef>
        <a:buClr>
          <a:schemeClr val="accent3"/>
        </a:buClr>
        <a:buFont typeface="Wingdings 2"/>
        <a:buChar char="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epsilon.rdc-analytics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07008" y="3566492"/>
            <a:ext cx="16943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007943">
              <a:defRPr/>
            </a:pPr>
            <a:endParaRPr lang="ru-RU" dirty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07943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2028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гг.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Рисунок 4" descr="иконка на бел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519" y="228600"/>
            <a:ext cx="191452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641624" y="1017587"/>
            <a:ext cx="6564313" cy="1165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ДЕПАРТАМЕНТ ОБРАЗОВАНИЯ И НАУКИ 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ХАНТЫ - МАНСИЙСКОГО АВТОНОМНОГО ОКРУГА – ЮГРЫ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БЮДЖЕТНОЕ УЧРЕЖДЕНИЕ  ПРОФЕССИОНАЛЬНОГО ОБРАЗОВАНИЯ ХАНТЫ-МАНСИЙСКОГО АВТОНОМНОГО ОКРУГА - ЮГРЫ 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«СОВЕТСКИЙ ПОЛИТЕХНИЧЕСКИЙ КОЛЛЕДЖ»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1069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371600"/>
            <a:ext cx="1069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1828800"/>
            <a:ext cx="1069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61781" y="2797051"/>
            <a:ext cx="49847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007943">
              <a:defRPr/>
            </a:pPr>
            <a:r>
              <a:rPr lang="ru-RU" sz="4400" b="1" dirty="0">
                <a:solidFill>
                  <a:srgbClr val="39639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Траектория успеха</a:t>
            </a:r>
          </a:p>
        </p:txBody>
      </p:sp>
    </p:spTree>
    <p:extLst>
      <p:ext uri="{BB962C8B-B14F-4D97-AF65-F5344CB8AC3E}">
        <p14:creationId xmlns:p14="http://schemas.microsoft.com/office/powerpoint/2010/main" val="3541972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773121" y="315012"/>
            <a:ext cx="9577387" cy="540773"/>
          </a:xfrm>
        </p:spPr>
        <p:txBody>
          <a:bodyPr anchor="ctr"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>
                <a:solidFill>
                  <a:schemeClr val="bg1"/>
                </a:solidFill>
                <a:latin typeface="+mn-lt"/>
              </a:rPr>
              <a:t>Реестр заинтересованных сторон проекта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399969"/>
              </p:ext>
            </p:extLst>
          </p:nvPr>
        </p:nvGraphicFramePr>
        <p:xfrm>
          <a:off x="587355" y="1226596"/>
          <a:ext cx="9655129" cy="497989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809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035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702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2179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Орган или организация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Представитель интересов</a:t>
                      </a:r>
                      <a:b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</a:b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(ФИО, должность)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Ожидание от реализации проекта (программы)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2179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Родительская общественность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Председатель родительского комитета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Совместная педагогическая деятельность семьи и колледжа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3154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Избирательная комиссия Советского района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Кайсина Галина Александровна, председатель территориальной избирательной комиссии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Реализация курса молодого избирателя  в рамках деловой игры «Выборы председателя студенческого самоуправления»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0774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Администрация города Советский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Страшко Наталья Васильевна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заместитель главы г. Советский по социальным вопросам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Проведение  тренингов для участников студенческого самоуправления по подготовке «Молодых управленцев»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0769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Фонд поддержки предпринимательства Югры (филиал в г. Советский) 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Деревянко Денис Олегович, руководитель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Привлечение студентов в проект, проведение на базе колледжа мероприятий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Федеральное агентство по делам молодежи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Бугаев Александр Вячеславович, руководитель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Реализация проекта «Ты предприниматель» на базе БУ «Советский политехнический Колледж»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9095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6.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 ХМАО-Югры Советский лесхоз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Половников Вячеслав Михайлович , директор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Площадка для реализации направления «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Экологично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жить выгодно»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7.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ООО  «Газпром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трансгаз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Югорск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Алексей Михайлович Свиридов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главный инженер-первый заместитель генерального директора ООО «Газпром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трансгаз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Югорск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Изучение и использование опыта предприятия по внедрению концепции Ханты-Мансийского автономного округа-Югры «Бережливый регион»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1611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8.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Центр здоровья АУ «Советская районная больница»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Антонов Владимир Валентинович, главный врач АУ «Советская районная больница»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Профилактика заболеваний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46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773121" y="315012"/>
            <a:ext cx="9577387" cy="540773"/>
          </a:xfrm>
        </p:spPr>
        <p:txBody>
          <a:bodyPr anchor="ctr"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>
                <a:solidFill>
                  <a:schemeClr val="bg1"/>
                </a:solidFill>
                <a:latin typeface="+mn-lt"/>
              </a:rPr>
              <a:t>Реестр заинтересованных сторон проекта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92909"/>
              </p:ext>
            </p:extLst>
          </p:nvPr>
        </p:nvGraphicFramePr>
        <p:xfrm>
          <a:off x="623944" y="1069557"/>
          <a:ext cx="9655129" cy="546105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481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285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669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115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Орган или организация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Представитель интересов</a:t>
                      </a:r>
                      <a:b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</a:b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(ФИО, должность)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Ожидание от реализации проекта (программы)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7927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Администрация городского поселения Советский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Ивашкина Светлана Владимировна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начальник отдела по культуре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Пропаганда здорового образа жизни среди молодёжи г. Советский. Развитие и популяризации экстремальных видов спорта и  фитнеса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7406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МБУ Городской центр культуры и спорта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Карабулатов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Расуль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Рафикович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директор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Площадка для проведения спортивно-массовых  мероприятий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7406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Общественная организация «Молодёжь Советского района»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 Ирина Андреевна, руководитель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Организация полезного досуга молодёжи Советского района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7406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 военного комиссариата по Советскому району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Калиниченко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Александр Николаевич, военный комиссар</a:t>
                      </a:r>
                      <a:endParaRPr lang="ru-RU" sz="1200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Повышение престижа военной службы, помощь</a:t>
                      </a:r>
                      <a:r>
                        <a:rPr lang="ru-RU" sz="1200" kern="1200" baseline="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организации и проведении мероприятий патриотической направленности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7406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 ДСОЛ «Окуневские зори»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Яппарова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Маргарита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Наримановна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 начальник филиала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тематических смен, база для проведения учебно-полевых сборов 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7406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гуманитарной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помощи «Территория добра»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Калимуллина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Гульназ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Радиковна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заведующая епархиальным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гуманитарным складом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Юридическая и материальная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7406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УМВД России по ХМАО-Югре отдел МВД по Советскому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району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Собенников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Евгений Анатольевич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начальник отдела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Профилактика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девиантного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поведения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69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773121" y="315012"/>
            <a:ext cx="9577387" cy="540773"/>
          </a:xfrm>
        </p:spPr>
        <p:txBody>
          <a:bodyPr anchor="ctr"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>
                <a:solidFill>
                  <a:schemeClr val="bg1"/>
                </a:solidFill>
                <a:latin typeface="+mn-lt"/>
              </a:rPr>
              <a:t>Реестр заинтересованных сторон проекта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255060"/>
              </p:ext>
            </p:extLst>
          </p:nvPr>
        </p:nvGraphicFramePr>
        <p:xfrm>
          <a:off x="623944" y="1069557"/>
          <a:ext cx="9655129" cy="125800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481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285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669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115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Орган или организация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Представитель интересов</a:t>
                      </a:r>
                      <a:b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</a:b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(ФИО, должность)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Ожидание от реализации проекта (программы)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7927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Представители различных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конфессий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Пропаганда семейных ценностей и ЗОЖ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222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932" y="279736"/>
            <a:ext cx="9577387" cy="590826"/>
          </a:xfrm>
        </p:spPr>
        <p:txBody>
          <a:bodyPr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>
                <a:solidFill>
                  <a:schemeClr val="bg1"/>
                </a:solidFill>
                <a:latin typeface="+mn-lt"/>
              </a:rPr>
              <a:t>Матрица распределения ответственности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519520"/>
              </p:ext>
            </p:extLst>
          </p:nvPr>
        </p:nvGraphicFramePr>
        <p:xfrm>
          <a:off x="421759" y="956086"/>
          <a:ext cx="9628194" cy="37099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740666">
                  <a:extLst>
                    <a:ext uri="{9D8B030D-6E8A-4147-A177-3AD203B41FA5}">
                      <a16:colId xmlns:a16="http://schemas.microsoft.com/office/drawing/2014/main" xmlns="" val="715649980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xmlns="" val="3798094887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xmlns="" val="3164720953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xmlns="" val="3227094342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xmlns="" val="2257774191"/>
                    </a:ext>
                  </a:extLst>
                </a:gridCol>
                <a:gridCol w="1092789">
                  <a:extLst>
                    <a:ext uri="{9D8B030D-6E8A-4147-A177-3AD203B41FA5}">
                      <a16:colId xmlns:a16="http://schemas.microsoft.com/office/drawing/2014/main" xmlns="" val="3159732909"/>
                    </a:ext>
                  </a:extLst>
                </a:gridCol>
                <a:gridCol w="1032364">
                  <a:extLst>
                    <a:ext uri="{9D8B030D-6E8A-4147-A177-3AD203B41FA5}">
                      <a16:colId xmlns:a16="http://schemas.microsoft.com/office/drawing/2014/main" xmlns="" val="2303140050"/>
                    </a:ext>
                  </a:extLst>
                </a:gridCol>
              </a:tblGrid>
              <a:tr h="422782">
                <a:tc rowSpan="2"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(документ, подтверждающий выполнения контрольных событий)</a:t>
                      </a:r>
                    </a:p>
                  </a:txBody>
                  <a:tcPr marL="62848" marR="62848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7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Роль в проекте / должность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8945511"/>
                  </a:ext>
                </a:extLst>
              </a:tr>
              <a:tr h="7772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Куратор проекта / директор колледжа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Функциональный заказчик / директор колледжа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Руководитель проекта / зам директора по УВР </a:t>
                      </a:r>
                    </a:p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Администратор проекта / педагог-организатор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Педагог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дополнитель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ного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образования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889023"/>
                  </a:ext>
                </a:extLst>
              </a:tr>
              <a:tr h="310867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Центр самоуправления 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3457461"/>
                  </a:ext>
                </a:extLst>
              </a:tr>
              <a:tr h="3108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 студенческого совета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0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План-график заседаний студенческого совета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Положение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 студенческом совете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2549529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Резолюция Окружного форума «Самоуправленец»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413505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Аналитический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отчет по итогам реализации проекта за год</a:t>
                      </a:r>
                      <a:r>
                        <a:rPr lang="ru-RU" sz="1200" b="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66737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Сертификаты, грамоты, дипломы участников конкурсов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418448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261814"/>
              </p:ext>
            </p:extLst>
          </p:nvPr>
        </p:nvGraphicFramePr>
        <p:xfrm>
          <a:off x="397555" y="6146163"/>
          <a:ext cx="9566786" cy="59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848">
                  <a:extLst>
                    <a:ext uri="{9D8B030D-6E8A-4147-A177-3AD203B41FA5}">
                      <a16:colId xmlns:a16="http://schemas.microsoft.com/office/drawing/2014/main" xmlns="" val="4056503682"/>
                    </a:ext>
                  </a:extLst>
                </a:gridCol>
                <a:gridCol w="1095068">
                  <a:extLst>
                    <a:ext uri="{9D8B030D-6E8A-4147-A177-3AD203B41FA5}">
                      <a16:colId xmlns:a16="http://schemas.microsoft.com/office/drawing/2014/main" xmlns="" val="3019577850"/>
                    </a:ext>
                  </a:extLst>
                </a:gridCol>
                <a:gridCol w="1446109">
                  <a:extLst>
                    <a:ext uri="{9D8B030D-6E8A-4147-A177-3AD203B41FA5}">
                      <a16:colId xmlns:a16="http://schemas.microsoft.com/office/drawing/2014/main" xmlns="" val="1407524788"/>
                    </a:ext>
                  </a:extLst>
                </a:gridCol>
                <a:gridCol w="1046368">
                  <a:extLst>
                    <a:ext uri="{9D8B030D-6E8A-4147-A177-3AD203B41FA5}">
                      <a16:colId xmlns:a16="http://schemas.microsoft.com/office/drawing/2014/main" xmlns="" val="1854983432"/>
                    </a:ext>
                  </a:extLst>
                </a:gridCol>
                <a:gridCol w="1298009">
                  <a:extLst>
                    <a:ext uri="{9D8B030D-6E8A-4147-A177-3AD203B41FA5}">
                      <a16:colId xmlns:a16="http://schemas.microsoft.com/office/drawing/2014/main" xmlns="" val="2375074605"/>
                    </a:ext>
                  </a:extLst>
                </a:gridCol>
                <a:gridCol w="1093688">
                  <a:extLst>
                    <a:ext uri="{9D8B030D-6E8A-4147-A177-3AD203B41FA5}">
                      <a16:colId xmlns:a16="http://schemas.microsoft.com/office/drawing/2014/main" xmlns="" val="34034218"/>
                    </a:ext>
                  </a:extLst>
                </a:gridCol>
                <a:gridCol w="1368324">
                  <a:extLst>
                    <a:ext uri="{9D8B030D-6E8A-4147-A177-3AD203B41FA5}">
                      <a16:colId xmlns:a16="http://schemas.microsoft.com/office/drawing/2014/main" xmlns="" val="1750147115"/>
                    </a:ext>
                  </a:extLst>
                </a:gridCol>
                <a:gridCol w="1023372">
                  <a:extLst>
                    <a:ext uri="{9D8B030D-6E8A-4147-A177-3AD203B41FA5}">
                      <a16:colId xmlns:a16="http://schemas.microsoft.com/office/drawing/2014/main" xmlns="" val="3421832515"/>
                    </a:ext>
                  </a:extLst>
                </a:gridCol>
              </a:tblGrid>
              <a:tr h="595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Согласующий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</a:p>
                  </a:txBody>
                  <a:tcPr marL="91103" marR="91103" marT="45551" marB="4555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Утверждающий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У</a:t>
                      </a:r>
                    </a:p>
                  </a:txBody>
                  <a:tcPr marL="91103" marR="91103" marT="45551" marB="45551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Ответственный за результат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</a:p>
                  </a:txBody>
                  <a:tcPr marL="91103" marR="91103" marT="45551" marB="4555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Исполнитель</a:t>
                      </a:r>
                      <a:endParaRPr lang="ru-RU" sz="11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1800" b="1" i="0" u="none" strike="noStrike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5818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6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4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932" y="279736"/>
            <a:ext cx="9577387" cy="590826"/>
          </a:xfrm>
        </p:spPr>
        <p:txBody>
          <a:bodyPr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>
                <a:solidFill>
                  <a:schemeClr val="bg1"/>
                </a:solidFill>
                <a:latin typeface="+mn-lt"/>
              </a:rPr>
              <a:t>Матрица распределения ответственности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251692"/>
              </p:ext>
            </p:extLst>
          </p:nvPr>
        </p:nvGraphicFramePr>
        <p:xfrm>
          <a:off x="388137" y="978946"/>
          <a:ext cx="9322315" cy="39536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168863">
                  <a:extLst>
                    <a:ext uri="{9D8B030D-6E8A-4147-A177-3AD203B41FA5}">
                      <a16:colId xmlns:a16="http://schemas.microsoft.com/office/drawing/2014/main" xmlns="" val="715649980"/>
                    </a:ext>
                  </a:extLst>
                </a:gridCol>
                <a:gridCol w="885203">
                  <a:extLst>
                    <a:ext uri="{9D8B030D-6E8A-4147-A177-3AD203B41FA5}">
                      <a16:colId xmlns:a16="http://schemas.microsoft.com/office/drawing/2014/main" xmlns="" val="3798094887"/>
                    </a:ext>
                  </a:extLst>
                </a:gridCol>
                <a:gridCol w="876609">
                  <a:extLst>
                    <a:ext uri="{9D8B030D-6E8A-4147-A177-3AD203B41FA5}">
                      <a16:colId xmlns:a16="http://schemas.microsoft.com/office/drawing/2014/main" xmlns="" val="3164720953"/>
                    </a:ext>
                  </a:extLst>
                </a:gridCol>
                <a:gridCol w="859421">
                  <a:extLst>
                    <a:ext uri="{9D8B030D-6E8A-4147-A177-3AD203B41FA5}">
                      <a16:colId xmlns:a16="http://schemas.microsoft.com/office/drawing/2014/main" xmlns="" val="3227094342"/>
                    </a:ext>
                  </a:extLst>
                </a:gridCol>
                <a:gridCol w="876609">
                  <a:extLst>
                    <a:ext uri="{9D8B030D-6E8A-4147-A177-3AD203B41FA5}">
                      <a16:colId xmlns:a16="http://schemas.microsoft.com/office/drawing/2014/main" xmlns="" val="2257774191"/>
                    </a:ext>
                  </a:extLst>
                </a:gridCol>
                <a:gridCol w="833638">
                  <a:extLst>
                    <a:ext uri="{9D8B030D-6E8A-4147-A177-3AD203B41FA5}">
                      <a16:colId xmlns:a16="http://schemas.microsoft.com/office/drawing/2014/main" xmlns="" val="3159732909"/>
                    </a:ext>
                  </a:extLst>
                </a:gridCol>
                <a:gridCol w="910986">
                  <a:extLst>
                    <a:ext uri="{9D8B030D-6E8A-4147-A177-3AD203B41FA5}">
                      <a16:colId xmlns:a16="http://schemas.microsoft.com/office/drawing/2014/main" xmlns="" val="2303140050"/>
                    </a:ext>
                  </a:extLst>
                </a:gridCol>
                <a:gridCol w="910986"/>
              </a:tblGrid>
              <a:tr h="353978">
                <a:tc rowSpan="2"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(документ, подтверждающий выполнения контрольных событий)</a:t>
                      </a:r>
                    </a:p>
                  </a:txBody>
                  <a:tcPr marL="62848" marR="62848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Роль в проекте / должность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8945511"/>
                  </a:ext>
                </a:extLst>
              </a:tr>
              <a:tr h="991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 проекта</a:t>
                      </a:r>
                    </a:p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Болдырева Н.Н.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Функциональный заказчик</a:t>
                      </a:r>
                    </a:p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Болдырева Н.Н.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 Михнева О.И.</a:t>
                      </a:r>
                    </a:p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 Николенко Д.С.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Дизайнер / мастер п/о по граф дизайну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бизнес-эксперт / директор филиала ФППП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проекта / студенты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889023"/>
                  </a:ext>
                </a:extLst>
              </a:tr>
              <a:tr h="4272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Лаборатория бизнеса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7296">
                <a:tc>
                  <a:txBody>
                    <a:bodyPr/>
                    <a:lstStyle/>
                    <a:p>
                      <a:pPr marL="0" algn="l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Списки участников курса бизнес-технологии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345746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algn="l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 участника, прошедшего курс бизнес-технологии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Написанные бизнес-проекты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4135056"/>
                  </a:ext>
                </a:extLst>
              </a:tr>
              <a:tr h="367665"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участника мастер-класса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66737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Дипломы участников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О, 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418448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069710"/>
              </p:ext>
            </p:extLst>
          </p:nvPr>
        </p:nvGraphicFramePr>
        <p:xfrm>
          <a:off x="397555" y="6146163"/>
          <a:ext cx="9566786" cy="59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848">
                  <a:extLst>
                    <a:ext uri="{9D8B030D-6E8A-4147-A177-3AD203B41FA5}">
                      <a16:colId xmlns:a16="http://schemas.microsoft.com/office/drawing/2014/main" xmlns="" val="4056503682"/>
                    </a:ext>
                  </a:extLst>
                </a:gridCol>
                <a:gridCol w="1095068">
                  <a:extLst>
                    <a:ext uri="{9D8B030D-6E8A-4147-A177-3AD203B41FA5}">
                      <a16:colId xmlns:a16="http://schemas.microsoft.com/office/drawing/2014/main" xmlns="" val="3019577850"/>
                    </a:ext>
                  </a:extLst>
                </a:gridCol>
                <a:gridCol w="1446109">
                  <a:extLst>
                    <a:ext uri="{9D8B030D-6E8A-4147-A177-3AD203B41FA5}">
                      <a16:colId xmlns:a16="http://schemas.microsoft.com/office/drawing/2014/main" xmlns="" val="1407524788"/>
                    </a:ext>
                  </a:extLst>
                </a:gridCol>
                <a:gridCol w="1046368">
                  <a:extLst>
                    <a:ext uri="{9D8B030D-6E8A-4147-A177-3AD203B41FA5}">
                      <a16:colId xmlns:a16="http://schemas.microsoft.com/office/drawing/2014/main" xmlns="" val="1854983432"/>
                    </a:ext>
                  </a:extLst>
                </a:gridCol>
                <a:gridCol w="1298009">
                  <a:extLst>
                    <a:ext uri="{9D8B030D-6E8A-4147-A177-3AD203B41FA5}">
                      <a16:colId xmlns:a16="http://schemas.microsoft.com/office/drawing/2014/main" xmlns="" val="2375074605"/>
                    </a:ext>
                  </a:extLst>
                </a:gridCol>
                <a:gridCol w="1093688">
                  <a:extLst>
                    <a:ext uri="{9D8B030D-6E8A-4147-A177-3AD203B41FA5}">
                      <a16:colId xmlns:a16="http://schemas.microsoft.com/office/drawing/2014/main" xmlns="" val="34034218"/>
                    </a:ext>
                  </a:extLst>
                </a:gridCol>
                <a:gridCol w="1368324">
                  <a:extLst>
                    <a:ext uri="{9D8B030D-6E8A-4147-A177-3AD203B41FA5}">
                      <a16:colId xmlns:a16="http://schemas.microsoft.com/office/drawing/2014/main" xmlns="" val="1750147115"/>
                    </a:ext>
                  </a:extLst>
                </a:gridCol>
                <a:gridCol w="1023372">
                  <a:extLst>
                    <a:ext uri="{9D8B030D-6E8A-4147-A177-3AD203B41FA5}">
                      <a16:colId xmlns:a16="http://schemas.microsoft.com/office/drawing/2014/main" xmlns="" val="3421832515"/>
                    </a:ext>
                  </a:extLst>
                </a:gridCol>
              </a:tblGrid>
              <a:tr h="595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Согласующий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</a:p>
                  </a:txBody>
                  <a:tcPr marL="91103" marR="91103" marT="45551" marB="4555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Утверждающий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У</a:t>
                      </a:r>
                    </a:p>
                  </a:txBody>
                  <a:tcPr marL="91103" marR="91103" marT="45551" marB="45551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Ответственный за результат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</a:p>
                  </a:txBody>
                  <a:tcPr marL="91103" marR="91103" marT="45551" marB="4555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Исполнитель</a:t>
                      </a:r>
                      <a:endParaRPr lang="ru-RU" sz="11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1800" b="1" i="0" u="none" strike="noStrike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5818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0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932" y="279736"/>
            <a:ext cx="9577387" cy="590826"/>
          </a:xfrm>
        </p:spPr>
        <p:txBody>
          <a:bodyPr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>
                <a:solidFill>
                  <a:schemeClr val="bg1"/>
                </a:solidFill>
                <a:latin typeface="+mn-lt"/>
              </a:rPr>
              <a:t>Матрица распределения ответственности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22131"/>
              </p:ext>
            </p:extLst>
          </p:nvPr>
        </p:nvGraphicFramePr>
        <p:xfrm>
          <a:off x="421759" y="978946"/>
          <a:ext cx="9628194" cy="36585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959582">
                  <a:extLst>
                    <a:ext uri="{9D8B030D-6E8A-4147-A177-3AD203B41FA5}">
                      <a16:colId xmlns:a16="http://schemas.microsoft.com/office/drawing/2014/main" xmlns="" val="715649980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798094887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164720953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227094342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2257774191"/>
                    </a:ext>
                  </a:extLst>
                </a:gridCol>
                <a:gridCol w="957284">
                  <a:extLst>
                    <a:ext uri="{9D8B030D-6E8A-4147-A177-3AD203B41FA5}">
                      <a16:colId xmlns:a16="http://schemas.microsoft.com/office/drawing/2014/main" xmlns="" val="3159732909"/>
                    </a:ext>
                  </a:extLst>
                </a:gridCol>
                <a:gridCol w="1032364">
                  <a:extLst>
                    <a:ext uri="{9D8B030D-6E8A-4147-A177-3AD203B41FA5}">
                      <a16:colId xmlns:a16="http://schemas.microsoft.com/office/drawing/2014/main" xmlns="" val="2303140050"/>
                    </a:ext>
                  </a:extLst>
                </a:gridCol>
              </a:tblGrid>
              <a:tr h="221204">
                <a:tc rowSpan="2"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(документ, подтверждающий выполнения контрольных событий)</a:t>
                      </a:r>
                    </a:p>
                  </a:txBody>
                  <a:tcPr marL="62848" marR="62848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Роль в проекте / должность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8945511"/>
                  </a:ext>
                </a:extLst>
              </a:tr>
              <a:tr h="5985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 проекта / директор колледжа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Функциональный заказчик / директор колледжа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 / зам директора по УВР 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 / руководитель физвоспитания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 / мед работник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889023"/>
                  </a:ext>
                </a:extLst>
              </a:tr>
              <a:tr h="4118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Территория здоровья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1832"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 мероприятия «День здоровья»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И, 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3457461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справка, фотоотчет по итогам уличных тренировок «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Воркаут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И, 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справка, фотоотчет по итогам проведения «Экстрим-игр»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И, 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2549529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справка по результатам диспансеризации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И, О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4135056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518835"/>
              </p:ext>
            </p:extLst>
          </p:nvPr>
        </p:nvGraphicFramePr>
        <p:xfrm>
          <a:off x="397555" y="6146163"/>
          <a:ext cx="9566786" cy="59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848">
                  <a:extLst>
                    <a:ext uri="{9D8B030D-6E8A-4147-A177-3AD203B41FA5}">
                      <a16:colId xmlns:a16="http://schemas.microsoft.com/office/drawing/2014/main" xmlns="" val="4056503682"/>
                    </a:ext>
                  </a:extLst>
                </a:gridCol>
                <a:gridCol w="1095068">
                  <a:extLst>
                    <a:ext uri="{9D8B030D-6E8A-4147-A177-3AD203B41FA5}">
                      <a16:colId xmlns:a16="http://schemas.microsoft.com/office/drawing/2014/main" xmlns="" val="3019577850"/>
                    </a:ext>
                  </a:extLst>
                </a:gridCol>
                <a:gridCol w="1446109">
                  <a:extLst>
                    <a:ext uri="{9D8B030D-6E8A-4147-A177-3AD203B41FA5}">
                      <a16:colId xmlns:a16="http://schemas.microsoft.com/office/drawing/2014/main" xmlns="" val="1407524788"/>
                    </a:ext>
                  </a:extLst>
                </a:gridCol>
                <a:gridCol w="1046368">
                  <a:extLst>
                    <a:ext uri="{9D8B030D-6E8A-4147-A177-3AD203B41FA5}">
                      <a16:colId xmlns:a16="http://schemas.microsoft.com/office/drawing/2014/main" xmlns="" val="1854983432"/>
                    </a:ext>
                  </a:extLst>
                </a:gridCol>
                <a:gridCol w="1298009">
                  <a:extLst>
                    <a:ext uri="{9D8B030D-6E8A-4147-A177-3AD203B41FA5}">
                      <a16:colId xmlns:a16="http://schemas.microsoft.com/office/drawing/2014/main" xmlns="" val="2375074605"/>
                    </a:ext>
                  </a:extLst>
                </a:gridCol>
                <a:gridCol w="1093688">
                  <a:extLst>
                    <a:ext uri="{9D8B030D-6E8A-4147-A177-3AD203B41FA5}">
                      <a16:colId xmlns:a16="http://schemas.microsoft.com/office/drawing/2014/main" xmlns="" val="34034218"/>
                    </a:ext>
                  </a:extLst>
                </a:gridCol>
                <a:gridCol w="1368324">
                  <a:extLst>
                    <a:ext uri="{9D8B030D-6E8A-4147-A177-3AD203B41FA5}">
                      <a16:colId xmlns:a16="http://schemas.microsoft.com/office/drawing/2014/main" xmlns="" val="1750147115"/>
                    </a:ext>
                  </a:extLst>
                </a:gridCol>
                <a:gridCol w="1023372">
                  <a:extLst>
                    <a:ext uri="{9D8B030D-6E8A-4147-A177-3AD203B41FA5}">
                      <a16:colId xmlns:a16="http://schemas.microsoft.com/office/drawing/2014/main" xmlns="" val="3421832515"/>
                    </a:ext>
                  </a:extLst>
                </a:gridCol>
              </a:tblGrid>
              <a:tr h="595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Согласующий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</a:p>
                  </a:txBody>
                  <a:tcPr marL="91103" marR="91103" marT="45551" marB="4555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Утверждающий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У</a:t>
                      </a:r>
                    </a:p>
                  </a:txBody>
                  <a:tcPr marL="91103" marR="91103" marT="45551" marB="45551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Ответственный за результат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</a:p>
                  </a:txBody>
                  <a:tcPr marL="91103" marR="91103" marT="45551" marB="4555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Исполнитель</a:t>
                      </a:r>
                      <a:endParaRPr lang="ru-RU" sz="11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1800" b="1" i="0" u="none" strike="noStrike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5818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84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932" y="279736"/>
            <a:ext cx="9577387" cy="590826"/>
          </a:xfrm>
        </p:spPr>
        <p:txBody>
          <a:bodyPr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>
                <a:solidFill>
                  <a:schemeClr val="bg1"/>
                </a:solidFill>
                <a:latin typeface="+mn-lt"/>
              </a:rPr>
              <a:t>Матрица распределения ответственности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460915"/>
              </p:ext>
            </p:extLst>
          </p:nvPr>
        </p:nvGraphicFramePr>
        <p:xfrm>
          <a:off x="421759" y="978946"/>
          <a:ext cx="9628194" cy="398167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959582">
                  <a:extLst>
                    <a:ext uri="{9D8B030D-6E8A-4147-A177-3AD203B41FA5}">
                      <a16:colId xmlns:a16="http://schemas.microsoft.com/office/drawing/2014/main" xmlns="" val="715649980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798094887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164720953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227094342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2257774191"/>
                    </a:ext>
                  </a:extLst>
                </a:gridCol>
                <a:gridCol w="957284">
                  <a:extLst>
                    <a:ext uri="{9D8B030D-6E8A-4147-A177-3AD203B41FA5}">
                      <a16:colId xmlns:a16="http://schemas.microsoft.com/office/drawing/2014/main" xmlns="" val="3159732909"/>
                    </a:ext>
                  </a:extLst>
                </a:gridCol>
                <a:gridCol w="1032364">
                  <a:extLst>
                    <a:ext uri="{9D8B030D-6E8A-4147-A177-3AD203B41FA5}">
                      <a16:colId xmlns:a16="http://schemas.microsoft.com/office/drawing/2014/main" xmlns="" val="2303140050"/>
                    </a:ext>
                  </a:extLst>
                </a:gridCol>
              </a:tblGrid>
              <a:tr h="278354">
                <a:tc rowSpan="2"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(документ, подтверждающий выполнения контрольных событий)</a:t>
                      </a:r>
                    </a:p>
                  </a:txBody>
                  <a:tcPr marL="62848" marR="62848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Роль в проекте / должность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8945511"/>
                  </a:ext>
                </a:extLst>
              </a:tr>
              <a:tr h="9334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Куратор проекта / директор 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Функциональный заказчик / директор 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</a:p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 зам директора по УВР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Администратор проекта / преподаватель </a:t>
                      </a: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Педагог-психолог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кураторы групп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889023"/>
                  </a:ext>
                </a:extLst>
              </a:tr>
              <a:tr h="37909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Экотаун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909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Аналитические справки о результатах диагностики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экологической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345746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Приказы о реализации мероприятий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Аналитические справки по итогам мероприятий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И</a:t>
                      </a:r>
                      <a:endParaRPr lang="ru-RU" sz="12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254952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 проведения классных часов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У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С</a:t>
                      </a:r>
                      <a:endParaRPr lang="ru-RU" sz="1200" b="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И</a:t>
                      </a:r>
                      <a:endParaRPr lang="ru-RU" sz="1200" b="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О</a:t>
                      </a:r>
                      <a:endParaRPr lang="ru-RU" sz="1200" b="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413505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карьеры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Статьи в СМИ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Аналитические справки по итогам мероприятий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14876"/>
              </p:ext>
            </p:extLst>
          </p:nvPr>
        </p:nvGraphicFramePr>
        <p:xfrm>
          <a:off x="397555" y="6146163"/>
          <a:ext cx="9566786" cy="59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848">
                  <a:extLst>
                    <a:ext uri="{9D8B030D-6E8A-4147-A177-3AD203B41FA5}">
                      <a16:colId xmlns:a16="http://schemas.microsoft.com/office/drawing/2014/main" xmlns="" val="4056503682"/>
                    </a:ext>
                  </a:extLst>
                </a:gridCol>
                <a:gridCol w="1095068">
                  <a:extLst>
                    <a:ext uri="{9D8B030D-6E8A-4147-A177-3AD203B41FA5}">
                      <a16:colId xmlns:a16="http://schemas.microsoft.com/office/drawing/2014/main" xmlns="" val="3019577850"/>
                    </a:ext>
                  </a:extLst>
                </a:gridCol>
                <a:gridCol w="1446109">
                  <a:extLst>
                    <a:ext uri="{9D8B030D-6E8A-4147-A177-3AD203B41FA5}">
                      <a16:colId xmlns:a16="http://schemas.microsoft.com/office/drawing/2014/main" xmlns="" val="1407524788"/>
                    </a:ext>
                  </a:extLst>
                </a:gridCol>
                <a:gridCol w="1046368">
                  <a:extLst>
                    <a:ext uri="{9D8B030D-6E8A-4147-A177-3AD203B41FA5}">
                      <a16:colId xmlns:a16="http://schemas.microsoft.com/office/drawing/2014/main" xmlns="" val="1854983432"/>
                    </a:ext>
                  </a:extLst>
                </a:gridCol>
                <a:gridCol w="1298009">
                  <a:extLst>
                    <a:ext uri="{9D8B030D-6E8A-4147-A177-3AD203B41FA5}">
                      <a16:colId xmlns:a16="http://schemas.microsoft.com/office/drawing/2014/main" xmlns="" val="2375074605"/>
                    </a:ext>
                  </a:extLst>
                </a:gridCol>
                <a:gridCol w="1093688">
                  <a:extLst>
                    <a:ext uri="{9D8B030D-6E8A-4147-A177-3AD203B41FA5}">
                      <a16:colId xmlns:a16="http://schemas.microsoft.com/office/drawing/2014/main" xmlns="" val="34034218"/>
                    </a:ext>
                  </a:extLst>
                </a:gridCol>
                <a:gridCol w="1368324">
                  <a:extLst>
                    <a:ext uri="{9D8B030D-6E8A-4147-A177-3AD203B41FA5}">
                      <a16:colId xmlns:a16="http://schemas.microsoft.com/office/drawing/2014/main" xmlns="" val="1750147115"/>
                    </a:ext>
                  </a:extLst>
                </a:gridCol>
                <a:gridCol w="1023372">
                  <a:extLst>
                    <a:ext uri="{9D8B030D-6E8A-4147-A177-3AD203B41FA5}">
                      <a16:colId xmlns:a16="http://schemas.microsoft.com/office/drawing/2014/main" xmlns="" val="3421832515"/>
                    </a:ext>
                  </a:extLst>
                </a:gridCol>
              </a:tblGrid>
              <a:tr h="595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Согласующий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</a:p>
                  </a:txBody>
                  <a:tcPr marL="91103" marR="91103" marT="45551" marB="4555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Утверждающий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У</a:t>
                      </a:r>
                    </a:p>
                  </a:txBody>
                  <a:tcPr marL="91103" marR="91103" marT="45551" marB="45551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Ответственный за результат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</a:p>
                  </a:txBody>
                  <a:tcPr marL="91103" marR="91103" marT="45551" marB="4555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Исполнитель</a:t>
                      </a:r>
                      <a:endParaRPr lang="ru-RU" sz="11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1800" b="1" i="0" u="none" strike="noStrike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5818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748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932" y="279736"/>
            <a:ext cx="9577387" cy="590826"/>
          </a:xfrm>
        </p:spPr>
        <p:txBody>
          <a:bodyPr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>
                <a:solidFill>
                  <a:schemeClr val="bg1"/>
                </a:solidFill>
                <a:latin typeface="+mn-lt"/>
              </a:rPr>
              <a:t>Матрица распределения ответственности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943522"/>
              </p:ext>
            </p:extLst>
          </p:nvPr>
        </p:nvGraphicFramePr>
        <p:xfrm>
          <a:off x="421759" y="978946"/>
          <a:ext cx="9628194" cy="351512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959582">
                  <a:extLst>
                    <a:ext uri="{9D8B030D-6E8A-4147-A177-3AD203B41FA5}">
                      <a16:colId xmlns:a16="http://schemas.microsoft.com/office/drawing/2014/main" xmlns="" val="715649980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798094887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164720953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227094342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2257774191"/>
                    </a:ext>
                  </a:extLst>
                </a:gridCol>
                <a:gridCol w="957284">
                  <a:extLst>
                    <a:ext uri="{9D8B030D-6E8A-4147-A177-3AD203B41FA5}">
                      <a16:colId xmlns:a16="http://schemas.microsoft.com/office/drawing/2014/main" xmlns="" val="3159732909"/>
                    </a:ext>
                  </a:extLst>
                </a:gridCol>
                <a:gridCol w="1032364">
                  <a:extLst>
                    <a:ext uri="{9D8B030D-6E8A-4147-A177-3AD203B41FA5}">
                      <a16:colId xmlns:a16="http://schemas.microsoft.com/office/drawing/2014/main" xmlns="" val="2303140050"/>
                    </a:ext>
                  </a:extLst>
                </a:gridCol>
              </a:tblGrid>
              <a:tr h="278354">
                <a:tc rowSpan="2"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(документ, подтверждающий выполнения контрольных событий)</a:t>
                      </a:r>
                    </a:p>
                  </a:txBody>
                  <a:tcPr marL="62848" marR="62848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Роль в проекте / должность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8945511"/>
                  </a:ext>
                </a:extLst>
              </a:tr>
              <a:tr h="9334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Куратор проекта / директор 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Функциональный заказчик / директор 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</a:p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 зам директора по УВР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Администратор проекта / преподаватель </a:t>
                      </a: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Педагог-психолог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кураторы групп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889023"/>
                  </a:ext>
                </a:extLst>
              </a:tr>
              <a:tr h="37909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Моя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команда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909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Приказы о реализации мероприятий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3457461"/>
                  </a:ext>
                </a:extLst>
              </a:tr>
              <a:tr h="3453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Аналитические справки по итогам мероприятий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53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Ратник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5325"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Аналитические справки по итогам мероприятий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53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Приказы о реализации мероприятий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УС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916161"/>
              </p:ext>
            </p:extLst>
          </p:nvPr>
        </p:nvGraphicFramePr>
        <p:xfrm>
          <a:off x="397555" y="6146163"/>
          <a:ext cx="9566786" cy="59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848">
                  <a:extLst>
                    <a:ext uri="{9D8B030D-6E8A-4147-A177-3AD203B41FA5}">
                      <a16:colId xmlns:a16="http://schemas.microsoft.com/office/drawing/2014/main" xmlns="" val="4056503682"/>
                    </a:ext>
                  </a:extLst>
                </a:gridCol>
                <a:gridCol w="1095068">
                  <a:extLst>
                    <a:ext uri="{9D8B030D-6E8A-4147-A177-3AD203B41FA5}">
                      <a16:colId xmlns:a16="http://schemas.microsoft.com/office/drawing/2014/main" xmlns="" val="3019577850"/>
                    </a:ext>
                  </a:extLst>
                </a:gridCol>
                <a:gridCol w="1446109">
                  <a:extLst>
                    <a:ext uri="{9D8B030D-6E8A-4147-A177-3AD203B41FA5}">
                      <a16:colId xmlns:a16="http://schemas.microsoft.com/office/drawing/2014/main" xmlns="" val="1407524788"/>
                    </a:ext>
                  </a:extLst>
                </a:gridCol>
                <a:gridCol w="1046368">
                  <a:extLst>
                    <a:ext uri="{9D8B030D-6E8A-4147-A177-3AD203B41FA5}">
                      <a16:colId xmlns:a16="http://schemas.microsoft.com/office/drawing/2014/main" xmlns="" val="1854983432"/>
                    </a:ext>
                  </a:extLst>
                </a:gridCol>
                <a:gridCol w="1298009">
                  <a:extLst>
                    <a:ext uri="{9D8B030D-6E8A-4147-A177-3AD203B41FA5}">
                      <a16:colId xmlns:a16="http://schemas.microsoft.com/office/drawing/2014/main" xmlns="" val="2375074605"/>
                    </a:ext>
                  </a:extLst>
                </a:gridCol>
                <a:gridCol w="1093688">
                  <a:extLst>
                    <a:ext uri="{9D8B030D-6E8A-4147-A177-3AD203B41FA5}">
                      <a16:colId xmlns:a16="http://schemas.microsoft.com/office/drawing/2014/main" xmlns="" val="34034218"/>
                    </a:ext>
                  </a:extLst>
                </a:gridCol>
                <a:gridCol w="1368324">
                  <a:extLst>
                    <a:ext uri="{9D8B030D-6E8A-4147-A177-3AD203B41FA5}">
                      <a16:colId xmlns:a16="http://schemas.microsoft.com/office/drawing/2014/main" xmlns="" val="1750147115"/>
                    </a:ext>
                  </a:extLst>
                </a:gridCol>
                <a:gridCol w="1023372">
                  <a:extLst>
                    <a:ext uri="{9D8B030D-6E8A-4147-A177-3AD203B41FA5}">
                      <a16:colId xmlns:a16="http://schemas.microsoft.com/office/drawing/2014/main" xmlns="" val="3421832515"/>
                    </a:ext>
                  </a:extLst>
                </a:gridCol>
              </a:tblGrid>
              <a:tr h="595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Согласующий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</a:p>
                  </a:txBody>
                  <a:tcPr marL="91103" marR="91103" marT="45551" marB="4555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Утверждающий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У</a:t>
                      </a:r>
                    </a:p>
                  </a:txBody>
                  <a:tcPr marL="91103" marR="91103" marT="45551" marB="45551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Ответственный за результат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</a:p>
                  </a:txBody>
                  <a:tcPr marL="91103" marR="91103" marT="45551" marB="4555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Исполнитель</a:t>
                      </a:r>
                      <a:endParaRPr lang="ru-RU" sz="11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1800" b="1" i="0" u="none" strike="noStrike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5818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93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932" y="279736"/>
            <a:ext cx="9577387" cy="590826"/>
          </a:xfrm>
        </p:spPr>
        <p:txBody>
          <a:bodyPr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>
                <a:solidFill>
                  <a:schemeClr val="bg1"/>
                </a:solidFill>
                <a:latin typeface="+mn-lt"/>
              </a:rPr>
              <a:t>Матрица распределения ответственности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857890"/>
              </p:ext>
            </p:extLst>
          </p:nvPr>
        </p:nvGraphicFramePr>
        <p:xfrm>
          <a:off x="495300" y="978946"/>
          <a:ext cx="9554653" cy="344860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886041">
                  <a:extLst>
                    <a:ext uri="{9D8B030D-6E8A-4147-A177-3AD203B41FA5}">
                      <a16:colId xmlns:a16="http://schemas.microsoft.com/office/drawing/2014/main" xmlns="" val="715649980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798094887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164720953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3227094342"/>
                    </a:ext>
                  </a:extLst>
                </a:gridCol>
                <a:gridCol w="919741">
                  <a:extLst>
                    <a:ext uri="{9D8B030D-6E8A-4147-A177-3AD203B41FA5}">
                      <a16:colId xmlns:a16="http://schemas.microsoft.com/office/drawing/2014/main" xmlns="" val="2257774191"/>
                    </a:ext>
                  </a:extLst>
                </a:gridCol>
                <a:gridCol w="957284">
                  <a:extLst>
                    <a:ext uri="{9D8B030D-6E8A-4147-A177-3AD203B41FA5}">
                      <a16:colId xmlns:a16="http://schemas.microsoft.com/office/drawing/2014/main" xmlns="" val="3159732909"/>
                    </a:ext>
                  </a:extLst>
                </a:gridCol>
                <a:gridCol w="1032364">
                  <a:extLst>
                    <a:ext uri="{9D8B030D-6E8A-4147-A177-3AD203B41FA5}">
                      <a16:colId xmlns:a16="http://schemas.microsoft.com/office/drawing/2014/main" xmlns="" val="2303140050"/>
                    </a:ext>
                  </a:extLst>
                </a:gridCol>
              </a:tblGrid>
              <a:tr h="278354">
                <a:tc rowSpan="2"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(документ, подтверждающий выполнения контрольных событий)</a:t>
                      </a:r>
                    </a:p>
                  </a:txBody>
                  <a:tcPr marL="62848" marR="62848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Роль в проекте / должность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8945511"/>
                  </a:ext>
                </a:extLst>
              </a:tr>
              <a:tr h="9334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 проекта / директор 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Функциональный заказчик / директор 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</a:p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зам директора по УВР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Администраторы проекта / преподаватель </a:t>
                      </a: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Педагог-психолог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кураторы групп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889023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Аналитический блок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90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воспитательной работы в группах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345746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реализации мероприятий по направлениям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реализации воспитательной работы, внесение изменений и дополнений в проект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2549529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Комплексный анализ реализации проекта, разработка новой модели воспитательной работы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>
                        <a:spcAft>
                          <a:spcPts val="0"/>
                        </a:spcAft>
                      </a:pP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467100"/>
              </p:ext>
            </p:extLst>
          </p:nvPr>
        </p:nvGraphicFramePr>
        <p:xfrm>
          <a:off x="397555" y="6146163"/>
          <a:ext cx="9566786" cy="59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848">
                  <a:extLst>
                    <a:ext uri="{9D8B030D-6E8A-4147-A177-3AD203B41FA5}">
                      <a16:colId xmlns:a16="http://schemas.microsoft.com/office/drawing/2014/main" xmlns="" val="4056503682"/>
                    </a:ext>
                  </a:extLst>
                </a:gridCol>
                <a:gridCol w="1095068">
                  <a:extLst>
                    <a:ext uri="{9D8B030D-6E8A-4147-A177-3AD203B41FA5}">
                      <a16:colId xmlns:a16="http://schemas.microsoft.com/office/drawing/2014/main" xmlns="" val="3019577850"/>
                    </a:ext>
                  </a:extLst>
                </a:gridCol>
                <a:gridCol w="1446109">
                  <a:extLst>
                    <a:ext uri="{9D8B030D-6E8A-4147-A177-3AD203B41FA5}">
                      <a16:colId xmlns:a16="http://schemas.microsoft.com/office/drawing/2014/main" xmlns="" val="1407524788"/>
                    </a:ext>
                  </a:extLst>
                </a:gridCol>
                <a:gridCol w="1046368">
                  <a:extLst>
                    <a:ext uri="{9D8B030D-6E8A-4147-A177-3AD203B41FA5}">
                      <a16:colId xmlns:a16="http://schemas.microsoft.com/office/drawing/2014/main" xmlns="" val="1854983432"/>
                    </a:ext>
                  </a:extLst>
                </a:gridCol>
                <a:gridCol w="1298009">
                  <a:extLst>
                    <a:ext uri="{9D8B030D-6E8A-4147-A177-3AD203B41FA5}">
                      <a16:colId xmlns:a16="http://schemas.microsoft.com/office/drawing/2014/main" xmlns="" val="2375074605"/>
                    </a:ext>
                  </a:extLst>
                </a:gridCol>
                <a:gridCol w="1093688">
                  <a:extLst>
                    <a:ext uri="{9D8B030D-6E8A-4147-A177-3AD203B41FA5}">
                      <a16:colId xmlns:a16="http://schemas.microsoft.com/office/drawing/2014/main" xmlns="" val="34034218"/>
                    </a:ext>
                  </a:extLst>
                </a:gridCol>
                <a:gridCol w="1368324">
                  <a:extLst>
                    <a:ext uri="{9D8B030D-6E8A-4147-A177-3AD203B41FA5}">
                      <a16:colId xmlns:a16="http://schemas.microsoft.com/office/drawing/2014/main" xmlns="" val="1750147115"/>
                    </a:ext>
                  </a:extLst>
                </a:gridCol>
                <a:gridCol w="1023372">
                  <a:extLst>
                    <a:ext uri="{9D8B030D-6E8A-4147-A177-3AD203B41FA5}">
                      <a16:colId xmlns:a16="http://schemas.microsoft.com/office/drawing/2014/main" xmlns="" val="3421832515"/>
                    </a:ext>
                  </a:extLst>
                </a:gridCol>
              </a:tblGrid>
              <a:tr h="595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Согласующий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</a:p>
                  </a:txBody>
                  <a:tcPr marL="91103" marR="91103" marT="45551" marB="4555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Утверждающий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У</a:t>
                      </a:r>
                    </a:p>
                  </a:txBody>
                  <a:tcPr marL="91103" marR="91103" marT="45551" marB="45551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Ответственный за результат</a:t>
                      </a: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</a:p>
                  </a:txBody>
                  <a:tcPr marL="91103" marR="91103" marT="45551" marB="4555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Исполнитель</a:t>
                      </a:r>
                      <a:endParaRPr lang="ru-RU" sz="11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1800" b="1" i="0" u="none" strike="noStrike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103" marR="91103" marT="45551" marB="45551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5818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696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773121" y="315013"/>
            <a:ext cx="9577387" cy="641918"/>
          </a:xfrm>
        </p:spPr>
        <p:txBody>
          <a:bodyPr anchor="ctr">
            <a:norm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>
                <a:solidFill>
                  <a:schemeClr val="bg1"/>
                </a:solidFill>
                <a:latin typeface="+mn-lt"/>
              </a:rPr>
              <a:t>Реестр рисков и возможностей проекта</a:t>
            </a: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9044461"/>
              </p:ext>
            </p:extLst>
          </p:nvPr>
        </p:nvGraphicFramePr>
        <p:xfrm>
          <a:off x="712098" y="1146306"/>
          <a:ext cx="9448002" cy="3178044"/>
        </p:xfrm>
        <a:graphic>
          <a:graphicData uri="http://schemas.openxmlformats.org/drawingml/2006/table">
            <a:tbl>
              <a:tblPr firstRow="1" firstCol="1" bandRow="1"/>
              <a:tblGrid>
                <a:gridCol w="540135">
                  <a:extLst>
                    <a:ext uri="{9D8B030D-6E8A-4147-A177-3AD203B41FA5}">
                      <a16:colId xmlns:a16="http://schemas.microsoft.com/office/drawing/2014/main" xmlns="" val="1275925445"/>
                    </a:ext>
                  </a:extLst>
                </a:gridCol>
                <a:gridCol w="4247409">
                  <a:extLst>
                    <a:ext uri="{9D8B030D-6E8A-4147-A177-3AD203B41FA5}">
                      <a16:colId xmlns:a16="http://schemas.microsoft.com/office/drawing/2014/main" xmlns="" val="123190958"/>
                    </a:ext>
                  </a:extLst>
                </a:gridCol>
                <a:gridCol w="4660458">
                  <a:extLst>
                    <a:ext uri="{9D8B030D-6E8A-4147-A177-3AD203B41FA5}">
                      <a16:colId xmlns:a16="http://schemas.microsoft.com/office/drawing/2014/main" xmlns="" val="1236641119"/>
                    </a:ext>
                  </a:extLst>
                </a:gridCol>
              </a:tblGrid>
              <a:tr h="549144"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риска/возможности</a:t>
                      </a:r>
                    </a:p>
                  </a:txBody>
                  <a:tcPr marL="61024" marR="61024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по предупреждению риска/ </a:t>
                      </a:r>
                    </a:p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 возможности</a:t>
                      </a:r>
                    </a:p>
                  </a:txBody>
                  <a:tcPr marL="61024" marR="61024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77703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Инертность педагогов и обучающихся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74015" algn="l"/>
                        </a:tabLst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механизмов поощрения и финансового стимулирования для педагогического и студенческого коллективов, реклама проекта</a:t>
                      </a: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5371526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Инертность внешней среды (родители (законные представители), партнеры и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тд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lv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информационно - разъяснительная работа, обеспечение методического сопровождения и согласованности действий между всеми участниками учебно-воспитательного процесса. 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8934880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Смещение сроков реализации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Коррекция плана-графика мероприятий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4325">
                <a:tc gridSpan="3">
                  <a:txBody>
                    <a:bodyPr/>
                    <a:lstStyle/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Возможности 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74015" algn="l"/>
                        </a:tabLst>
                        <a:defRPr/>
                      </a:pPr>
                      <a:endParaRPr lang="ru-RU" sz="12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74015" algn="l"/>
                        </a:tabLst>
                        <a:defRPr/>
                      </a:pPr>
                      <a:endParaRPr lang="ru-RU" sz="12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74015" algn="l"/>
                        </a:tabLst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реклама; Медиа-освещение проекта</a:t>
                      </a: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74015" algn="l"/>
                        </a:tabLst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Реклама проекта в социальных сетях,  в целевых группах; Дополнительный стимул и интерес для потенциальных участников</a:t>
                      </a: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18658397"/>
                  </a:ext>
                </a:extLst>
              </a:tr>
              <a:tr h="428625"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ctr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24" marR="61024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социальных партнеров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5039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1007943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511915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2015886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519858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3023829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527801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4031772" algn="l" defTabSz="1007943" rtl="0" eaLnBrk="1" latinLnBrk="0" hangingPunct="1">
                        <a:defRPr sz="1984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algn="l" defTabSz="1007943" rtl="0" eaLnBrk="1" latinLnBrk="0" hangingPunct="1"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проведения дополнительных тренингов от управленцев и  успешных предпринимателей района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24" marR="61024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608438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810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669509"/>
              </p:ext>
            </p:extLst>
          </p:nvPr>
        </p:nvGraphicFramePr>
        <p:xfrm>
          <a:off x="151901" y="386996"/>
          <a:ext cx="10311939" cy="10001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103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015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r>
                        <a:rPr lang="ru-RU" sz="12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 (полное):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Воспитание и социализация студента  БУ «Советский политехнический колледж»</a:t>
                      </a:r>
                    </a:p>
                    <a:p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как средство достижения успеха в личностной и  профессиональной деятельности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ru-RU" sz="12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 </a:t>
                      </a:r>
                      <a:r>
                        <a:rPr lang="ru-RU" sz="1200" u="none" strike="noStrike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(сокращенное</a:t>
                      </a:r>
                      <a:r>
                        <a:rPr lang="ru-RU" sz="12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):</a:t>
                      </a: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Траектория успеха </a:t>
                      </a:r>
                      <a:endParaRPr lang="ru-RU" sz="12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908740"/>
              </p:ext>
            </p:extLst>
          </p:nvPr>
        </p:nvGraphicFramePr>
        <p:xfrm>
          <a:off x="159574" y="1702400"/>
          <a:ext cx="9515767" cy="4402328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2130287">
                  <a:extLst>
                    <a:ext uri="{9D8B030D-6E8A-4147-A177-3AD203B41FA5}">
                      <a16:colId xmlns:a16="http://schemas.microsoft.com/office/drawing/2014/main" xmlns="" val="1973703757"/>
                    </a:ext>
                  </a:extLst>
                </a:gridCol>
                <a:gridCol w="7385480">
                  <a:extLst>
                    <a:ext uri="{9D8B030D-6E8A-4147-A177-3AD203B41FA5}">
                      <a16:colId xmlns:a16="http://schemas.microsoft.com/office/drawing/2014/main" xmlns="" val="119063058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indent="4445" algn="l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 начала и окончания проекта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0" indent="4445" algn="l" defTabSz="104287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2025 –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2028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гг.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1725505"/>
                  </a:ext>
                </a:extLst>
              </a:tr>
              <a:tr h="240919">
                <a:tc>
                  <a:txBody>
                    <a:bodyPr/>
                    <a:lstStyle/>
                    <a:p>
                      <a:pPr marL="0" indent="4445" algn="l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0170" indent="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ФИО, должность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8360854"/>
                  </a:ext>
                </a:extLst>
              </a:tr>
              <a:tr h="285590">
                <a:tc>
                  <a:txBody>
                    <a:bodyPr/>
                    <a:lstStyle/>
                    <a:p>
                      <a:pPr marL="0" marR="0" lvl="0" indent="4445" algn="l" defTabSz="100794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Куратор проекта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 б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юджетного учреждения профессионального образования</a:t>
                      </a:r>
                    </a:p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Ханты-Мансийского автономного округа  –  Югры «Советский политехнический колледж» </a:t>
                      </a:r>
                    </a:p>
                    <a:p>
                      <a:pPr marL="0" marR="0" indent="0" algn="just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Болдырева Надежда Николаевна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4200329"/>
                  </a:ext>
                </a:extLst>
              </a:tr>
              <a:tr h="575310">
                <a:tc>
                  <a:txBody>
                    <a:bodyPr/>
                    <a:lstStyle/>
                    <a:p>
                      <a:pPr marL="0" marR="0" lvl="0" indent="4445" algn="l" defTabSz="100794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Функциональный заказчик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F8FA9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Директор б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юджетного учреждения профессионального образования</a:t>
                      </a:r>
                    </a:p>
                    <a:p>
                      <a:pPr marL="0" marR="0" lvl="0" indent="0" algn="just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Ханты-Мансийского автономного округа  –  Югры «Советский политехнический колледж» </a:t>
                      </a:r>
                    </a:p>
                    <a:p>
                      <a:pPr marL="0" marR="0" lvl="0" indent="0" algn="just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Болдырева Надежда Николаевна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3251668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0" marR="0" lvl="0" indent="4445" algn="l" defTabSz="100794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Заместитель директора по учебно-воспитательной работе </a:t>
                      </a:r>
                      <a:r>
                        <a:rPr lang="ru-RU" sz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юджетного учреждения профессионального образования Ханты-Мансийского автономного округа  –  Югры</a:t>
                      </a:r>
                    </a:p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«Советский политехнический колледж» Михнева Оксана Ивановна</a:t>
                      </a:r>
                      <a:endParaRPr lang="ru-RU" sz="120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6323597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indent="4445" algn="l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Педагог-организатор б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юджетного учреждения профессионального образования Ханты-Мансийского автономного округа  –  Югры «Советский политехнический колледж» </a:t>
                      </a:r>
                      <a:r>
                        <a:rPr lang="ru-RU" sz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Богатова Мария Владимировна</a:t>
                      </a:r>
                      <a:endParaRPr lang="ru-RU" sz="120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48517373"/>
                  </a:ext>
                </a:extLst>
              </a:tr>
              <a:tr h="457252">
                <a:tc>
                  <a:txBody>
                    <a:bodyPr/>
                    <a:lstStyle/>
                    <a:p>
                      <a:pPr marL="0" marR="0" lvl="0" indent="4445" algn="l" defTabSz="100794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  <a:p>
                      <a:pPr marL="0" indent="4445" algn="l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F8FA9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Советник директора по воспитанию б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юджетного учреждения профессионального образования Ханты-Мансийского автономного округа  –  Югры «Советский политехнический колледж» </a:t>
                      </a:r>
                    </a:p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F8FA9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Денисенко Олеся Анатольевна</a:t>
                      </a:r>
                      <a:endParaRPr lang="ru-RU" sz="120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52">
                <a:tc>
                  <a:txBody>
                    <a:bodyPr/>
                    <a:lstStyle/>
                    <a:p>
                      <a:pPr marL="0" marR="0" lvl="0" indent="4445" algn="l" defTabSz="100794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  <a:p>
                      <a:pPr marL="0" indent="4445" algn="l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F8FA9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Руководитель физического воспитания б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юджетного учреждения профессионального образования Ханты-Мансийского автономного округа  –  Югры «Советский политехнический колледж» </a:t>
                      </a:r>
                    </a:p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Лукьянов Виталий Владимирович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52">
                <a:tc>
                  <a:txBody>
                    <a:bodyPr/>
                    <a:lstStyle/>
                    <a:p>
                      <a:pPr marL="0" marR="0" lvl="0" indent="4445" algn="l" defTabSz="100794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  <a:p>
                      <a:pPr marL="0" indent="4445" algn="l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F8FA9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Преподаватель б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юджетного учреждения профессионального образования Ханты-Мансийского автономного округа  –  Югры «Советский политехнический колледж» </a:t>
                      </a:r>
                    </a:p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Дрокина Людмила Николаевна </a:t>
                      </a:r>
                      <a:endParaRPr lang="ru-RU" sz="120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24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773121" y="315012"/>
            <a:ext cx="9577387" cy="532563"/>
          </a:xfrm>
        </p:spPr>
        <p:txBody>
          <a:bodyPr anchor="ctr">
            <a:normAutofit/>
          </a:bodyPr>
          <a:lstStyle/>
          <a:p>
            <a:pPr algn="l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Коммуникационная модель проекта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34536"/>
              </p:ext>
            </p:extLst>
          </p:nvPr>
        </p:nvGraphicFramePr>
        <p:xfrm>
          <a:off x="371475" y="1009650"/>
          <a:ext cx="10017979" cy="56807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72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696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14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440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7797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581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Какая информация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передается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Кто передает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Кому передается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 передает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 передается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767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 заседаний студенческого совета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Ежемесячно согласно план-графику проведения студенческого совета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Положение о проведении мероприятий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 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14 календарных дней до мероприятия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справка по итогам мероприятий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течении 7 календарных дней после проведения мероприятия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носитель, </a:t>
                      </a: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4863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Списки участников курса бизнес-технологии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двух дней после окончания установочной сессии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 участника, прошедшего курс бизнес-технологии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Дизайнер 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двух дней после окончания образовательной сессии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и бумажный носители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Написанные бизнес-проекты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Бизнес-эксперту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день защиты проектов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и бумажный носители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2445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участника мастер-класса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Дизайнеру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неделю до окончания мастер-класса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и бумажный носители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Дипломы участников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Дизайнеру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Финальный день защиты проектов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и бумажный носители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 мероприятия «День здоровья»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Руководителю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следующий день после проведения мероприятия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справка, фотоотчет по итогам уличных тренировок «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Воркаут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Руководителю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1 дня после проведения мероприятия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177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773121" y="315012"/>
            <a:ext cx="9577387" cy="532563"/>
          </a:xfrm>
        </p:spPr>
        <p:txBody>
          <a:bodyPr anchor="ctr">
            <a:normAutofit/>
          </a:bodyPr>
          <a:lstStyle/>
          <a:p>
            <a:pPr algn="l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Коммуникационная модель проекта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792906"/>
              </p:ext>
            </p:extLst>
          </p:nvPr>
        </p:nvGraphicFramePr>
        <p:xfrm>
          <a:off x="381000" y="1044204"/>
          <a:ext cx="9668953" cy="54327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626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830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323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608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5088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7926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87416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Какая информация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передается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Кто передает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Кому передается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 передает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 передается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справка, фотоотчет по итогам проведения «Экстрим-игр»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Руководителю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1 дня после проведения мероприятия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справка по результатам диспансеризации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Руководителю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3 дней после проведения диспансеризации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Аналитические справки о результатах диагностики культуры производства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Руководителю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5 дней после завершения диагностики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носитель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Приказы о реализации мероприятий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Функциональный заказчик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10 дней до мероприятия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2435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Аналитические справки по итогам мероприятий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Руководителю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3 дней после проведения мероприятий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2435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 проведения классных часов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Кураторы групп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Руководителю проекта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2 дней после проведения мероприятий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справка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Кураторы групп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Ежегодно до 30 июня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291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Аналитические справки по итогам мероприятий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Администраторы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 позднее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трех дней после проведения мероприятия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 внесении изменений и дополнений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Функциональный заказчик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Ежегодно не позднее 30 июня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Аналитическая справка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Проект воспитательной работы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Функциональный заказчик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 позднее 30 июня 2021 года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7673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773121" y="315012"/>
            <a:ext cx="9577387" cy="532563"/>
          </a:xfrm>
        </p:spPr>
        <p:txBody>
          <a:bodyPr anchor="ctr">
            <a:normAutofit/>
          </a:bodyPr>
          <a:lstStyle/>
          <a:p>
            <a:pPr algn="l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Коммуникационная модель проекта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458677"/>
              </p:ext>
            </p:extLst>
          </p:nvPr>
        </p:nvGraphicFramePr>
        <p:xfrm>
          <a:off x="381000" y="1044204"/>
          <a:ext cx="9668953" cy="21409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626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830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323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608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5088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7926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87416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Какая информация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передается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Кто передает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Кому передается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 передает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 передается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справка, фотоотчет по итогам проведения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мероприятий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Руководителю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1 дня после проведения мероприятия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справка по результатам диспансеризации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Руководителю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3 дней после проведения диспансеризации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Бумажный носитель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Аналитические справки о результатах диагностики культуры производства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48" marR="62848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Руководителю проекта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5 дней после завершения диагностики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носитель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749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689118" y="334613"/>
            <a:ext cx="9577387" cy="458711"/>
          </a:xfrm>
        </p:spPr>
        <p:txBody>
          <a:bodyPr anchor="ctr"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Бюджет проекта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637197"/>
              </p:ext>
            </p:extLst>
          </p:nvPr>
        </p:nvGraphicFramePr>
        <p:xfrm>
          <a:off x="228599" y="1001783"/>
          <a:ext cx="10315578" cy="55005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290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333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6674"/>
                <a:gridCol w="854876"/>
                <a:gridCol w="2214437"/>
                <a:gridCol w="1761250"/>
                <a:gridCol w="1405921"/>
              </a:tblGrid>
              <a:tr h="3190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(</a:t>
                      </a: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результата)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Бюджетные источники финансирования, млн. рублей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Внебюджетные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источники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финансирования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Всего,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рублей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0230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38100" cmpd="sng">
                      <a:noFill/>
                    </a:lnT>
                    <a:lnB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anchor="ctr">
                    <a:lnT w="38100" cmpd="sng">
                      <a:noFill/>
                    </a:lnT>
                    <a:lnB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бюджет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Консолидированные бюджеты субъектов Российской Федерации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5775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38100" cmpd="sng">
                      <a:noFill/>
                    </a:lnT>
                    <a:lnB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anchor="ctr">
                    <a:lnT w="38100" cmpd="sng">
                      <a:noFill/>
                    </a:lnT>
                    <a:lnB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субсидии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 федерального бюджета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2885">
                <a:tc gridSpan="7"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Функциональное направление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«Центр самоуправления»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Тренинговая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0, 1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Форумная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компания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0, 2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0, 2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0505">
                <a:tc gridSpan="6"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</a:t>
                      </a: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ункциональное направление «Лаборатория бизнеса»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Обучающий кластер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0, 2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7180"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Студенческий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стертап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0500">
                <a:tc gridSpan="6"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Фу</a:t>
                      </a: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нкциональное направление «Территория здоровья»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56666"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спортивно-массовых мероприятий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755"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Профилактика заболеваемости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8130">
                <a:tc gridSpan="6"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</a:t>
                      </a: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ункциональное направление «</a:t>
                      </a:r>
                      <a:r>
                        <a:rPr lang="ru-RU" sz="1200" b="1" kern="120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Экотаун</a:t>
                      </a:r>
                      <a:r>
                        <a:rPr lang="ru-RU" sz="1200" b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59089"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 программы «</a:t>
                      </a:r>
                      <a:r>
                        <a:rPr lang="ru-RU" sz="1200" b="0" kern="120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Экологично</a:t>
                      </a: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жить выгодно!»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функционирование площадки на базе колледжа «Разделяй вместе с нами!»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3015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689118" y="334613"/>
            <a:ext cx="9577387" cy="458711"/>
          </a:xfrm>
        </p:spPr>
        <p:txBody>
          <a:bodyPr anchor="ctr"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Бюджет проекта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264405"/>
              </p:ext>
            </p:extLst>
          </p:nvPr>
        </p:nvGraphicFramePr>
        <p:xfrm>
          <a:off x="228599" y="1001783"/>
          <a:ext cx="10315578" cy="529589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290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333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6674"/>
                <a:gridCol w="854876"/>
                <a:gridCol w="2214437"/>
                <a:gridCol w="1761250"/>
                <a:gridCol w="1405921"/>
              </a:tblGrid>
              <a:tr h="3190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(</a:t>
                      </a: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результата)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Бюджетные источники финансирования, млн. рублей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Внебюджетные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источники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финансирования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Всего,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рублей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0230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38100" cmpd="sng">
                      <a:noFill/>
                    </a:lnT>
                    <a:lnB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anchor="ctr">
                    <a:lnT w="38100" cmpd="sng">
                      <a:noFill/>
                    </a:lnT>
                    <a:lnB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бюджет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Консолидированные бюджеты субъектов Российской Федерации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5775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38100" cmpd="sng">
                      <a:noFill/>
                    </a:lnT>
                    <a:lnB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anchor="ctr">
                    <a:lnT w="38100" cmpd="sng">
                      <a:noFill/>
                    </a:lnT>
                    <a:lnB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субсидии</a:t>
                      </a:r>
                    </a:p>
                    <a:p>
                      <a:pPr 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 федерального бюджета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2885">
                <a:tc gridSpan="7"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Функциональное направление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«Центр карьеры»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Реализация</a:t>
                      </a:r>
                      <a:r>
                        <a:rPr lang="ru-RU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программы </a:t>
                      </a:r>
                      <a:r>
                        <a:rPr lang="ru-RU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«Погружение в профессию»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0, 1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0, 1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0505">
                <a:tc gridSpan="6"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</a:t>
                      </a:r>
                      <a:r>
                        <a:rPr lang="ru-RU" sz="1400" b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ункциональное направление «Ратник»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Организация и проведение учебно-полевых сборов студентов (выездных)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Военно-патриотическая</a:t>
                      </a:r>
                      <a:r>
                        <a:rPr lang="ru-RU" sz="1400" b="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игра «Ратник»</a:t>
                      </a:r>
                      <a:endParaRPr lang="ru-RU" sz="1400" b="0" kern="1200" noProof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7180"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Военно-историческая реконструкция в рамках  проекта «Победа одна на всех»</a:t>
                      </a:r>
                      <a:endParaRPr lang="ru-RU" sz="1400" kern="1200" noProof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0500">
                <a:tc gridSpan="6"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</a:t>
                      </a:r>
                      <a:r>
                        <a:rPr lang="ru-RU" sz="1400" b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нкциональное направление «Моя команда»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56666"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Реализация цикла мероприятий «Презентация групп колледжа»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73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4179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87355" y="257376"/>
            <a:ext cx="8976193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797" y="228600"/>
            <a:ext cx="9577387" cy="482157"/>
          </a:xfrm>
        </p:spPr>
        <p:txBody>
          <a:bodyPr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Модель 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функционирования результатов проекта</a:t>
            </a:r>
          </a:p>
        </p:txBody>
      </p:sp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0" y="0"/>
            <a:ext cx="1069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87356" y="1096367"/>
            <a:ext cx="936627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Times New Roman"/>
              </a:rPr>
              <a:t>	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Профессиональное воспитание в БУ «Советский политехнический колледж» включает в себя все приоритетные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направления.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Педагогами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специалистами колледжа разработан и внедряется портфель проектов  по приоритетным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направлениям Стратегии.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Учитывая проблемные поля воспитательной системы БУ «Советский политехнический колледж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специфику,  инновационное развитие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экономики региона, современные потребности общества и каждого жителя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Ханты-Мансийского автономного округа-Югры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колледже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создана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модель профессионального воспитания «Траектория успеха»,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направленная на развитие личности и повышение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конкурентоспособности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выпускника.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сновные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составляющие модели: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«Лаборатория бизнеса»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«Центр самоуправления»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«Территория здоровья»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Экотаун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«Центр карьеры»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«Моя команда»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«Ратник»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воспитанию и социализации студентов БУ «Советский политехнический колледж» направлена на когнитивное,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социальное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эмоциональное развитие личности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разработку индивидуальной траектории дальнейшего развития и обучения, сохранение и укрепление физического и психического здоровья, создание условий для благоприятной социально-психологической адаптации, в том числе создание условий для получения профессионального образования, адаптации 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людей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ограниченными возможностями здоровья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Модель включает активное участие работодателей, социальных партнеров, общественности на всех этапах воспитательного процесса. </a:t>
            </a: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Times New Roman"/>
              </a:rPr>
              <a:t>Система воспитания, предложенная в модели «Траектория успеха» является основой для становления конкурентоспособного специалиста, соответствующего социально-экономическим особенностям </a:t>
            </a:r>
            <a:r>
              <a:rPr lang="ru-RU" sz="1400" dirty="0">
                <a:solidFill>
                  <a:srgbClr val="000000"/>
                </a:solidFill>
                <a:latin typeface="Times New Roman"/>
              </a:rPr>
              <a:t>и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</a:rPr>
              <a:t>потребностям </a:t>
            </a:r>
            <a:r>
              <a:rPr lang="ru-RU" sz="1400" dirty="0">
                <a:solidFill>
                  <a:srgbClr val="000000"/>
                </a:solidFill>
                <a:latin typeface="Times New Roman"/>
              </a:rPr>
              <a:t>региона. </a:t>
            </a: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7760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87355" y="257376"/>
            <a:ext cx="8976193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57" y="316562"/>
            <a:ext cx="9577387" cy="482157"/>
          </a:xfrm>
        </p:spPr>
        <p:txBody>
          <a:bodyPr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Модель 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функционирования результатов проекта</a:t>
            </a:r>
          </a:p>
        </p:txBody>
      </p:sp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0" y="0"/>
            <a:ext cx="1069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97025" y="1409959"/>
            <a:ext cx="53435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/>
              </a:rPr>
              <a:t>..</a:t>
            </a:r>
            <a:endParaRPr lang="ru-RU" dirty="0"/>
          </a:p>
        </p:txBody>
      </p:sp>
      <p:pic>
        <p:nvPicPr>
          <p:cNvPr id="2050" name="Picture 2" descr="Z:\!-Общая\Денисенко О.А., методист\УСПЕШНЫЙ ПРОФЕССИОНАЛ-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" t="8279" r="-1942"/>
          <a:stretch/>
        </p:blipFill>
        <p:spPr bwMode="auto">
          <a:xfrm>
            <a:off x="313832" y="1125754"/>
            <a:ext cx="10308409" cy="520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9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7714692" y="7065476"/>
            <a:ext cx="2726988" cy="5529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sz="1800" dirty="0" smtClean="0">
                <a:solidFill>
                  <a:schemeClr val="accent2"/>
                </a:solidFill>
              </a:rPr>
              <a:t>12</a:t>
            </a:r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46130" name="Заголовок 1"/>
          <p:cNvSpPr>
            <a:spLocks noGrp="1"/>
          </p:cNvSpPr>
          <p:nvPr>
            <p:ph type="title"/>
          </p:nvPr>
        </p:nvSpPr>
        <p:spPr>
          <a:xfrm>
            <a:off x="860612" y="-19250"/>
            <a:ext cx="9747318" cy="1259947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altLang="ru-RU" sz="3086" b="1" dirty="0">
                <a:solidFill>
                  <a:schemeClr val="bg1"/>
                </a:solidFill>
                <a:latin typeface="+mn-lt"/>
              </a:rPr>
              <a:t>КОМАНДА ПРОЕКТА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928651"/>
              </p:ext>
            </p:extLst>
          </p:nvPr>
        </p:nvGraphicFramePr>
        <p:xfrm>
          <a:off x="648393" y="1173917"/>
          <a:ext cx="8438457" cy="460169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816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50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003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813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761217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ФИО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Должность и основное место работы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Выполняемые в проекте работы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1341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Болдырева Надежда Николаевна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 БУ «Советский политехнический колледж» 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Функциональный заказчик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341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Михнева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Оксана Ивановна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УВР </a:t>
                      </a:r>
                    </a:p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 «Советский политехнический колледж»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Денисенко Олеся Анатольевна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Методист </a:t>
                      </a:r>
                    </a:p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 «Советский политехнический колледж»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8011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Богатова Мария Владимировна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-организатор</a:t>
                      </a:r>
                    </a:p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 «Советский политехнический колледж»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Лукьянов Виталий Владимирович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физического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воспитания </a:t>
                      </a: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 «Советский политехнический колледж»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Денисова Юлия Владимировна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психолог</a:t>
                      </a:r>
                    </a:p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 «Советский политехнический колледж»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Исполнитель 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1015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Кураторы групп </a:t>
                      </a: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 «Советский политехнический колледж» 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Исполнители 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92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068" y="360527"/>
            <a:ext cx="9577387" cy="406883"/>
          </a:xfrm>
        </p:spPr>
        <p:txBody>
          <a:bodyPr>
            <a:normAutofit fontScale="90000"/>
          </a:bodyPr>
          <a:lstStyle/>
          <a:p>
            <a:pPr algn="l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Укрупненный план-график проекта  </a:t>
            </a:r>
          </a:p>
        </p:txBody>
      </p:sp>
      <p:graphicFrame>
        <p:nvGraphicFramePr>
          <p:cNvPr id="7" name="Group 181"/>
          <p:cNvGraphicFramePr>
            <a:graphicFrameLocks noGrp="1"/>
          </p:cNvGraphicFramePr>
          <p:nvPr>
            <p:ph type="tbl" sz="quarter" idx="4294967295"/>
            <p:extLst>
              <p:ext uri="{D42A27DB-BD31-4B8C-83A1-F6EECF244321}">
                <p14:modId xmlns:p14="http://schemas.microsoft.com/office/powerpoint/2010/main" val="173524653"/>
              </p:ext>
            </p:extLst>
          </p:nvPr>
        </p:nvGraphicFramePr>
        <p:xfrm>
          <a:off x="407930" y="1006963"/>
          <a:ext cx="9736194" cy="5654235"/>
        </p:xfrm>
        <a:graphic>
          <a:graphicData uri="http://schemas.openxmlformats.org/drawingml/2006/table">
            <a:tbl>
              <a:tblPr/>
              <a:tblGrid>
                <a:gridCol w="3412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560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286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477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9057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5242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1432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5242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52425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28575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323850"/>
                <a:gridCol w="314325"/>
                <a:gridCol w="352425"/>
                <a:gridCol w="314325"/>
                <a:gridCol w="257175"/>
                <a:gridCol w="247649"/>
              </a:tblGrid>
              <a:tr h="33650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Длитель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ность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дней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Начало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Оконча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ние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28" marR="914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28" marR="914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28" marR="914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2028 год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902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03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04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03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04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03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04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1478">
                <a:tc>
                  <a:txBody>
                    <a:bodyPr/>
                    <a:lstStyle/>
                    <a:p>
                      <a:pPr marL="0" marR="0" lvl="0" indent="0" algn="ctr" defTabSz="104287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Разработка нормативно-правовой базы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70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>
                        <a:latin typeface="+mn-lt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+mn-lt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1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Разработка и утверждение положений по направлениям проекта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01.09.25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30.09.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1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Утверждение планов воспитательной работы кураторов групп по направлению проектов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02.09.25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30.09.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1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Разработка и утверждение приказа о функционировании  проекта воспитательной модели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02.09.25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12.09.25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3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Центр самоуправления 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636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40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2.1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Организационная деятельность актива студенческого самоуправления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09.09.25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30.06.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30.06.27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30.06.28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329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Тренинговая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работа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20.11.25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20.11.26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20.11.27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20.06.27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Форумная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компания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01.05.25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01.05.26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01.05.27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31.05.26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31.05.27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31.05.28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3381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Освещение деятельности самоуправления  в СМИ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09.09.25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01.09.26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30.06. 26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30.06.27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30.06.28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452" y="198071"/>
            <a:ext cx="679003" cy="78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2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068" y="360527"/>
            <a:ext cx="9577387" cy="406883"/>
          </a:xfrm>
        </p:spPr>
        <p:txBody>
          <a:bodyPr>
            <a:normAutofit fontScale="90000"/>
          </a:bodyPr>
          <a:lstStyle/>
          <a:p>
            <a:pPr algn="l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Укрупненный план-график проекта  </a:t>
            </a:r>
          </a:p>
        </p:txBody>
      </p:sp>
      <p:graphicFrame>
        <p:nvGraphicFramePr>
          <p:cNvPr id="7" name="Group 181"/>
          <p:cNvGraphicFramePr>
            <a:graphicFrameLocks noGrp="1"/>
          </p:cNvGraphicFramePr>
          <p:nvPr>
            <p:ph type="tbl" sz="quarter" idx="4294967295"/>
            <p:extLst>
              <p:ext uri="{D42A27DB-BD31-4B8C-83A1-F6EECF244321}">
                <p14:modId xmlns:p14="http://schemas.microsoft.com/office/powerpoint/2010/main" val="3734876966"/>
              </p:ext>
            </p:extLst>
          </p:nvPr>
        </p:nvGraphicFramePr>
        <p:xfrm>
          <a:off x="390525" y="1006963"/>
          <a:ext cx="9754372" cy="6014647"/>
        </p:xfrm>
        <a:graphic>
          <a:graphicData uri="http://schemas.openxmlformats.org/drawingml/2006/table">
            <a:tbl>
              <a:tblPr/>
              <a:tblGrid>
                <a:gridCol w="3877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459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937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749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2665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4707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1645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1645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31645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285826"/>
                <a:gridCol w="275618"/>
                <a:gridCol w="306242"/>
                <a:gridCol w="336866"/>
                <a:gridCol w="285826"/>
                <a:gridCol w="231497"/>
              </a:tblGrid>
              <a:tr h="33650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Длитель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ность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дней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Начало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Оконча-ние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28" marR="914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28" marR="914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28" marR="914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2028 год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902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03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04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03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04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03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04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7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Лаборатория бизнеса</a:t>
                      </a:r>
                      <a:endParaRPr lang="ru-RU" sz="1200" b="1" kern="1200" noProof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546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1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3.1</a:t>
                      </a: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Обучающий кластер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09.09.25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01.09.26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1.02.26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1.02.27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1.02.28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1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3.2.</a:t>
                      </a: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Студенческий стерт-ап</a:t>
                      </a: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09.09.25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01.09.26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1.04.26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1.04.27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1.04.28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1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Освещение в СМИ</a:t>
                      </a: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01.09.25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01.09.26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1.06.26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1.06.27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1.06.28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50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Территория здоровья</a:t>
                      </a:r>
                      <a:endParaRPr lang="ru-RU" sz="1200" b="1" kern="1200" noProof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621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688"/>
                    </a:solidFill>
                  </a:tcPr>
                </a:tc>
              </a:tr>
              <a:tr h="401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4.1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Мониторинг состояния здоровья студентов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01.02.25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01.02.26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01.02.27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20.03.26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20.03.27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20.03.28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1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Проведение спортивно-массовых мероприятий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01.09.25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01.09.26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20.06.26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20.06.27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133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4.3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Профилактика заболеваемости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01.09.25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01.09.26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20.06.27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33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4.4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Освещение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спортивно-массовых мероприятий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СМИ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01.09.18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01.09.19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01.09.20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01.06.19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01.06.20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01.06.21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452" y="198071"/>
            <a:ext cx="679003" cy="78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0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994620"/>
              </p:ext>
            </p:extLst>
          </p:nvPr>
        </p:nvGraphicFramePr>
        <p:xfrm>
          <a:off x="151901" y="386996"/>
          <a:ext cx="10311939" cy="10001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103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015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r>
                        <a:rPr lang="ru-RU" sz="12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 (полное):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Воспитание и социализация студента  БУ «Советский политехнический колледж»</a:t>
                      </a:r>
                    </a:p>
                    <a:p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как средство достижения успеха в личностной и  профессиональной деятельности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ru-RU" sz="12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 </a:t>
                      </a:r>
                      <a:r>
                        <a:rPr lang="ru-RU" sz="1200" u="none" strike="noStrike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(сокращенное</a:t>
                      </a:r>
                      <a:r>
                        <a:rPr lang="ru-RU" sz="12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):</a:t>
                      </a: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Траектория успеха </a:t>
                      </a:r>
                      <a:endParaRPr lang="ru-RU" sz="12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21071"/>
              </p:ext>
            </p:extLst>
          </p:nvPr>
        </p:nvGraphicFramePr>
        <p:xfrm>
          <a:off x="159574" y="1702400"/>
          <a:ext cx="9540480" cy="5198618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2130287">
                  <a:extLst>
                    <a:ext uri="{9D8B030D-6E8A-4147-A177-3AD203B41FA5}">
                      <a16:colId xmlns:a16="http://schemas.microsoft.com/office/drawing/2014/main" xmlns="" val="1973703757"/>
                    </a:ext>
                  </a:extLst>
                </a:gridCol>
                <a:gridCol w="7410193">
                  <a:extLst>
                    <a:ext uri="{9D8B030D-6E8A-4147-A177-3AD203B41FA5}">
                      <a16:colId xmlns:a16="http://schemas.microsoft.com/office/drawing/2014/main" xmlns="" val="119063058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indent="4445" algn="l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 начала и окончания проекта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0" indent="4445" algn="l" defTabSz="104287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2025 –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2028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гг.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1725505"/>
                  </a:ext>
                </a:extLst>
              </a:tr>
              <a:tr h="285590">
                <a:tc>
                  <a:txBody>
                    <a:bodyPr/>
                    <a:lstStyle/>
                    <a:p>
                      <a:r>
                        <a:rPr kumimoji="0" lang="ru-RU" sz="12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Охват</a:t>
                      </a:r>
                    </a:p>
                    <a:p>
                      <a:r>
                        <a:rPr kumimoji="0" lang="ru-RU" sz="12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целевой</a:t>
                      </a:r>
                    </a:p>
                    <a:p>
                      <a:r>
                        <a:rPr kumimoji="0" lang="ru-RU" sz="12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аудитории.</a:t>
                      </a:r>
                    </a:p>
                    <a:p>
                      <a:pPr marL="0" marR="0" lvl="0" indent="4445" algn="l" defTabSz="100794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1279 чел.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4200329"/>
                  </a:ext>
                </a:extLst>
              </a:tr>
              <a:tr h="575310">
                <a:tc>
                  <a:txBody>
                    <a:bodyPr/>
                    <a:lstStyle/>
                    <a:p>
                      <a:pPr marL="0" marR="0" lvl="0" indent="4445" algn="l" defTabSz="100794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География проекта.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Советский район ХМАО-Югра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3251668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0" marR="0" lvl="0" indent="4445" algn="l" defTabSz="100794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Инновационность</a:t>
                      </a:r>
                      <a:r>
                        <a:rPr kumimoji="0" lang="ru-RU" sz="12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образовании</a:t>
                      </a:r>
                      <a:endParaRPr lang="ru-RU" sz="1200" b="0" i="0" u="none" strike="noStrike" kern="1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Личностно-ориентированный подход:</a:t>
                      </a:r>
                      <a:r>
                        <a:rPr kumimoji="0"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Смещение фокуса с </a:t>
                      </a:r>
                      <a:r>
                        <a:rPr kumimoji="0" lang="ru-RU" sz="1200" b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авторитаризации</a:t>
                      </a:r>
                      <a:r>
                        <a:rPr kumimoji="0"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 диалог, субъект-субъектные отношения и выявление индивидуального потенциала каждого студента</a:t>
                      </a:r>
                    </a:p>
                    <a:p>
                      <a:r>
                        <a:rPr kumimoji="0" lang="ru-RU" sz="1200" b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Цифровизация</a:t>
                      </a:r>
                      <a:r>
                        <a:rPr kumimoji="0"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воспитания:</a:t>
                      </a:r>
                      <a:r>
                        <a:rPr kumimoji="0"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Использование интерактивных платформ, виртуальной реальности</a:t>
                      </a:r>
                      <a:r>
                        <a:rPr kumimoji="0" lang="ru-RU" sz="1200" b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социальных сетей для вовлечения молодежи в социально значимые проекты.</a:t>
                      </a:r>
                    </a:p>
                    <a:p>
                      <a:r>
                        <a:rPr kumimoji="0"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Проектная деятельность:</a:t>
                      </a:r>
                      <a:r>
                        <a:rPr kumimoji="0"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Переход от пассивного восприятия моральных норм к активному участию: создание социальных, волонтерских проектов. </a:t>
                      </a:r>
                    </a:p>
                    <a:p>
                      <a:r>
                        <a:rPr kumimoji="0"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Психолого-педагогическое сопровождение:</a:t>
                      </a:r>
                      <a:r>
                        <a:rPr kumimoji="0"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Применение современных методик медиации, арт-терапии и </a:t>
                      </a:r>
                      <a:r>
                        <a:rPr kumimoji="0" lang="ru-RU" sz="1200" b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коучинга</a:t>
                      </a:r>
                      <a:r>
                        <a:rPr kumimoji="0"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для решения конфликтов и поддержки эмоционального интеллекта.</a:t>
                      </a:r>
                    </a:p>
                    <a:p>
                      <a:r>
                        <a:rPr kumimoji="0" lang="ru-RU" sz="1200" b="1" u="sng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Принципы внедрения :</a:t>
                      </a:r>
                    </a:p>
                    <a:p>
                      <a:r>
                        <a:rPr kumimoji="0" lang="ru-RU" sz="1200" b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Гуманизация</a:t>
                      </a:r>
                      <a:r>
                        <a:rPr kumimoji="0"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kumimoji="0"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Создание уважительной среды, где воспитание строится на доверии и принятии личности, а не на принуждении.</a:t>
                      </a:r>
                    </a:p>
                    <a:p>
                      <a:r>
                        <a:rPr kumimoji="0"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Баланс традиций и новаторства:</a:t>
                      </a:r>
                      <a:r>
                        <a:rPr kumimoji="0"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Инновации не должны разрушать базовые ценности, а лишь улучшать способы их трансляции и усвоения.</a:t>
                      </a:r>
                    </a:p>
                    <a:p>
                      <a:r>
                        <a:rPr kumimoji="0"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Комплексность:</a:t>
                      </a:r>
                      <a:r>
                        <a:rPr kumimoji="0"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Изменение всей воспитательной системы школы или детского сада, включая методы взаимодействия с родителями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6323597"/>
                  </a:ext>
                </a:extLst>
              </a:tr>
              <a:tr h="706735">
                <a:tc>
                  <a:txBody>
                    <a:bodyPr/>
                    <a:lstStyle/>
                    <a:p>
                      <a:r>
                        <a:rPr kumimoji="0" lang="ru-RU" sz="12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Масштабируемость и </a:t>
                      </a:r>
                      <a:r>
                        <a:rPr kumimoji="0" lang="ru-RU" sz="12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тиражируемость</a:t>
                      </a:r>
                      <a:endParaRPr kumimoji="0" lang="ru-RU" sz="1200" b="0" i="0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2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проекта.</a:t>
                      </a:r>
                    </a:p>
                    <a:p>
                      <a:pPr marL="0" indent="4445" algn="l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 можно масштабировать и внедрить на</a:t>
                      </a:r>
                    </a:p>
                    <a:p>
                      <a:r>
                        <a:rPr kumimoji="0" lang="ru-RU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региональном или национальном уровне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48517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816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87355" y="257376"/>
            <a:ext cx="7911185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068" y="360527"/>
            <a:ext cx="9577387" cy="406883"/>
          </a:xfrm>
        </p:spPr>
        <p:txBody>
          <a:bodyPr>
            <a:normAutofit fontScale="90000"/>
          </a:bodyPr>
          <a:lstStyle/>
          <a:p>
            <a:pPr algn="l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Укрупненный план-график проекта  </a:t>
            </a:r>
          </a:p>
        </p:txBody>
      </p:sp>
      <p:graphicFrame>
        <p:nvGraphicFramePr>
          <p:cNvPr id="7" name="Group 181"/>
          <p:cNvGraphicFramePr>
            <a:graphicFrameLocks noGrp="1"/>
          </p:cNvGraphicFramePr>
          <p:nvPr>
            <p:ph type="tbl" sz="quarter" idx="4294967295"/>
            <p:extLst>
              <p:ext uri="{D42A27DB-BD31-4B8C-83A1-F6EECF244321}">
                <p14:modId xmlns:p14="http://schemas.microsoft.com/office/powerpoint/2010/main" val="2567508104"/>
              </p:ext>
            </p:extLst>
          </p:nvPr>
        </p:nvGraphicFramePr>
        <p:xfrm>
          <a:off x="407930" y="1006963"/>
          <a:ext cx="9831446" cy="4259958"/>
        </p:xfrm>
        <a:graphic>
          <a:graphicData uri="http://schemas.openxmlformats.org/drawingml/2006/table">
            <a:tbl>
              <a:tblPr/>
              <a:tblGrid>
                <a:gridCol w="3707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265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67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853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809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784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2697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4741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1675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16757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337193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265667"/>
                <a:gridCol w="275885"/>
                <a:gridCol w="306539"/>
                <a:gridCol w="337193"/>
                <a:gridCol w="286103"/>
                <a:gridCol w="316757"/>
              </a:tblGrid>
              <a:tr h="33650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Длитель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ность</a:t>
                      </a: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дней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Начало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Оконча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ние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28" marR="914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28" marR="914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28" marR="914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2028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310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pitchFamily="34" charset="0"/>
                      </a:endParaRPr>
                    </a:p>
                  </a:txBody>
                  <a:tcPr marL="91437" marR="91437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03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04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03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04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03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04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</a:t>
                      </a:r>
                    </a:p>
                  </a:txBody>
                  <a:tcPr marL="37712" marR="37712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1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5.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Экотаун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743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401478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5.1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Проведение первичной диагностики уровня экологической культуры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02.09.25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20.10.25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478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5.2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Реализация программы «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Экологично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жить выгодно!»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183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21.10.25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21.10.26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21.10.27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20.06.27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401478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5.3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Организация и функционирование площадки на базе колледжа «Разделяй вместе с нами!»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505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01.12.25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20.06.26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401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5.4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Проведение итоговой диагностики уровня экологической культуры</a:t>
                      </a:r>
                      <a:endParaRPr lang="ru-RU" sz="1200" kern="1200" noProof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20.04.26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15.05.27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3222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6.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1853" marB="21853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Аналитический блок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714" marR="3771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85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85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01.06.26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01.06.27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01.06.28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30.08.26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30.08.27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30.06.28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1478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28" marR="914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2796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+mn-lt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+mn-lt"/>
                      </a:endParaRPr>
                    </a:p>
                  </a:txBody>
                  <a:tcPr marL="95774" marR="95774" marT="26725" marB="26725" anchor="ctr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+mn-lt"/>
                      </a:endParaRPr>
                    </a:p>
                  </a:txBody>
                  <a:tcPr marL="95774" marR="95774" marT="26725" marB="26725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452" y="198071"/>
            <a:ext cx="679003" cy="78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9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6178273"/>
              </p:ext>
            </p:extLst>
          </p:nvPr>
        </p:nvGraphicFramePr>
        <p:xfrm>
          <a:off x="572058" y="2325516"/>
          <a:ext cx="9325705" cy="4087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85293"/>
                <a:gridCol w="2204001"/>
                <a:gridCol w="2936411"/>
              </a:tblGrid>
              <a:tr h="102191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Количество студентов, включенных в мероприятия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патриотической направленности 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более 300 человек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https://vk.com/club227275780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21910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Снижение количества правонарушений, совершенных обучающимися БУ «Советский политехнический колледж» 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 более 3</a:t>
                      </a:r>
                      <a:endParaRPr lang="ru-RU" sz="12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Аналитическая справка по результатам мониторинга профилактики деструктивного поведения</a:t>
                      </a:r>
                      <a:endParaRPr lang="ru-RU" sz="12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21910">
                <a:tc>
                  <a:txBody>
                    <a:bodyPr/>
                    <a:lstStyle/>
                    <a:p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студентов-волонтеров 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более 300 человек</a:t>
                      </a:r>
                    </a:p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https://dobro.ru/</a:t>
                      </a:r>
                      <a:endParaRPr lang="ru-RU" sz="12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21910">
                <a:tc>
                  <a:txBody>
                    <a:bodyPr/>
                    <a:lstStyle/>
                    <a:p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Количество, занятых во внеаудиторной деятельности 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80 % от общего кол-ва студентов</a:t>
                      </a:r>
                    </a:p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https://epsilon.rdc-analytics.ru/</a:t>
                      </a:r>
                      <a:r>
                        <a:rPr kumimoji="0" lang="ru-RU" sz="1200" b="0" kern="120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t>31</a:t>
            </a:fld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9877" y="488089"/>
            <a:ext cx="9622632" cy="1259946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chemeClr val="dk1"/>
                </a:solidFill>
                <a:effectLst/>
                <a:latin typeface="Times New Roman"/>
                <a:ea typeface="Times New Roman"/>
                <a:cs typeface="Times New Roman"/>
              </a:rPr>
              <a:t>Результаты</a:t>
            </a:r>
            <a:br>
              <a:rPr lang="ru-RU" sz="4800" dirty="0">
                <a:solidFill>
                  <a:schemeClr val="dk1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800" dirty="0">
                <a:solidFill>
                  <a:schemeClr val="dk1"/>
                </a:solidFill>
                <a:effectLst/>
                <a:latin typeface="Times New Roman"/>
                <a:ea typeface="Times New Roman"/>
                <a:cs typeface="Times New Roman"/>
              </a:rPr>
              <a:t>проекта</a:t>
            </a:r>
            <a:br>
              <a:rPr lang="ru-RU" sz="4800" dirty="0">
                <a:solidFill>
                  <a:schemeClr val="dk1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9153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87356" y="172995"/>
            <a:ext cx="5942536" cy="1112544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210" y="268892"/>
            <a:ext cx="5739304" cy="920749"/>
          </a:xfrm>
        </p:spPr>
        <p:txBody>
          <a:bodyPr>
            <a:noAutofit/>
          </a:bodyPr>
          <a:lstStyle/>
          <a:p>
            <a:pPr algn="l"/>
            <a:r>
              <a:rPr lang="ru-RU" sz="2900" b="1" dirty="0">
                <a:solidFill>
                  <a:schemeClr val="bg1"/>
                </a:solidFill>
                <a:latin typeface="+mn-lt"/>
              </a:rPr>
              <a:t>Предпосылки реализации 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проекта</a:t>
            </a:r>
            <a:r>
              <a:rPr lang="en-US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> </a:t>
            </a:r>
            <a:endParaRPr lang="ru-RU" sz="2000" dirty="0">
              <a:solidFill>
                <a:srgbClr val="009688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6862" y="4718245"/>
            <a:ext cx="42090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Times New Roman"/>
              <a:ea typeface="Calibri"/>
              <a:cs typeface="Times New Roman"/>
            </a:endParaRPr>
          </a:p>
          <a:p>
            <a:r>
              <a:rPr lang="ru-RU" sz="1600" dirty="0" smtClean="0">
                <a:latin typeface="Times New Roman"/>
                <a:ea typeface="Calibri"/>
                <a:cs typeface="Times New Roman"/>
              </a:rPr>
              <a:t>Недостаточный уровень экологической культуры будущего профессионала</a:t>
            </a:r>
            <a:endParaRPr lang="ru-RU" sz="1600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35047" y="2413196"/>
            <a:ext cx="42894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8605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Недостаточное развитие управленческих навыков у участников студенческого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самоуправления</a:t>
            </a:r>
          </a:p>
          <a:p>
            <a:pPr lvl="0" defTabSz="986058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latin typeface="Times New Roman"/>
              <a:ea typeface="Calibri"/>
              <a:cs typeface="Times New Roman"/>
            </a:endParaRPr>
          </a:p>
          <a:p>
            <a:pPr lvl="0" defTabSz="986058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latin typeface="Times New Roman"/>
              <a:ea typeface="Calibri"/>
              <a:cs typeface="Times New Roman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123803870"/>
              </p:ext>
            </p:extLst>
          </p:nvPr>
        </p:nvGraphicFramePr>
        <p:xfrm>
          <a:off x="4992397" y="1443770"/>
          <a:ext cx="5057556" cy="2899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388348024"/>
              </p:ext>
            </p:extLst>
          </p:nvPr>
        </p:nvGraphicFramePr>
        <p:xfrm>
          <a:off x="4860132" y="4198937"/>
          <a:ext cx="4217194" cy="2278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7327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87356" y="672353"/>
            <a:ext cx="5942536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87356" y="172995"/>
            <a:ext cx="5942536" cy="1112544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57" y="366019"/>
            <a:ext cx="5838158" cy="920749"/>
          </a:xfrm>
        </p:spPr>
        <p:txBody>
          <a:bodyPr>
            <a:noAutofit/>
          </a:bodyPr>
          <a:lstStyle/>
          <a:p>
            <a:pPr algn="l"/>
            <a:r>
              <a:rPr lang="ru-RU" sz="2900" b="1" dirty="0">
                <a:solidFill>
                  <a:schemeClr val="bg1"/>
                </a:solidFill>
                <a:latin typeface="+mn-lt"/>
              </a:rPr>
              <a:t>Предпосылки реализации 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проекта</a:t>
            </a:r>
            <a:r>
              <a:rPr lang="en-US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> </a:t>
            </a:r>
            <a:endParaRPr lang="ru-RU" sz="2000" dirty="0">
              <a:solidFill>
                <a:srgbClr val="009688"/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3992" y="2450494"/>
            <a:ext cx="4479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/>
                <a:ea typeface="Times New Roman"/>
              </a:rPr>
              <a:t>Результаты </a:t>
            </a:r>
            <a:r>
              <a:rPr lang="ru-RU" dirty="0">
                <a:latin typeface="Times New Roman"/>
                <a:ea typeface="Times New Roman"/>
              </a:rPr>
              <a:t>мониторинга состояния здоровья студентов </a:t>
            </a:r>
            <a:r>
              <a:rPr lang="ru-RU" dirty="0" smtClean="0">
                <a:latin typeface="Times New Roman"/>
                <a:ea typeface="Times New Roman"/>
              </a:rPr>
              <a:t>колледжа показывают </a:t>
            </a:r>
            <a:r>
              <a:rPr lang="ru-RU" dirty="0">
                <a:latin typeface="Times New Roman"/>
                <a:ea typeface="Times New Roman"/>
              </a:rPr>
              <a:t>нарастание процесса кризиса здоровья у </a:t>
            </a:r>
            <a:r>
              <a:rPr lang="ru-RU" dirty="0" smtClean="0">
                <a:latin typeface="Times New Roman"/>
                <a:ea typeface="Times New Roman"/>
              </a:rPr>
              <a:t>подростков</a:t>
            </a:r>
            <a:endParaRPr lang="ru-RU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3992" y="4926906"/>
            <a:ext cx="43524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Отсутствие реализованных студенческих бизнес проектов и созданных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функционирующих малых предприятий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111679556"/>
              </p:ext>
            </p:extLst>
          </p:nvPr>
        </p:nvGraphicFramePr>
        <p:xfrm>
          <a:off x="5210176" y="1610618"/>
          <a:ext cx="4293394" cy="2582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3084335"/>
              </p:ext>
            </p:extLst>
          </p:nvPr>
        </p:nvGraphicFramePr>
        <p:xfrm>
          <a:off x="5784056" y="4351337"/>
          <a:ext cx="4074319" cy="2439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4054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87356" y="172995"/>
            <a:ext cx="5942536" cy="1112544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57" y="366019"/>
            <a:ext cx="6468352" cy="920749"/>
          </a:xfrm>
        </p:spPr>
        <p:txBody>
          <a:bodyPr>
            <a:noAutofit/>
          </a:bodyPr>
          <a:lstStyle/>
          <a:p>
            <a:pPr algn="l"/>
            <a:r>
              <a:rPr lang="ru-RU" sz="2900" b="1" dirty="0">
                <a:solidFill>
                  <a:schemeClr val="bg1"/>
                </a:solidFill>
                <a:latin typeface="+mn-lt"/>
              </a:rPr>
              <a:t>Предпосылки реализации 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проекта</a:t>
            </a:r>
            <a:r>
              <a:rPr lang="en-US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> </a:t>
            </a:r>
            <a:endParaRPr lang="ru-RU" sz="2000" dirty="0">
              <a:solidFill>
                <a:srgbClr val="009688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105" y="3501240"/>
            <a:ext cx="2951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потребности студентов в самореализации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238463"/>
              </p:ext>
            </p:extLst>
          </p:nvPr>
        </p:nvGraphicFramePr>
        <p:xfrm>
          <a:off x="2970203" y="1285539"/>
          <a:ext cx="7721610" cy="5497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Acrobat Document" r:id="rId4" imgW="8020016" imgH="5667172" progId="AcroExch.Document.DC">
                  <p:embed/>
                </p:oleObj>
              </mc:Choice>
              <mc:Fallback>
                <p:oleObj name="Acrobat Document" r:id="rId4" imgW="8020016" imgH="566717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70203" y="1285539"/>
                        <a:ext cx="7721610" cy="54976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662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87356" y="172995"/>
            <a:ext cx="5942536" cy="1112544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57" y="366019"/>
            <a:ext cx="5714590" cy="920749"/>
          </a:xfrm>
        </p:spPr>
        <p:txBody>
          <a:bodyPr>
            <a:noAutofit/>
          </a:bodyPr>
          <a:lstStyle/>
          <a:p>
            <a:pPr algn="l"/>
            <a:r>
              <a:rPr lang="ru-RU" sz="2900" b="1" dirty="0">
                <a:solidFill>
                  <a:schemeClr val="bg1"/>
                </a:solidFill>
                <a:latin typeface="+mn-lt"/>
              </a:rPr>
              <a:t>Предпосылки реализации 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проекта</a:t>
            </a:r>
            <a:r>
              <a:rPr lang="en-US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> </a:t>
            </a:r>
            <a:endParaRPr lang="ru-RU" sz="2000" dirty="0">
              <a:solidFill>
                <a:srgbClr val="009688"/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0231" y="3348269"/>
            <a:ext cx="4479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/>
                <a:ea typeface="Calibri"/>
              </a:rPr>
              <a:t>Невысокий уровень ценностных установок</a:t>
            </a:r>
            <a:endParaRPr lang="ru-RU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184670116"/>
              </p:ext>
            </p:extLst>
          </p:nvPr>
        </p:nvGraphicFramePr>
        <p:xfrm>
          <a:off x="5387546" y="1444251"/>
          <a:ext cx="5041557" cy="5524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678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64626" y="225910"/>
            <a:ext cx="5942536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67978" y="304689"/>
            <a:ext cx="9577387" cy="438346"/>
          </a:xfrm>
        </p:spPr>
        <p:txBody>
          <a:bodyPr anchor="ctr"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Целеполагание проекта 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673392"/>
              </p:ext>
            </p:extLst>
          </p:nvPr>
        </p:nvGraphicFramePr>
        <p:xfrm>
          <a:off x="264626" y="839096"/>
          <a:ext cx="9274131" cy="56207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03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148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52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164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8545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7177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85851"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Цель 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 модели воспитания, способствующей формированию конкурентоспособного выпускника с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учетом с социально-экономических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особенностей и потребностей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региона</a:t>
                      </a:r>
                      <a:r>
                        <a:rPr kumimoji="0"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обладающего традиционными духовно-нравственными ценностями россиянина</a:t>
                      </a:r>
                      <a:r>
                        <a:rPr kumimoji="0" lang="ru-RU" sz="12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200" b="1" kern="1200" dirty="0" smtClean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9614">
                <a:tc rowSpan="9"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проекта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 их значения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 годам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Базовое</a:t>
                      </a:r>
                    </a:p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значение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Период, год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469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2025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2026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6980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Доля студентов, включенных в систему студенческого самоуправления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69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Доля мероприятий, реализуемых студенческим  самоуправлением в течении учебного года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0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реализованных бизнес проектов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69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Увеличение количества выпускников, трудоустроившихся на рабочие места по полученной профессии (специальности) в 1 год после завершения обучения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799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Повышение уровня экологической культуры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3365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Повышение доли обучающихся, ведущих здоровый образ жизни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70 %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5920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Повышение уровня конкурентоспособности  выпускников 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30546"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Количество студентов, включенных в систему студенческого самоуправления – 250 человек,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Количество мероприятий, проведенных студенческим самоуправление – 30 мероприятий,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Наличие реализованных бизнес проектов – не менее 20 проектов,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Процент трудоустроенных по профессии выпускников - не менее 60 %,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Уровень экологической культуры - не менее 80 % 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 менее 70% студентов, ведущих здоровый образ жизни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Высокий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уровень конкурентоспособности - не менее, чем у 70% выпускников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831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64626" y="225910"/>
            <a:ext cx="5942536" cy="613186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67978" y="304689"/>
            <a:ext cx="9577387" cy="438346"/>
          </a:xfrm>
        </p:spPr>
        <p:txBody>
          <a:bodyPr anchor="ctr">
            <a:noAutofit/>
          </a:bodyPr>
          <a:lstStyle/>
          <a:p>
            <a:pPr algn="l">
              <a:lnSpc>
                <a:spcPct val="85000"/>
              </a:lnSpc>
            </a:pPr>
            <a:r>
              <a:rPr lang="ru-RU" sz="3200" b="1" dirty="0">
                <a:solidFill>
                  <a:schemeClr val="bg1"/>
                </a:solidFill>
                <a:latin typeface="+mn-lt"/>
              </a:rPr>
              <a:t>Целеполагание проекта 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36995"/>
              </p:ext>
            </p:extLst>
          </p:nvPr>
        </p:nvGraphicFramePr>
        <p:xfrm>
          <a:off x="264626" y="899095"/>
          <a:ext cx="9336575" cy="483443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514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452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09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196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9074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7629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1081392"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Цель проекта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 модели воспитания, способствующей формированию конкурентоспособного выпускника с учетом с социально-экономических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особенностей и потребностей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региона</a:t>
                      </a:r>
                      <a:r>
                        <a:rPr kumimoji="0"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обладающего традиционными духовно-нравственными ценностями россиянина</a:t>
                      </a:r>
                      <a:r>
                        <a:rPr kumimoji="0" lang="ru-RU" sz="12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3454">
                <a:tc rowSpan="6"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проекта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 их значения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 годам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Базовое</a:t>
                      </a:r>
                    </a:p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значение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Период, год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3454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2025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2026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2027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6894"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Увеличение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хвата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студентов, вовлеченных в мероприятия  патриотической направленности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68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Уменьшение количества студентов с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девиантным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поведением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79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Увеличение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количества студентов, задействованных в волонтерском движении колледжа «</a:t>
                      </a:r>
                      <a:r>
                        <a:rPr lang="ru-RU" sz="12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Доброта.ру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44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287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Увеличение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количества студентов, вовлеченных во внеаудиторную деятельность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80 %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50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6000</TotalTime>
  <Words>3352</Words>
  <Application>Microsoft Office PowerPoint</Application>
  <PresentationFormat>Произвольный</PresentationFormat>
  <Paragraphs>1184</Paragraphs>
  <Slides>31</Slides>
  <Notes>29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Открытая</vt:lpstr>
      <vt:lpstr>Acrobat Document</vt:lpstr>
      <vt:lpstr>Презентация PowerPoint</vt:lpstr>
      <vt:lpstr>Презентация PowerPoint</vt:lpstr>
      <vt:lpstr>Презентация PowerPoint</vt:lpstr>
      <vt:lpstr>Предпосылки реализации проекта  </vt:lpstr>
      <vt:lpstr>Предпосылки реализации проекта  </vt:lpstr>
      <vt:lpstr>Предпосылки реализации проекта  </vt:lpstr>
      <vt:lpstr>Предпосылки реализации проекта  </vt:lpstr>
      <vt:lpstr>Целеполагание проекта  </vt:lpstr>
      <vt:lpstr>Целеполагание проекта  </vt:lpstr>
      <vt:lpstr>Реестр заинтересованных сторон проекта</vt:lpstr>
      <vt:lpstr>Реестр заинтересованных сторон проекта</vt:lpstr>
      <vt:lpstr>Реестр заинтересованных сторон проекта</vt:lpstr>
      <vt:lpstr>Матрица распределения ответственности</vt:lpstr>
      <vt:lpstr>Матрица распределения ответственности</vt:lpstr>
      <vt:lpstr>Матрица распределения ответственности</vt:lpstr>
      <vt:lpstr>Матрица распределения ответственности</vt:lpstr>
      <vt:lpstr>Матрица распределения ответственности</vt:lpstr>
      <vt:lpstr>Матрица распределения ответственности</vt:lpstr>
      <vt:lpstr>Реестр рисков и возможностей проекта</vt:lpstr>
      <vt:lpstr>Коммуникационная модель проекта </vt:lpstr>
      <vt:lpstr>Коммуникационная модель проекта </vt:lpstr>
      <vt:lpstr>Коммуникационная модель проекта </vt:lpstr>
      <vt:lpstr>Бюджет проекта</vt:lpstr>
      <vt:lpstr>Бюджет проекта</vt:lpstr>
      <vt:lpstr> Модель функционирования результатов проекта</vt:lpstr>
      <vt:lpstr> Модель функционирования результатов проекта</vt:lpstr>
      <vt:lpstr>КОМАНДА ПРОЕКТА</vt:lpstr>
      <vt:lpstr>Укрупненный план-график проекта  </vt:lpstr>
      <vt:lpstr>Укрупненный план-график проекта  </vt:lpstr>
      <vt:lpstr>Укрупненный план-график проекта  </vt:lpstr>
      <vt:lpstr>Результаты проекта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Кибалко Оксана Васильевна</dc:creator>
  <cp:lastModifiedBy>14-й кабинет 1</cp:lastModifiedBy>
  <cp:revision>564</cp:revision>
  <cp:lastPrinted>2018-10-28T11:09:38Z</cp:lastPrinted>
  <dcterms:created xsi:type="dcterms:W3CDTF">2017-10-02T07:24:18Z</dcterms:created>
  <dcterms:modified xsi:type="dcterms:W3CDTF">2026-06-25T11:11:47Z</dcterms:modified>
</cp:coreProperties>
</file>