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Lato"/>
      <p:regular r:id="rId21"/>
      <p:bold r:id="rId22"/>
      <p:italic r:id="rId23"/>
      <p:boldItalic r:id="rId24"/>
    </p:embeddedFont>
    <p:embeddedFont>
      <p:font typeface="Lato Light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Lato-bold.fntdata"/><Relationship Id="rId21" Type="http://schemas.openxmlformats.org/officeDocument/2006/relationships/font" Target="fonts/Lato-regular.fntdata"/><Relationship Id="rId24" Type="http://schemas.openxmlformats.org/officeDocument/2006/relationships/font" Target="fonts/Lato-boldItalic.fntdata"/><Relationship Id="rId23" Type="http://schemas.openxmlformats.org/officeDocument/2006/relationships/font" Target="fonts/La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Light-bold.fntdata"/><Relationship Id="rId25" Type="http://schemas.openxmlformats.org/officeDocument/2006/relationships/font" Target="fonts/LatoLight-regular.fntdata"/><Relationship Id="rId28" Type="http://schemas.openxmlformats.org/officeDocument/2006/relationships/font" Target="fonts/LatoLight-boldItalic.fntdata"/><Relationship Id="rId27" Type="http://schemas.openxmlformats.org/officeDocument/2006/relationships/font" Target="fonts/Lato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f5a554dbf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f5a554dbf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f5a554dbf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f5a554dbf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f5d7f86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f5d7f86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f5a554dbf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f5a554dbf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f5a554dbf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f5a554dbf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f5a554dbf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f5a554dbf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f5a554dbf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f5a554dbf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d05cf741dc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d05cf741dc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d05cf741dc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d05cf741dc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d05cf741dc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d05cf741dc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d05cf741dc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d05cf741dc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d05cf741dc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d05cf741dc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d05cf741dc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d05cf741dc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d05cf741dc_1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d05cf741dc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d05cf741dc_1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d05cf741dc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6.jpg"/><Relationship Id="rId5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pn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Relationship Id="rId4" Type="http://schemas.openxmlformats.org/officeDocument/2006/relationships/image" Target="../media/image2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2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Relationship Id="rId4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Relationship Id="rId4" Type="http://schemas.openxmlformats.org/officeDocument/2006/relationships/image" Target="../media/image1.jpg"/><Relationship Id="rId5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6" Type="http://schemas.openxmlformats.org/officeDocument/2006/relationships/image" Target="../media/image5.jpg"/><Relationship Id="rId7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11.jpg"/><Relationship Id="rId5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Relationship Id="rId4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16.jpg"/><Relationship Id="rId5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14.jpg"/><Relationship Id="rId5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Relationship Id="rId4" Type="http://schemas.openxmlformats.org/officeDocument/2006/relationships/image" Target="../media/image21.png"/><Relationship Id="rId5" Type="http://schemas.openxmlformats.org/officeDocument/2006/relationships/image" Target="../media/image2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22.jpg"/><Relationship Id="rId5" Type="http://schemas.openxmlformats.org/officeDocument/2006/relationships/image" Target="../media/image6.jp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hyperlink" Target="https://turbinatravels.com/guide/Midagrabinskie-vodopady-Rossiya-139225/Zametki/Midagrabinskie-vodopady-Bolshoy-Zeygelan-103115/?ysclid=mmjq72c2uk147572700" TargetMode="External"/><Relationship Id="rId10" Type="http://schemas.openxmlformats.org/officeDocument/2006/relationships/hyperlink" Target="https://ru.wikipedia.org/wiki/%D0%9C%D0%B8%D0%B4%D0%B0%D0%B3%D1%80%D0%B0%D0%B1%D0%B8%D0%BD%D0%B4%D0%BE%D0%BD" TargetMode="External"/><Relationship Id="rId13" Type="http://schemas.openxmlformats.org/officeDocument/2006/relationships/hyperlink" Target="https://ru.wikipedia.org/wiki/%D0%97%D0%B5%D0%B9%D0%B3%D0%B0%D0%BB%D0%B0%D0%BD" TargetMode="External"/><Relationship Id="rId12" Type="http://schemas.openxmlformats.org/officeDocument/2006/relationships/hyperlink" Target="https://infourok.ru/prezentaciya-k-klassnomu-chasu-7-chudes-severnoj-osetii-7216080.html?ysclid=mmjq8e64do14509523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hyperlink" Target="https://www.euromag.ru/lifestyle/midagrabinskie-vodopady/?ysclid=mmjqkbpb3k958195483" TargetMode="External"/><Relationship Id="rId9" Type="http://schemas.openxmlformats.org/officeDocument/2006/relationships/hyperlink" Target="https://geocaching.su/cache/8233/" TargetMode="External"/><Relationship Id="rId15" Type="http://schemas.openxmlformats.org/officeDocument/2006/relationships/hyperlink" Target="https://shimanovskadm.ru/autotravel/midagrabinskie-vodopady-severnaya-osetiya-sem-chudes-osetii-samyi-vysokii.html" TargetMode="External"/><Relationship Id="rId14" Type="http://schemas.openxmlformats.org/officeDocument/2006/relationships/hyperlink" Target="https://ru.wikipedia.org/wiki/%D0%9C%D0%B8%D0%B4%D0%B0%D0%B3%D1%80%D0%B0%D0%B1%D0%B8%D0%BD%D1%81%D0%BA%D0%B8%D0%B5_%D0%B2%D0%BE%D0%B4%D0%BE%D0%BF%D0%B0%D0%B4%D1%8B" TargetMode="External"/><Relationship Id="rId16" Type="http://schemas.openxmlformats.org/officeDocument/2006/relationships/hyperlink" Target="https://www.euromag.ru/lifestyle/midagrabinskie-vodopady/?ysclid=mmjqkbpb3k958195483" TargetMode="External"/><Relationship Id="rId5" Type="http://schemas.openxmlformats.org/officeDocument/2006/relationships/hyperlink" Target="https://waterresources.ru/map/rivers-list/?ysclid=mmjqml4dgw26980302" TargetMode="External"/><Relationship Id="rId6" Type="http://schemas.openxmlformats.org/officeDocument/2006/relationships/hyperlink" Target="https://region15.ru/v-severnoy-osetii-nahoditsya-odin-iz-vysochayshih-vodopadov-mira/?ysclid=mmjqo1rjcc821021225" TargetMode="External"/><Relationship Id="rId7" Type="http://schemas.openxmlformats.org/officeDocument/2006/relationships/hyperlink" Target="https://m.vk.com/wall-33833481_5687?ysclid=mmjqpjc2tx138845291" TargetMode="External"/><Relationship Id="rId8" Type="http://schemas.openxmlformats.org/officeDocument/2006/relationships/hyperlink" Target="https://djvu.online/file/bbS3tQsITxNrK?ysclid=mmjqtj32to12304325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5600"/>
            <a:ext cx="9144001" cy="47278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0"/>
            <a:ext cx="9144000" cy="2515500"/>
          </a:xfrm>
          <a:prstGeom prst="rect">
            <a:avLst/>
          </a:prstGeom>
          <a:solidFill>
            <a:srgbClr val="C6D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 rot="-156073">
            <a:off x="2217071" y="1553097"/>
            <a:ext cx="4666809" cy="3095599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 title="зззззззззззз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46506">
            <a:off x="2333865" y="1665289"/>
            <a:ext cx="4473294" cy="291967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 rot="269542">
            <a:off x="2359434" y="1592788"/>
            <a:ext cx="4546367" cy="3211156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3" title="лллллллллррррр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48667">
            <a:off x="2476446" y="1703698"/>
            <a:ext cx="4305482" cy="3027504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/>
          <p:nvPr/>
        </p:nvSpPr>
        <p:spPr>
          <a:xfrm rot="-236797">
            <a:off x="1992598" y="1688402"/>
            <a:ext cx="4546181" cy="32113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 rot="-225580">
            <a:off x="2120000" y="1731296"/>
            <a:ext cx="4181700" cy="16809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" sz="23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Проект на тему: “Жемчужина Северной Осетии -</a:t>
            </a:r>
            <a:endParaRPr b="1" i="1" sz="23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" sz="23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Мидаграбинские водопады”</a:t>
            </a:r>
            <a:endParaRPr b="1" i="1" sz="23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" sz="23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ученицы 7 класса</a:t>
            </a:r>
            <a:endParaRPr b="1" i="1" sz="23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" sz="23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ГБОУ СОШ №47</a:t>
            </a:r>
            <a:endParaRPr b="1" i="1" sz="23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" sz="23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Марсагишвили Софии</a:t>
            </a:r>
            <a:endParaRPr b="1" i="1" sz="23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" sz="23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Руководитель: Гогичаева Ирина Павловна</a:t>
            </a:r>
            <a:endParaRPr b="1" i="1" sz="24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66950" y="-114175"/>
            <a:ext cx="88101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1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“Экскурс - прорыв: направление -             Осетия”</a:t>
            </a:r>
            <a:endParaRPr b="1" sz="31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243150" y="731475"/>
            <a:ext cx="6672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Уникальный центральный </a:t>
            </a:r>
            <a:endParaRPr b="1" sz="2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Кавказ: РСО-Алания.</a:t>
            </a:r>
            <a:endParaRPr b="1" sz="2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 rot="-5639219">
            <a:off x="-238030" y="723434"/>
            <a:ext cx="4569258" cy="3715232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 txBox="1"/>
          <p:nvPr/>
        </p:nvSpPr>
        <p:spPr>
          <a:xfrm rot="-239469">
            <a:off x="488450" y="4237381"/>
            <a:ext cx="3422300" cy="557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Мидаграбинские водопады</a:t>
            </a:r>
            <a:endParaRPr sz="180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3964700" y="2828300"/>
            <a:ext cx="4872300" cy="21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Местоположение:</a:t>
            </a:r>
            <a:r>
              <a:rPr lang="ru" sz="1600">
                <a:solidFill>
                  <a:schemeClr val="dk1"/>
                </a:solidFill>
              </a:rPr>
              <a:t> РСО‑Алания, верховья Гизельдонского ущелья.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Ближайший город:</a:t>
            </a:r>
            <a:r>
              <a:rPr lang="ru" sz="1600">
                <a:solidFill>
                  <a:schemeClr val="dk1"/>
                </a:solidFill>
              </a:rPr>
              <a:t> Владикавказ (70 км к северу).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Координаты:</a:t>
            </a:r>
            <a:r>
              <a:rPr lang="ru" sz="1600">
                <a:solidFill>
                  <a:schemeClr val="dk1"/>
                </a:solidFill>
              </a:rPr>
              <a:t> </a:t>
            </a:r>
            <a:r>
              <a:rPr lang="ru" sz="18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42°45</a:t>
            </a:r>
            <a:r>
              <a:rPr lang="ru" sz="1600">
                <a:solidFill>
                  <a:schemeClr val="dk1"/>
                </a:solidFill>
              </a:rPr>
              <a:t>’</a:t>
            </a:r>
            <a:r>
              <a:rPr lang="ru" sz="18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600">
                <a:solidFill>
                  <a:schemeClr val="dk1"/>
                </a:solidFill>
              </a:rPr>
              <a:t>с. ш., </a:t>
            </a:r>
            <a:r>
              <a:rPr lang="ru" sz="18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44°21</a:t>
            </a:r>
            <a:r>
              <a:rPr lang="ru" sz="1600">
                <a:solidFill>
                  <a:schemeClr val="dk1"/>
                </a:solidFill>
              </a:rPr>
              <a:t>’ в. д.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Особенности:</a:t>
            </a:r>
            <a:r>
              <a:rPr lang="ru" sz="1600">
                <a:solidFill>
                  <a:schemeClr val="dk1"/>
                </a:solidFill>
              </a:rPr>
              <a:t> пограничная зона (менее 5 км до Главного Кавказского хребта).</a:t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964700" y="25425"/>
            <a:ext cx="5096400" cy="26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chemeClr val="dk1"/>
                </a:solidFill>
              </a:rPr>
              <a:t>Мидаграбинские водопады</a:t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1"/>
                </a:solidFill>
              </a:rPr>
              <a:t>Это восемь водопадов, которые находятся в живописной долине Мидаграбин, растянувшейся на семь километров. Компанию водопадам составляют альпийские луга, бурные реки, высокие горы с ледниками. 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74" name="Google Shape;74;p14" title="Снимоквпр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31224">
            <a:off x="229941" y="663460"/>
            <a:ext cx="3578418" cy="293372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3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600">
                <a:solidFill>
                  <a:schemeClr val="dk1"/>
                </a:solidFill>
              </a:rPr>
              <a:t>      </a:t>
            </a:r>
            <a:r>
              <a:rPr b="1" lang="ru" sz="29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Рельеф и геология</a:t>
            </a:r>
            <a:endParaRPr b="1" sz="29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81" name="Google Shape;81;p15"/>
          <p:cNvGrpSpPr/>
          <p:nvPr/>
        </p:nvGrpSpPr>
        <p:grpSpPr>
          <a:xfrm rot="241572">
            <a:off x="4746695" y="243967"/>
            <a:ext cx="4153083" cy="5119718"/>
            <a:chOff x="3074568" y="223238"/>
            <a:chExt cx="2963400" cy="4196100"/>
          </a:xfrm>
        </p:grpSpPr>
        <p:sp>
          <p:nvSpPr>
            <p:cNvPr id="82" name="Google Shape;82;p15"/>
            <p:cNvSpPr/>
            <p:nvPr/>
          </p:nvSpPr>
          <p:spPr>
            <a:xfrm rot="-5400000">
              <a:off x="2458218" y="839588"/>
              <a:ext cx="4196100" cy="29634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70791" rotWithShape="0" algn="tl" dir="5400000" dist="60176">
                <a:srgbClr val="000000">
                  <a:alpha val="54900"/>
                </a:srgbClr>
              </a:outerShdw>
            </a:effectLst>
          </p:spPr>
          <p:txBody>
            <a:bodyPr anchorCtr="0" anchor="ctr" bIns="108300" lIns="108300" spcFirstLastPara="1" rIns="108300" wrap="square" tIns="108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58"/>
            </a:p>
          </p:txBody>
        </p:sp>
        <p:pic>
          <p:nvPicPr>
            <p:cNvPr id="83" name="Google Shape;83;p15" title="IMG_1128.JPG"/>
            <p:cNvPicPr preferRelativeResize="0"/>
            <p:nvPr/>
          </p:nvPicPr>
          <p:blipFill rotWithShape="1">
            <a:blip r:embed="rId4">
              <a:alphaModFix/>
            </a:blip>
            <a:srcRect b="0" l="2235" r="2235" t="0"/>
            <a:stretch/>
          </p:blipFill>
          <p:spPr>
            <a:xfrm>
              <a:off x="3175798" y="513285"/>
              <a:ext cx="2760933" cy="3616031"/>
            </a:xfrm>
            <a:prstGeom prst="rect">
              <a:avLst/>
            </a:prstGeom>
            <a:noFill/>
            <a:ln cap="flat" cmpd="sng" w="1127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84" name="Google Shape;84;p15"/>
          <p:cNvSpPr txBox="1"/>
          <p:nvPr/>
        </p:nvSpPr>
        <p:spPr>
          <a:xfrm>
            <a:off x="0" y="2654525"/>
            <a:ext cx="5153100" cy="24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Рельеф:</a:t>
            </a:r>
            <a:r>
              <a:rPr lang="ru" sz="1600">
                <a:solidFill>
                  <a:schemeClr val="dk1"/>
                </a:solidFill>
              </a:rPr>
              <a:t> сильно расчленённый, перепады высот 2000 - 4000+ м.</a:t>
            </a:r>
            <a:endParaRPr sz="16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ru" sz="1600">
                <a:solidFill>
                  <a:schemeClr val="dk1"/>
                </a:solidFill>
              </a:rPr>
              <a:t>Ключевая структура:</a:t>
            </a:r>
            <a:r>
              <a:rPr lang="ru" sz="1600">
                <a:solidFill>
                  <a:schemeClr val="dk1"/>
                </a:solidFill>
              </a:rPr>
              <a:t> «Мидаграбинская подкова» (каровый цирк, высота до 1000 м, крутизна до </a:t>
            </a:r>
            <a:r>
              <a:rPr lang="ru" sz="18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90</a:t>
            </a:r>
            <a:r>
              <a:rPr lang="ru" sz="1600">
                <a:solidFill>
                  <a:schemeClr val="dk1"/>
                </a:solidFill>
              </a:rPr>
              <a:t>°).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Породы:</a:t>
            </a:r>
            <a:r>
              <a:rPr lang="ru" sz="1600">
                <a:solidFill>
                  <a:schemeClr val="dk1"/>
                </a:solidFill>
              </a:rPr>
              <a:t> граниты, гранито-гнейсы, кристаллические сланцы.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Сейсмичность:</a:t>
            </a:r>
            <a:r>
              <a:rPr lang="ru" sz="1600">
                <a:solidFill>
                  <a:schemeClr val="dk1"/>
                </a:solidFill>
              </a:rPr>
              <a:t> 8–9 баллов.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571749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B7E1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3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000">
                <a:solidFill>
                  <a:schemeClr val="dk1"/>
                </a:solidFill>
              </a:rPr>
              <a:t>                                          </a:t>
            </a:r>
            <a:r>
              <a:rPr b="1" lang="ru" sz="3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Гидрография</a:t>
            </a:r>
            <a:endParaRPr b="1" sz="3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91" name="Google Shape;91;p16"/>
          <p:cNvGrpSpPr/>
          <p:nvPr/>
        </p:nvGrpSpPr>
        <p:grpSpPr>
          <a:xfrm rot="-240495">
            <a:off x="329780" y="235002"/>
            <a:ext cx="3658673" cy="5023196"/>
            <a:chOff x="3026576" y="309486"/>
            <a:chExt cx="2963400" cy="4260618"/>
          </a:xfrm>
        </p:grpSpPr>
        <p:sp>
          <p:nvSpPr>
            <p:cNvPr id="92" name="Google Shape;92;p16"/>
            <p:cNvSpPr/>
            <p:nvPr/>
          </p:nvSpPr>
          <p:spPr>
            <a:xfrm rot="-5400000">
              <a:off x="2410226" y="925836"/>
              <a:ext cx="4196100" cy="29634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45359" rotWithShape="0" algn="tl" dir="5400000" dist="54524">
                <a:srgbClr val="000000">
                  <a:alpha val="54900"/>
                </a:srgbClr>
              </a:outerShdw>
            </a:effectLst>
          </p:spPr>
          <p:txBody>
            <a:bodyPr anchorCtr="0" anchor="ctr" bIns="98125" lIns="98125" spcFirstLastPara="1" rIns="98125" wrap="square" tIns="98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2"/>
            </a:p>
          </p:txBody>
        </p:sp>
        <p:pic>
          <p:nvPicPr>
            <p:cNvPr id="93" name="Google Shape;93;p16" title="IMG_1268.JPG"/>
            <p:cNvPicPr preferRelativeResize="0"/>
            <p:nvPr/>
          </p:nvPicPr>
          <p:blipFill rotWithShape="1">
            <a:blip r:embed="rId4">
              <a:alphaModFix/>
            </a:blip>
            <a:srcRect b="0" l="2235" r="2235" t="0"/>
            <a:stretch/>
          </p:blipFill>
          <p:spPr>
            <a:xfrm>
              <a:off x="3147341" y="414425"/>
              <a:ext cx="2737298" cy="3820355"/>
            </a:xfrm>
            <a:prstGeom prst="rect">
              <a:avLst/>
            </a:prstGeom>
            <a:noFill/>
            <a:ln cap="flat" cmpd="sng" w="102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94" name="Google Shape;94;p16"/>
            <p:cNvSpPr txBox="1"/>
            <p:nvPr/>
          </p:nvSpPr>
          <p:spPr>
            <a:xfrm>
              <a:off x="3164827" y="4012404"/>
              <a:ext cx="2818800" cy="55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8125" lIns="98125" spcFirstLastPara="1" rIns="98125" wrap="square" tIns="98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3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95" name="Google Shape;95;p16"/>
          <p:cNvSpPr txBox="1"/>
          <p:nvPr/>
        </p:nvSpPr>
        <p:spPr>
          <a:xfrm>
            <a:off x="4159800" y="2569200"/>
            <a:ext cx="4900200" cy="30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chemeClr val="dk1"/>
                </a:solidFill>
              </a:rPr>
              <a:t>Река:</a:t>
            </a:r>
            <a:r>
              <a:rPr lang="ru" sz="1700">
                <a:solidFill>
                  <a:schemeClr val="dk1"/>
                </a:solidFill>
              </a:rPr>
              <a:t> Мидаграбиндон (левый приток Гизельдона).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chemeClr val="dk1"/>
                </a:solidFill>
              </a:rPr>
              <a:t>Протяжённость долины:</a:t>
            </a:r>
            <a:r>
              <a:rPr lang="ru" sz="1700">
                <a:solidFill>
                  <a:schemeClr val="dk1"/>
                </a:solidFill>
              </a:rPr>
              <a:t> 7 км (Мидаграбинская котловина).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chemeClr val="dk1"/>
                </a:solidFill>
              </a:rPr>
              <a:t>Водосбор:</a:t>
            </a:r>
            <a:r>
              <a:rPr lang="ru" sz="1700">
                <a:solidFill>
                  <a:schemeClr val="dk1"/>
                </a:solidFill>
              </a:rPr>
              <a:t> ледники Главного Кавказского хребта.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chemeClr val="dk1"/>
                </a:solidFill>
              </a:rPr>
              <a:t>Система рек:</a:t>
            </a:r>
            <a:r>
              <a:rPr lang="ru" sz="1700">
                <a:solidFill>
                  <a:schemeClr val="dk1"/>
                </a:solidFill>
              </a:rPr>
              <a:t> Мидаграбиндон → Гизельдон → Ардон → Терек.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/>
          <p:nvPr/>
        </p:nvSpPr>
        <p:spPr>
          <a:xfrm>
            <a:off x="0" y="-4635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Вершины-источники</a:t>
            </a:r>
            <a:endParaRPr b="1" sz="2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02" name="Google Shape;102;p17"/>
          <p:cNvSpPr/>
          <p:nvPr/>
        </p:nvSpPr>
        <p:spPr>
          <a:xfrm rot="237418">
            <a:off x="4173997" y="1157376"/>
            <a:ext cx="4569092" cy="3668448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7"/>
          <p:cNvSpPr txBox="1"/>
          <p:nvPr/>
        </p:nvSpPr>
        <p:spPr>
          <a:xfrm>
            <a:off x="82075" y="2574325"/>
            <a:ext cx="3880800" cy="26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Гора Джимарай-хох (4780 м):</a:t>
            </a:r>
            <a:r>
              <a:rPr lang="ru" sz="1600">
                <a:solidFill>
                  <a:schemeClr val="dk1"/>
                </a:solidFill>
              </a:rPr>
              <a:t> питает Хрустальные водопады.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Гора Зейгалан:</a:t>
            </a:r>
            <a:r>
              <a:rPr lang="ru" sz="1600">
                <a:solidFill>
                  <a:schemeClr val="dk1"/>
                </a:solidFill>
              </a:rPr>
              <a:t> связана с главным водопадом комплекса.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Гора Донжеты:</a:t>
            </a:r>
            <a:r>
              <a:rPr lang="ru" sz="1600">
                <a:solidFill>
                  <a:schemeClr val="dk1"/>
                </a:solidFill>
              </a:rPr>
              <a:t> питает Зелёные водопады и Тахкадон.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Гора Тбаухох:</a:t>
            </a:r>
            <a:r>
              <a:rPr lang="ru" sz="1600">
                <a:solidFill>
                  <a:schemeClr val="dk1"/>
                </a:solidFill>
              </a:rPr>
              <a:t> священная гора для осетин.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С</a:t>
            </a:r>
            <a:r>
              <a:rPr b="1" lang="ru" sz="1600">
                <a:solidFill>
                  <a:schemeClr val="dk1"/>
                </a:solidFill>
              </a:rPr>
              <a:t>неговая линия:</a:t>
            </a:r>
            <a:r>
              <a:rPr lang="ru" sz="1600">
                <a:solidFill>
                  <a:schemeClr val="dk1"/>
                </a:solidFill>
              </a:rPr>
              <a:t> 3200–3500 м.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04" name="Google Shape;104;p17" title="BS_0dca95e2dfb754fa441e826f80a2dee8d1bf0360d1a1a1d6b51eb4dd24d25d7c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36823">
            <a:off x="4200471" y="1391270"/>
            <a:ext cx="4504757" cy="318043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8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6DAFC"/>
              </a:solidFill>
            </a:endParaRPr>
          </a:p>
        </p:txBody>
      </p:sp>
      <p:sp>
        <p:nvSpPr>
          <p:cNvPr id="111" name="Google Shape;111;p18"/>
          <p:cNvSpPr/>
          <p:nvPr/>
        </p:nvSpPr>
        <p:spPr>
          <a:xfrm rot="-253636">
            <a:off x="361787" y="198120"/>
            <a:ext cx="3060526" cy="4582711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8"/>
          <p:cNvSpPr txBox="1"/>
          <p:nvPr/>
        </p:nvSpPr>
        <p:spPr>
          <a:xfrm>
            <a:off x="4037025" y="170400"/>
            <a:ext cx="50169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33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История изучения</a:t>
            </a:r>
            <a:endParaRPr b="1" sz="33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3633675" y="1085750"/>
            <a:ext cx="5420400" cy="3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Первые исследования:</a:t>
            </a:r>
            <a:r>
              <a:rPr lang="ru" sz="1600">
                <a:solidFill>
                  <a:schemeClr val="dk1"/>
                </a:solidFill>
              </a:rPr>
              <a:t> Мария Преображенская - учитель и альпинист (начало XX века). </a:t>
            </a:r>
            <a:r>
              <a:rPr lang="ru" sz="1600">
                <a:solidFill>
                  <a:schemeClr val="dk1"/>
                </a:solidFill>
              </a:rPr>
              <a:t>Восхищенно</a:t>
            </a:r>
            <a:r>
              <a:rPr lang="ru" sz="1600">
                <a:solidFill>
                  <a:schemeClr val="dk1"/>
                </a:solidFill>
              </a:rPr>
              <a:t> описывала высоту и мощь водопадов, заявила о том, что это, скорее всего, самые высокие водопады России.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Долгое забвение:</a:t>
            </a:r>
            <a:r>
              <a:rPr lang="ru" sz="1600">
                <a:solidFill>
                  <a:schemeClr val="dk1"/>
                </a:solidFill>
              </a:rPr>
              <a:t> труднодоступность, статус «сезонных» объектов.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Инструментальные замеры:</a:t>
            </a:r>
            <a:r>
              <a:rPr lang="ru" sz="1600">
                <a:solidFill>
                  <a:schemeClr val="dk1"/>
                </a:solidFill>
              </a:rPr>
              <a:t> 1995 г. (первые измерения), 2016 г. (уточнение с GPS).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Всплеск интереса:</a:t>
            </a:r>
            <a:r>
              <a:rPr lang="ru" sz="1600">
                <a:solidFill>
                  <a:schemeClr val="dk1"/>
                </a:solidFill>
              </a:rPr>
              <a:t> после катастрофы в Кармадонском ущелье (2002 г.).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14" name="Google Shape;114;p18" title="1221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80626">
            <a:off x="582435" y="269795"/>
            <a:ext cx="2619230" cy="443936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9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771250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C6D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21" name="Google Shape;121;p19"/>
          <p:cNvSpPr/>
          <p:nvPr/>
        </p:nvSpPr>
        <p:spPr>
          <a:xfrm rot="-253875">
            <a:off x="392231" y="267078"/>
            <a:ext cx="4196137" cy="3888092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9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19" title="Снимокттттттттттттттт.JPG"/>
          <p:cNvPicPr preferRelativeResize="0"/>
          <p:nvPr/>
        </p:nvPicPr>
        <p:blipFill rotWithShape="1">
          <a:blip r:embed="rId4">
            <a:alphaModFix/>
          </a:blip>
          <a:srcRect b="269" l="0" r="0" t="269"/>
          <a:stretch/>
        </p:blipFill>
        <p:spPr>
          <a:xfrm rot="-259245">
            <a:off x="502318" y="385987"/>
            <a:ext cx="3975963" cy="365027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  <p:sp>
        <p:nvSpPr>
          <p:cNvPr id="124" name="Google Shape;124;p19"/>
          <p:cNvSpPr/>
          <p:nvPr/>
        </p:nvSpPr>
        <p:spPr>
          <a:xfrm rot="240564">
            <a:off x="339528" y="407403"/>
            <a:ext cx="3647026" cy="4722444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9"/>
          <p:cNvSpPr txBox="1"/>
          <p:nvPr/>
        </p:nvSpPr>
        <p:spPr>
          <a:xfrm rot="230">
            <a:off x="4657950" y="2187325"/>
            <a:ext cx="4486200" cy="29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</a:rPr>
              <a:t>Два вида водопадов: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b="1" lang="ru" sz="1600">
                <a:solidFill>
                  <a:schemeClr val="dk1"/>
                </a:solidFill>
              </a:rPr>
              <a:t>Широтники - </a:t>
            </a:r>
            <a:r>
              <a:rPr lang="ru" sz="1600">
                <a:solidFill>
                  <a:schemeClr val="dk1"/>
                </a:solidFill>
              </a:rPr>
              <a:t>широкий фронт, большая мощность (Ниагара, Виктория).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b="1" lang="ru" sz="1600">
                <a:solidFill>
                  <a:schemeClr val="dk1"/>
                </a:solidFill>
              </a:rPr>
              <a:t>Высотники:</a:t>
            </a:r>
            <a:r>
              <a:rPr lang="ru" sz="1600">
                <a:solidFill>
                  <a:schemeClr val="dk1"/>
                </a:solidFill>
              </a:rPr>
              <a:t> большая высота падения, часто сезонные.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b="1" lang="ru" sz="1600">
                <a:solidFill>
                  <a:schemeClr val="dk1"/>
                </a:solidFill>
              </a:rPr>
              <a:t>Мидаграбинские водопады - </a:t>
            </a:r>
            <a:r>
              <a:rPr lang="ru" sz="1600">
                <a:solidFill>
                  <a:schemeClr val="dk1"/>
                </a:solidFill>
              </a:rPr>
              <a:t>классический тип высотников. На фото водопад Зейгалан.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4727450" y="129125"/>
            <a:ext cx="4435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300"/>
              </a:spcAft>
              <a:buNone/>
            </a:pPr>
            <a:r>
              <a:rPr b="1" lang="ru" sz="3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Классификация водопадов</a:t>
            </a:r>
            <a:endParaRPr sz="46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27" name="Google Shape;12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61109">
            <a:off x="470751" y="512207"/>
            <a:ext cx="3384598" cy="451281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0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574325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B7E1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34" name="Google Shape;134;p20"/>
          <p:cNvSpPr/>
          <p:nvPr/>
        </p:nvSpPr>
        <p:spPr>
          <a:xfrm rot="-253761">
            <a:off x="4723914" y="298542"/>
            <a:ext cx="3331572" cy="4241557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0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0" title="35047 (1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63213">
            <a:off x="4897091" y="429163"/>
            <a:ext cx="2985218" cy="398032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/>
          <p:nvPr/>
        </p:nvSpPr>
        <p:spPr>
          <a:xfrm rot="240567">
            <a:off x="4749011" y="870815"/>
            <a:ext cx="4196170" cy="357662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0"/>
          <p:cNvSpPr txBox="1"/>
          <p:nvPr/>
        </p:nvSpPr>
        <p:spPr>
          <a:xfrm rot="225">
            <a:off x="150750" y="2574475"/>
            <a:ext cx="4591200" cy="24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Зейгалан («Падающая лавина»):</a:t>
            </a:r>
            <a:r>
              <a:rPr lang="ru" sz="1600">
                <a:solidFill>
                  <a:schemeClr val="dk1"/>
                </a:solidFill>
              </a:rPr>
              <a:t> 750 м (самый высокий в России и один из 10 высочайших в Европе).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Тахкадон («Летающая вода»):</a:t>
            </a:r>
            <a:r>
              <a:rPr lang="ru" sz="1600">
                <a:solidFill>
                  <a:schemeClr val="dk1"/>
                </a:solidFill>
              </a:rPr>
              <a:t> многокаскадный водопад.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Хрустальные водопады (4):</a:t>
            </a:r>
            <a:r>
              <a:rPr lang="ru" sz="1600">
                <a:solidFill>
                  <a:schemeClr val="dk1"/>
                </a:solidFill>
              </a:rPr>
              <a:t> прозрачность и сверкание воды.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ru" sz="1600">
                <a:solidFill>
                  <a:schemeClr val="dk1"/>
                </a:solidFill>
              </a:rPr>
              <a:t>Зелёные водопады (2):</a:t>
            </a:r>
            <a:r>
              <a:rPr lang="ru" sz="1600">
                <a:solidFill>
                  <a:schemeClr val="dk1"/>
                </a:solidFill>
              </a:rPr>
              <a:t> изумрудный оттенок воды.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47600" y="0"/>
            <a:ext cx="46944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Основные водопады </a:t>
            </a:r>
            <a:endParaRPr b="1" sz="3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   комплекса</a:t>
            </a:r>
            <a:endParaRPr b="1" sz="3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30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 rotWithShape="1">
          <a:blip r:embed="rId5">
            <a:alphaModFix/>
          </a:blip>
          <a:srcRect b="0" l="36701" r="0" t="0"/>
          <a:stretch/>
        </p:blipFill>
        <p:spPr>
          <a:xfrm rot="278952">
            <a:off x="4891812" y="1014693"/>
            <a:ext cx="3953177" cy="327881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  <p:sp>
        <p:nvSpPr>
          <p:cNvPr id="141" name="Google Shape;141;p20"/>
          <p:cNvSpPr/>
          <p:nvPr/>
        </p:nvSpPr>
        <p:spPr>
          <a:xfrm rot="-253936">
            <a:off x="4645980" y="1382423"/>
            <a:ext cx="4158540" cy="3601422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0" title="Снимокро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95075">
            <a:off x="4868973" y="1483228"/>
            <a:ext cx="3712554" cy="339979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  <p:sp>
        <p:nvSpPr>
          <p:cNvPr id="143" name="Google Shape;143;p20"/>
          <p:cNvSpPr/>
          <p:nvPr/>
        </p:nvSpPr>
        <p:spPr>
          <a:xfrm rot="240485">
            <a:off x="4599175" y="1738271"/>
            <a:ext cx="4296308" cy="3194407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0" title="лллллллллррррр.JPG"/>
          <p:cNvPicPr preferRelativeResize="0"/>
          <p:nvPr/>
        </p:nvPicPr>
        <p:blipFill rotWithShape="1">
          <a:blip r:embed="rId7">
            <a:alphaModFix/>
          </a:blip>
          <a:srcRect b="0" l="700" r="700" t="0"/>
          <a:stretch/>
        </p:blipFill>
        <p:spPr>
          <a:xfrm rot="241256">
            <a:off x="4699634" y="2002153"/>
            <a:ext cx="4143981" cy="276264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1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574325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C6D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51" name="Google Shape;151;p21"/>
          <p:cNvSpPr/>
          <p:nvPr/>
        </p:nvSpPr>
        <p:spPr>
          <a:xfrm rot="-253774">
            <a:off x="268862" y="216623"/>
            <a:ext cx="3717825" cy="4710251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1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21" title="Снимокэээээээээээээ.JPG"/>
          <p:cNvPicPr preferRelativeResize="0"/>
          <p:nvPr/>
        </p:nvPicPr>
        <p:blipFill rotWithShape="1">
          <a:blip r:embed="rId4">
            <a:alphaModFix/>
          </a:blip>
          <a:srcRect b="259" l="0" r="0" t="269"/>
          <a:stretch/>
        </p:blipFill>
        <p:spPr>
          <a:xfrm rot="-296636">
            <a:off x="449361" y="333863"/>
            <a:ext cx="3356826" cy="447577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  <p:sp>
        <p:nvSpPr>
          <p:cNvPr id="154" name="Google Shape;154;p21"/>
          <p:cNvSpPr/>
          <p:nvPr/>
        </p:nvSpPr>
        <p:spPr>
          <a:xfrm rot="240446">
            <a:off x="256465" y="313435"/>
            <a:ext cx="3477102" cy="460213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1"/>
          <p:cNvSpPr txBox="1"/>
          <p:nvPr/>
        </p:nvSpPr>
        <p:spPr>
          <a:xfrm rot="211">
            <a:off x="4256425" y="1650825"/>
            <a:ext cx="4887600" cy="34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1"/>
                </a:solidFill>
              </a:rPr>
              <a:t>Высота водопада 750 м</a:t>
            </a:r>
            <a:r>
              <a:rPr lang="ru" sz="1700">
                <a:solidFill>
                  <a:schemeClr val="dk1"/>
                </a:solidFill>
              </a:rPr>
              <a:t> (официально), иногда указывают 800 м. Занимает в мире 5–6 место по высоте. Питание: висячий ледник.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dk1"/>
                </a:solidFill>
              </a:rPr>
              <a:t>Имеет</a:t>
            </a:r>
            <a:r>
              <a:rPr b="1" lang="ru" sz="1700">
                <a:solidFill>
                  <a:schemeClr val="dk1"/>
                </a:solidFill>
              </a:rPr>
              <a:t> </a:t>
            </a:r>
            <a:r>
              <a:rPr lang="ru" sz="1700">
                <a:solidFill>
                  <a:schemeClr val="dk1"/>
                </a:solidFill>
              </a:rPr>
              <a:t>пульсирующий режим сезонности.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Зима (ноябрь–апрель) -</a:t>
            </a:r>
            <a:r>
              <a:rPr lang="ru">
                <a:solidFill>
                  <a:schemeClr val="dk1"/>
                </a:solidFill>
              </a:rPr>
              <a:t> исчезновение или ледяные наросты.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 </a:t>
            </a:r>
            <a:r>
              <a:rPr b="1" lang="ru">
                <a:solidFill>
                  <a:schemeClr val="dk1"/>
                </a:solidFill>
              </a:rPr>
              <a:t>Весна (май–июнь) -</a:t>
            </a:r>
            <a:r>
              <a:rPr lang="ru">
                <a:solidFill>
                  <a:schemeClr val="dk1"/>
                </a:solidFill>
              </a:rPr>
              <a:t> активное снеготаяние, мутность из-за лавин.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Лето (июль–август) - </a:t>
            </a:r>
            <a:r>
              <a:rPr lang="ru">
                <a:solidFill>
                  <a:schemeClr val="dk1"/>
                </a:solidFill>
              </a:rPr>
              <a:t>пик активности, максимальная мощность.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Осень (сентябрь–октябрь) -</a:t>
            </a:r>
            <a:r>
              <a:rPr lang="ru">
                <a:solidFill>
                  <a:schemeClr val="dk1"/>
                </a:solidFill>
              </a:rPr>
              <a:t> уменьшение водности.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Рекомендация к посещению -</a:t>
            </a:r>
            <a:r>
              <a:rPr lang="ru">
                <a:solidFill>
                  <a:schemeClr val="dk1"/>
                </a:solidFill>
              </a:rPr>
              <a:t> с июля по сентябрь.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56" name="Google Shape;156;p21"/>
          <p:cNvSpPr txBox="1"/>
          <p:nvPr/>
        </p:nvSpPr>
        <p:spPr>
          <a:xfrm>
            <a:off x="4708200" y="129125"/>
            <a:ext cx="4435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300"/>
              </a:spcAft>
              <a:buNone/>
            </a:pPr>
            <a:r>
              <a:rPr b="1" lang="ru" sz="3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Водопад Зейгалан</a:t>
            </a:r>
            <a:endParaRPr b="1" sz="3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57" name="Google Shape;157;p21" title="рррррррррррппппппп.JPG"/>
          <p:cNvPicPr preferRelativeResize="0"/>
          <p:nvPr/>
        </p:nvPicPr>
        <p:blipFill rotWithShape="1">
          <a:blip r:embed="rId5">
            <a:alphaModFix/>
          </a:blip>
          <a:srcRect b="0" l="3008" r="3008" t="0"/>
          <a:stretch/>
        </p:blipFill>
        <p:spPr>
          <a:xfrm rot="256184">
            <a:off x="356244" y="429446"/>
            <a:ext cx="3277561" cy="437010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2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574325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2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2"/>
          <p:cNvSpPr/>
          <p:nvPr/>
        </p:nvSpPr>
        <p:spPr>
          <a:xfrm rot="240479">
            <a:off x="4220541" y="463440"/>
            <a:ext cx="4811467" cy="436757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2"/>
          <p:cNvSpPr txBox="1"/>
          <p:nvPr/>
        </p:nvSpPr>
        <p:spPr>
          <a:xfrm rot="240">
            <a:off x="259800" y="2190425"/>
            <a:ext cx="4301700" cy="289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ru" sz="1600">
                <a:solidFill>
                  <a:schemeClr val="dk1"/>
                </a:solidFill>
              </a:rPr>
              <a:t>Высокая влажность из-за десятков водопадов. Температура на несколько градусов ниже. Часто можно увидеть радуги в водяной пыли по утрам, очень быстрые смены погоды. Конденсация влаги (туман) при столкновении воздушных масс.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47050" y="140075"/>
            <a:ext cx="4524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    </a:t>
            </a:r>
            <a:r>
              <a:rPr b="1" lang="ru" sz="3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Микроклимат</a:t>
            </a:r>
            <a:endParaRPr b="1" sz="3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    долины</a:t>
            </a:r>
            <a:endParaRPr b="1" sz="3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68" name="Google Shape;168;p22" title="ддддбббббббббббдддддддд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5125">
            <a:off x="4372775" y="680975"/>
            <a:ext cx="4565873" cy="3754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3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53575" y="2571750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3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3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75" name="Google Shape;175;p23"/>
          <p:cNvSpPr/>
          <p:nvPr/>
        </p:nvSpPr>
        <p:spPr>
          <a:xfrm rot="-253753">
            <a:off x="223751" y="652338"/>
            <a:ext cx="3010297" cy="4361573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3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23" title="юююююююююююююююю.JPG"/>
          <p:cNvPicPr preferRelativeResize="0"/>
          <p:nvPr/>
        </p:nvPicPr>
        <p:blipFill rotWithShape="1">
          <a:blip r:embed="rId4">
            <a:alphaModFix/>
          </a:blip>
          <a:srcRect b="0" l="671" r="661" t="0"/>
          <a:stretch/>
        </p:blipFill>
        <p:spPr>
          <a:xfrm rot="-267931">
            <a:off x="353432" y="797119"/>
            <a:ext cx="2749687" cy="412616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  <p:sp>
        <p:nvSpPr>
          <p:cNvPr id="178" name="Google Shape;178;p23"/>
          <p:cNvSpPr/>
          <p:nvPr/>
        </p:nvSpPr>
        <p:spPr>
          <a:xfrm rot="240420">
            <a:off x="174246" y="833357"/>
            <a:ext cx="4237358" cy="3460836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3"/>
          <p:cNvSpPr txBox="1"/>
          <p:nvPr/>
        </p:nvSpPr>
        <p:spPr>
          <a:xfrm rot="226">
            <a:off x="4572000" y="935825"/>
            <a:ext cx="4572000" cy="358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Мидаграбинские водопады входят в список «Семи чудес Кавказа» и являются визитной карточкой Северной Осетии, а также привлекают внимание туристов своей высотностью и уникальностью, входя в десятку высочайших водопадов Европы.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Основные виды туризма в регионе: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- </a:t>
            </a:r>
            <a:r>
              <a:rPr lang="ru" sz="1500">
                <a:solidFill>
                  <a:schemeClr val="dk1"/>
                </a:solidFill>
              </a:rPr>
              <a:t>Экскурсионный туризм (однодневные поездки).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- Треккинг и горный туризм (восхождения к перевалам).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- Научный туризм (гляциологические и ботанические исследования).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Однако неконтролируемый поток туристов несет угрозы: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- </a:t>
            </a:r>
            <a:r>
              <a:rPr lang="ru" sz="1500">
                <a:solidFill>
                  <a:schemeClr val="dk1"/>
                </a:solidFill>
              </a:rPr>
              <a:t>Засорение территории отходами.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- Беспокойство диких животных.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- Повреждение почвенного покрова из-за большого количества стихийных троп.</a:t>
            </a:r>
            <a:endParaRPr sz="5100">
              <a:solidFill>
                <a:srgbClr val="434343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196975" y="0"/>
            <a:ext cx="61239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SzPts val="770"/>
              <a:buNone/>
            </a:pPr>
            <a:r>
              <a:rPr b="1" lang="ru" sz="324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Туристический потенциал</a:t>
            </a:r>
            <a:r>
              <a:rPr b="1" lang="ru" sz="284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               </a:t>
            </a:r>
            <a:endParaRPr b="1" sz="284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30000"/>
              </a:lnSpc>
              <a:spcBef>
                <a:spcPts val="1500"/>
              </a:spcBef>
              <a:spcAft>
                <a:spcPts val="30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t/>
            </a:r>
            <a:endParaRPr b="1" sz="284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81" name="Google Shape;181;p23" title="Снимок888888888888ггггггггг.JPG"/>
          <p:cNvPicPr preferRelativeResize="0"/>
          <p:nvPr/>
        </p:nvPicPr>
        <p:blipFill rotWithShape="1">
          <a:blip r:embed="rId5">
            <a:alphaModFix/>
          </a:blip>
          <a:srcRect b="0" l="50" r="60" t="0"/>
          <a:stretch/>
        </p:blipFill>
        <p:spPr>
          <a:xfrm rot="239951">
            <a:off x="306235" y="952645"/>
            <a:ext cx="3958329" cy="3253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4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574325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4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B7E1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</a:rPr>
              <a:t>  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88" name="Google Shape;188;p24"/>
          <p:cNvSpPr/>
          <p:nvPr/>
        </p:nvSpPr>
        <p:spPr>
          <a:xfrm rot="-253875">
            <a:off x="4527736" y="1528287"/>
            <a:ext cx="4196137" cy="2963381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4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24" title="ддддддддлллллллл.JPG"/>
          <p:cNvPicPr preferRelativeResize="0"/>
          <p:nvPr/>
        </p:nvPicPr>
        <p:blipFill rotWithShape="1">
          <a:blip r:embed="rId4">
            <a:alphaModFix/>
          </a:blip>
          <a:srcRect b="1999" l="0" r="13956" t="0"/>
          <a:stretch/>
        </p:blipFill>
        <p:spPr>
          <a:xfrm rot="-264794">
            <a:off x="4668870" y="1672308"/>
            <a:ext cx="3923761" cy="2668908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4"/>
          <p:cNvSpPr/>
          <p:nvPr/>
        </p:nvSpPr>
        <p:spPr>
          <a:xfrm rot="240593">
            <a:off x="4945556" y="164722"/>
            <a:ext cx="3638006" cy="4748307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4"/>
          <p:cNvSpPr txBox="1"/>
          <p:nvPr/>
        </p:nvSpPr>
        <p:spPr>
          <a:xfrm rot="226">
            <a:off x="58600" y="1316400"/>
            <a:ext cx="4560900" cy="35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1. </a:t>
            </a:r>
            <a:r>
              <a:rPr b="1" lang="ru" sz="1500">
                <a:solidFill>
                  <a:schemeClr val="dk1"/>
                </a:solidFill>
              </a:rPr>
              <a:t>Время года</a:t>
            </a:r>
            <a:r>
              <a:rPr lang="ru" sz="1500">
                <a:solidFill>
                  <a:schemeClr val="dk1"/>
                </a:solidFill>
              </a:rPr>
              <a:t>: только июль - середина сентября.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2. </a:t>
            </a:r>
            <a:r>
              <a:rPr b="1" lang="ru" sz="1500">
                <a:solidFill>
                  <a:schemeClr val="dk1"/>
                </a:solidFill>
              </a:rPr>
              <a:t>Экипировка</a:t>
            </a:r>
            <a:r>
              <a:rPr lang="ru" sz="1500">
                <a:solidFill>
                  <a:schemeClr val="dk1"/>
                </a:solidFill>
              </a:rPr>
              <a:t>: обязательны непромокаемая одежда (дождевик) и треккинговые ботинки. У водопадов всегда сыро.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3. </a:t>
            </a:r>
            <a:r>
              <a:rPr b="1" lang="ru" sz="1500">
                <a:solidFill>
                  <a:schemeClr val="dk1"/>
                </a:solidFill>
              </a:rPr>
              <a:t>Документы</a:t>
            </a:r>
            <a:r>
              <a:rPr lang="ru" sz="1500">
                <a:solidFill>
                  <a:schemeClr val="dk1"/>
                </a:solidFill>
              </a:rPr>
              <a:t>: паспорт гражданина РФ (для детей - свидетельство о рождении).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4. </a:t>
            </a:r>
            <a:r>
              <a:rPr b="1" lang="ru" sz="1500">
                <a:solidFill>
                  <a:schemeClr val="dk1"/>
                </a:solidFill>
              </a:rPr>
              <a:t>Безопасность</a:t>
            </a:r>
            <a:r>
              <a:rPr lang="ru" sz="1500">
                <a:solidFill>
                  <a:schemeClr val="dk1"/>
                </a:solidFill>
              </a:rPr>
              <a:t>: категорически запрещается подходить близко к стене падения воды из-за угрозы камнепадов и ледовых обвалов. Нельзя пытаться взбираться на мокрые скалы.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</a:rPr>
              <a:t>5. </a:t>
            </a:r>
            <a:r>
              <a:rPr b="1" lang="ru" sz="1500">
                <a:solidFill>
                  <a:schemeClr val="dk1"/>
                </a:solidFill>
              </a:rPr>
              <a:t>Фотосъемка</a:t>
            </a:r>
            <a:r>
              <a:rPr lang="ru" sz="1500">
                <a:solidFill>
                  <a:schemeClr val="dk1"/>
                </a:solidFill>
              </a:rPr>
              <a:t>: лучшие кадры получаются в утренние часы, когда солнце освещает скальные стены, а в брызгах образуются радуги.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</p:txBody>
      </p:sp>
      <p:sp>
        <p:nvSpPr>
          <p:cNvPr id="193" name="Google Shape;193;p24"/>
          <p:cNvSpPr txBox="1"/>
          <p:nvPr/>
        </p:nvSpPr>
        <p:spPr>
          <a:xfrm>
            <a:off x="138750" y="70875"/>
            <a:ext cx="4560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Рекомендации по посещению</a:t>
            </a:r>
            <a:endParaRPr sz="3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4" name="Google Shape;194;p24" title="ээээээээээээ.JPG"/>
          <p:cNvPicPr preferRelativeResize="0"/>
          <p:nvPr/>
        </p:nvPicPr>
        <p:blipFill rotWithShape="1">
          <a:blip r:embed="rId5">
            <a:alphaModFix/>
          </a:blip>
          <a:srcRect b="0" l="80" r="70" t="0"/>
          <a:stretch/>
        </p:blipFill>
        <p:spPr>
          <a:xfrm rot="225858">
            <a:off x="5047742" y="323835"/>
            <a:ext cx="3425892" cy="443367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5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569200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5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C6D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01" name="Google Shape;201;p25"/>
          <p:cNvSpPr/>
          <p:nvPr/>
        </p:nvSpPr>
        <p:spPr>
          <a:xfrm rot="-253875">
            <a:off x="171956" y="531043"/>
            <a:ext cx="4196137" cy="3523214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59262">
            <a:off x="304645" y="713920"/>
            <a:ext cx="3947836" cy="318751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  <p:sp>
        <p:nvSpPr>
          <p:cNvPr id="203" name="Google Shape;203;p25"/>
          <p:cNvSpPr/>
          <p:nvPr/>
        </p:nvSpPr>
        <p:spPr>
          <a:xfrm rot="240567">
            <a:off x="162084" y="870662"/>
            <a:ext cx="4196170" cy="3833472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5"/>
          <p:cNvSpPr txBox="1"/>
          <p:nvPr/>
        </p:nvSpPr>
        <p:spPr>
          <a:xfrm rot="225">
            <a:off x="4487075" y="289950"/>
            <a:ext cx="4590000" cy="45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1.</a:t>
            </a:r>
            <a:r>
              <a:rPr b="1" lang="ru">
                <a:solidFill>
                  <a:schemeClr val="dk1"/>
                </a:solidFill>
              </a:rPr>
              <a:t> Мидаграбинский водопадный комплекс -  ярчайший пример высотных водопадов пульсирующего типа. Главный водопад ущелья - Зейгалан (750 м) - является самым высоким водопадом России и одним из высочайших в Европе, что само по себе ставит его в ряд уникальных гидрологических объектов планеты.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2. Природные условия долины создают неповторимый ландшафт, сочетающий суровость высокогорий с буйством красок альпийских лугов.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3. Катастрофические события (сход ледника Колка), сделали данный район менее доступным, но не менее привлекательным. В настоящее время Мидаграбинские водопады находятся на стадии роста популярности, что требует взвешенного подхода к развитию туризма.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5" name="Google Shape;205;p25"/>
          <p:cNvSpPr txBox="1"/>
          <p:nvPr/>
        </p:nvSpPr>
        <p:spPr>
          <a:xfrm>
            <a:off x="1154175" y="0"/>
            <a:ext cx="3148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300"/>
              </a:spcAft>
              <a:buNone/>
            </a:pPr>
            <a:r>
              <a:rPr b="1" lang="ru" sz="3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Выводы</a:t>
            </a:r>
            <a:endParaRPr sz="46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06" name="Google Shape;206;p25" title="DSC0234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9443">
            <a:off x="304936" y="1043183"/>
            <a:ext cx="3930328" cy="3449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6"/>
          <p:cNvPicPr preferRelativeResize="0"/>
          <p:nvPr/>
        </p:nvPicPr>
        <p:blipFill rotWithShape="1">
          <a:blip r:embed="rId3">
            <a:alphaModFix/>
          </a:blip>
          <a:srcRect b="0" l="0" r="0" t="60664"/>
          <a:stretch/>
        </p:blipFill>
        <p:spPr>
          <a:xfrm>
            <a:off x="0" y="2574325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6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13" name="Google Shape;213;p26"/>
          <p:cNvSpPr/>
          <p:nvPr/>
        </p:nvSpPr>
        <p:spPr>
          <a:xfrm rot="-253729">
            <a:off x="4840228" y="1869886"/>
            <a:ext cx="4019543" cy="3102976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6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26" title="бббббббббббббббб.JPG"/>
          <p:cNvPicPr preferRelativeResize="0"/>
          <p:nvPr/>
        </p:nvPicPr>
        <p:blipFill rotWithShape="1">
          <a:blip r:embed="rId4">
            <a:alphaModFix/>
          </a:blip>
          <a:srcRect b="0" l="397" r="407" t="0"/>
          <a:stretch/>
        </p:blipFill>
        <p:spPr>
          <a:xfrm rot="-247459">
            <a:off x="4966557" y="2045793"/>
            <a:ext cx="3752536" cy="276041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  <p:sp>
        <p:nvSpPr>
          <p:cNvPr id="216" name="Google Shape;216;p26"/>
          <p:cNvSpPr/>
          <p:nvPr/>
        </p:nvSpPr>
        <p:spPr>
          <a:xfrm rot="240462">
            <a:off x="4776021" y="799464"/>
            <a:ext cx="4133608" cy="3161021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6"/>
          <p:cNvSpPr txBox="1"/>
          <p:nvPr/>
        </p:nvSpPr>
        <p:spPr>
          <a:xfrm rot="230">
            <a:off x="335375" y="659025"/>
            <a:ext cx="4486200" cy="43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6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Сохранение этого уголка дикой природы является важной задачей. Необходимо придание охранного статуса не только самим водопадам, но и всей водосборной площади долины!</a:t>
            </a:r>
            <a:endParaRPr b="1" sz="16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Таким образом, Мидаграбинские водопады являются гордостью Северной Осетии и сокровищем России, требующим дальнейшего научного изучения и бережного отношения со стороны человека.</a:t>
            </a:r>
            <a:endParaRPr b="1" sz="50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8" name="Google Shape;218;p26"/>
          <p:cNvSpPr txBox="1"/>
          <p:nvPr/>
        </p:nvSpPr>
        <p:spPr>
          <a:xfrm>
            <a:off x="168600" y="129125"/>
            <a:ext cx="43185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500"/>
              </a:spcBef>
              <a:spcAft>
                <a:spcPts val="300"/>
              </a:spcAft>
              <a:buNone/>
            </a:pPr>
            <a:r>
              <a:rPr b="1" lang="ru" sz="4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Заключение</a:t>
            </a:r>
            <a:endParaRPr b="1" sz="4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19" name="Google Shape;219;p26" title="зззззззззззз.JPG"/>
          <p:cNvPicPr preferRelativeResize="0"/>
          <p:nvPr/>
        </p:nvPicPr>
        <p:blipFill rotWithShape="1">
          <a:blip r:embed="rId5">
            <a:alphaModFix/>
          </a:blip>
          <a:srcRect b="0" l="485" r="485" t="0"/>
          <a:stretch/>
        </p:blipFill>
        <p:spPr>
          <a:xfrm rot="248618">
            <a:off x="4913585" y="982067"/>
            <a:ext cx="3872830" cy="279579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0" y="0"/>
            <a:ext cx="9144000" cy="26652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225" name="Google Shape;225;p27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6" name="Google Shape;22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65200"/>
            <a:ext cx="9144001" cy="348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7"/>
          <p:cNvSpPr txBox="1"/>
          <p:nvPr/>
        </p:nvSpPr>
        <p:spPr>
          <a:xfrm rot="240">
            <a:off x="355675" y="2976525"/>
            <a:ext cx="8591700" cy="13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8. Geomerid.com. Midagrabinsky waterfalls (English version) </a:t>
            </a: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https://www.euromag.ru/lifestyle/midagrabinskie-vodopady/?ysclid=mmjqkbpb3k958195483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9. Waterresources.ru. Река Мидаграбиндон </a:t>
            </a: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https://waterresources.ru/map/rivers-list/?ysclid=mmjqml4dgw26980302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Водные ресурсы России. 2020.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10. Region15.ru. В Северной Осетии находится один из высочайших водопадов мира </a:t>
            </a: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https://region15.ru/v-severnoy-osetii-nahoditsya-odin-iz-vysochayshih-vodopadov-mira/?ysclid=mmjqo1rjcc821021225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15-й Регион. 2009.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11. Попов К. П. Мидаграбинские водопады. Памятники природы Северной Осетии. Владикавказ: Ир, 1994. С. 89.     </a:t>
            </a: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https://m.vk.com/wall-33833481_5687?ysclid=mmjqpjc2tx138845291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12. Ресурсы поверхностных вод СССР: Гидрологическая изученность. Т. 8. Северный Кавказ, под ред. Д. Д. Мордухай-Болтовского. Л.: Гидрометеоиздат, 1964. 309 с. </a:t>
            </a: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https://djvu.online/file/bbS3tQsITxNrK?ysclid=mmjqtj32to123043254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</a:rPr>
              <a:t>13. 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 водопадов и долины - собственный архив фото семьи Марсагишвили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14. Фото </a:t>
            </a: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https://geocaching.su/cache/8233/</a:t>
            </a:r>
            <a:endParaRPr sz="1000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8" name="Google Shape;228;p27"/>
          <p:cNvSpPr txBox="1"/>
          <p:nvPr/>
        </p:nvSpPr>
        <p:spPr>
          <a:xfrm>
            <a:off x="404575" y="125225"/>
            <a:ext cx="8591700" cy="26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Список использованной литературы и источников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Википедия. Мидаграбиндон (река)  </a:t>
            </a: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https://ru.wikipedia.org/wiki/Мидаграбиндон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Туристический портал Turbina. Мидаграбинские водопады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https://turbinatravels.com/guide/Midagrabinskie-vodopady-Rossiya-139225/Zametki/Midagrabinskie-vodopady-Bolshoy-Zeygelan-103115/?ysclid=mmjq72c2uk147572700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Инфоурок. Презентация по географии "Мидаграбинские водопады"  Автор: Гогаева А. В. 2015. </a:t>
            </a: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https://infourok.ru/prezentaciya-k-klassnomu-chasu-7-chudes-severnoj-osetii-7216080.html?ysclid=mmjq8e64do14509523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Википедия. Зейгалан — горный водопад в Северной Осетии </a:t>
            </a: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https://ru.wikipedia.org/wiki/Зейгалан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Википедия. Мидаграбинские водопады </a:t>
            </a: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https://ru.wikipedia.org/wiki/Мидаграбинские_водопады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Shimanovskadm.ru. Мидаграбинские водопады, Северная Осетия: Семь чудес Осетии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https://shimanovskadm.ru/autotravel/midagrabinskie-vodopady-severnaya-osetiya-sem-chudes-osetii-samyi-vysokii.html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 Euromag.ru. Мидаграбинские водопады: описание и история. Роман Юрочкин.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" sz="10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https://www.euromag.ru/lifestyle/midagrabinskie-vodopady/?ysclid=mmjqkbpb3k958195483</a:t>
            </a:r>
            <a:r>
              <a:rPr lang="ru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